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5" r:id="rId4"/>
    <p:sldId id="262" r:id="rId5"/>
    <p:sldId id="263" r:id="rId6"/>
    <p:sldId id="264" r:id="rId7"/>
    <p:sldId id="257" r:id="rId8"/>
    <p:sldId id="258" r:id="rId9"/>
    <p:sldId id="266" r:id="rId10"/>
    <p:sldId id="267" r:id="rId11"/>
    <p:sldId id="268" r:id="rId12"/>
    <p:sldId id="259"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DBE24-6DE0-4E54-B65D-5E4F45D89C05}"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DBE24-6DE0-4E54-B65D-5E4F45D89C05}"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CDBE24-6DE0-4E54-B65D-5E4F45D89C05}"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CDBE24-6DE0-4E54-B65D-5E4F45D89C05}" type="datetimeFigureOut">
              <a:rPr lang="en-US" smtClean="0"/>
              <a:t>8/17/2017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CDBE24-6DE0-4E54-B65D-5E4F45D89C05}" type="datetimeFigureOut">
              <a:rPr lang="en-US" smtClean="0"/>
              <a:t>8/17/2017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DBE24-6DE0-4E54-B65D-5E4F45D89C05}" type="datetimeFigureOut">
              <a:rPr lang="en-US" smtClean="0"/>
              <a:t>8/17/2017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DBE24-6DE0-4E54-B65D-5E4F45D89C05}"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DBE24-6DE0-4E54-B65D-5E4F45D89C05}"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9263D-8FC5-4138-95CB-4EC658FE107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DBE24-6DE0-4E54-B65D-5E4F45D89C05}" type="datetimeFigureOut">
              <a:rPr lang="en-US" smtClean="0"/>
              <a:t>8/17/2017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9263D-8FC5-4138-95CB-4EC658FE10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sz="3600" dirty="0"/>
              <a:t>When writing sentences, paragraphs, or essays, students should always try to write in the ACTIVE VOICE. Active voice occurs when the subject of the sentence is doing the </a:t>
            </a:r>
            <a:r>
              <a:rPr lang="en-US" sz="3600" dirty="0" smtClean="0"/>
              <a:t>action implied by the verb. It is first important to be able to recognize a </a:t>
            </a:r>
            <a:r>
              <a:rPr lang="en-US" sz="3600" b="1" dirty="0" smtClean="0">
                <a:solidFill>
                  <a:srgbClr val="FF0000"/>
                </a:solidFill>
              </a:rPr>
              <a:t>subject</a:t>
            </a:r>
            <a:r>
              <a:rPr lang="en-US" sz="3600" dirty="0" smtClean="0"/>
              <a:t> and </a:t>
            </a:r>
            <a:r>
              <a:rPr lang="en-US" sz="3600" b="1" dirty="0" smtClean="0">
                <a:solidFill>
                  <a:srgbClr val="FF0000"/>
                </a:solidFill>
              </a:rPr>
              <a:t>verb</a:t>
            </a:r>
            <a:r>
              <a:rPr lang="en-US" sz="3600" dirty="0"/>
              <a:t> </a:t>
            </a:r>
            <a:r>
              <a:rPr lang="en-US" sz="3600" dirty="0" smtClean="0"/>
              <a:t>of the sentence.</a:t>
            </a:r>
            <a:r>
              <a:rPr lang="en-US" sz="3600" dirty="0" smtClean="0"/>
              <a:t> These two parts of a sentence will indicate whether or not you have active voice.</a:t>
            </a:r>
            <a:endParaRPr lang="en-US" sz="3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P</a:t>
            </a:r>
            <a:r>
              <a:rPr lang="en-US" b="1" dirty="0" smtClean="0"/>
              <a:t>assive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sz="4400" i="1" spc="50" dirty="0"/>
              <a:t>Skiing was learned by Jim while on vacation in Colorado.</a:t>
            </a:r>
          </a:p>
          <a:p>
            <a:pPr>
              <a:buNone/>
            </a:pPr>
            <a:endParaRPr lang="en-US" sz="1600" i="1" spc="50" dirty="0"/>
          </a:p>
          <a:p>
            <a:pPr>
              <a:buNone/>
            </a:pPr>
            <a:r>
              <a:rPr lang="en-US" sz="4400" i="1" spc="50" dirty="0" smtClean="0"/>
              <a:t>Subject: </a:t>
            </a:r>
            <a:r>
              <a:rPr lang="en-US" sz="4400" u="sng" spc="50" dirty="0" smtClean="0"/>
              <a:t>SKIING</a:t>
            </a:r>
          </a:p>
          <a:p>
            <a:pPr>
              <a:buNone/>
            </a:pPr>
            <a:r>
              <a:rPr lang="en-US" sz="4400" i="1" spc="50" dirty="0" smtClean="0"/>
              <a:t>Verb: </a:t>
            </a:r>
            <a:r>
              <a:rPr lang="en-US" sz="4400" u="sng" spc="50" dirty="0" smtClean="0"/>
              <a:t>WAS LEARNED</a:t>
            </a:r>
          </a:p>
          <a:p>
            <a:pPr>
              <a:buNone/>
            </a:pPr>
            <a:endParaRPr lang="en-US" sz="4400" i="1" spc="50" dirty="0"/>
          </a:p>
        </p:txBody>
      </p:sp>
    </p:spTree>
    <p:extLst>
      <p:ext uri="{BB962C8B-B14F-4D97-AF65-F5344CB8AC3E}">
        <p14:creationId xmlns:p14="http://schemas.microsoft.com/office/powerpoint/2010/main" val="944354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smtClean="0"/>
              <a:t>Active and Passive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lnSpcReduction="10000"/>
          </a:bodyPr>
          <a:lstStyle/>
          <a:p>
            <a:pPr>
              <a:buNone/>
            </a:pPr>
            <a:r>
              <a:rPr lang="en-US" b="1" i="1" spc="50" dirty="0" smtClean="0">
                <a:solidFill>
                  <a:srgbClr val="00B050"/>
                </a:solidFill>
              </a:rPr>
              <a:t>Active:</a:t>
            </a:r>
          </a:p>
          <a:p>
            <a:pPr>
              <a:buNone/>
            </a:pPr>
            <a:r>
              <a:rPr lang="en-US" i="1" spc="50" dirty="0" smtClean="0"/>
              <a:t>Jim learned to ski while on vacation in Colorado.</a:t>
            </a:r>
          </a:p>
          <a:p>
            <a:pPr>
              <a:buNone/>
            </a:pPr>
            <a:r>
              <a:rPr lang="en-US" i="1" spc="50" dirty="0" smtClean="0"/>
              <a:t>Subject: </a:t>
            </a:r>
            <a:r>
              <a:rPr lang="en-US" u="sng" spc="50" dirty="0" smtClean="0"/>
              <a:t>Jim</a:t>
            </a:r>
          </a:p>
          <a:p>
            <a:pPr>
              <a:buNone/>
            </a:pPr>
            <a:r>
              <a:rPr lang="en-US" i="1" spc="50" dirty="0" smtClean="0"/>
              <a:t>Verb: </a:t>
            </a:r>
            <a:r>
              <a:rPr lang="en-US" u="sng" spc="50" dirty="0" smtClean="0"/>
              <a:t>learned</a:t>
            </a:r>
          </a:p>
          <a:p>
            <a:pPr>
              <a:buNone/>
            </a:pPr>
            <a:r>
              <a:rPr lang="en-US" b="1" i="1" spc="50" dirty="0" smtClean="0">
                <a:solidFill>
                  <a:srgbClr val="00B050"/>
                </a:solidFill>
              </a:rPr>
              <a:t>Passive:</a:t>
            </a:r>
          </a:p>
          <a:p>
            <a:pPr>
              <a:buNone/>
            </a:pPr>
            <a:r>
              <a:rPr lang="en-US" i="1" spc="50" dirty="0" smtClean="0"/>
              <a:t>Skiing </a:t>
            </a:r>
            <a:r>
              <a:rPr lang="en-US" i="1" spc="50" dirty="0"/>
              <a:t>was learned by Jim while on vacation in Colorado</a:t>
            </a:r>
            <a:r>
              <a:rPr lang="en-US" i="1" spc="50" dirty="0" smtClean="0"/>
              <a:t>.</a:t>
            </a:r>
          </a:p>
          <a:p>
            <a:pPr>
              <a:buNone/>
            </a:pPr>
            <a:r>
              <a:rPr lang="en-US" i="1" spc="50" dirty="0" smtClean="0"/>
              <a:t>Subject: </a:t>
            </a:r>
            <a:r>
              <a:rPr lang="en-US" u="sng" spc="50" dirty="0" smtClean="0"/>
              <a:t>Skiing</a:t>
            </a:r>
          </a:p>
          <a:p>
            <a:pPr>
              <a:buNone/>
            </a:pPr>
            <a:r>
              <a:rPr lang="en-US" i="1" spc="50" dirty="0" smtClean="0"/>
              <a:t>verb: </a:t>
            </a:r>
            <a:r>
              <a:rPr lang="en-US" u="sng" spc="50" dirty="0" smtClean="0"/>
              <a:t>was learned</a:t>
            </a:r>
          </a:p>
          <a:p>
            <a:pPr>
              <a:buNone/>
            </a:pPr>
            <a:r>
              <a:rPr lang="en-US" spc="50" dirty="0" smtClean="0"/>
              <a:t>In both cases, “learning” is the action implied by the verb.</a:t>
            </a:r>
            <a:endParaRPr lang="en-US" spc="50" dirty="0"/>
          </a:p>
          <a:p>
            <a:pPr>
              <a:buNone/>
            </a:pPr>
            <a:endParaRPr lang="en-US" sz="1600" i="1" spc="50" dirty="0"/>
          </a:p>
        </p:txBody>
      </p:sp>
    </p:spTree>
    <p:extLst>
      <p:ext uri="{BB962C8B-B14F-4D97-AF65-F5344CB8AC3E}">
        <p14:creationId xmlns:p14="http://schemas.microsoft.com/office/powerpoint/2010/main" val="2356078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6200" y="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ea typeface="Times New Roman" pitchFamily="18" charset="0"/>
              </a:rPr>
              <a:t>Also, any sentence in which </a:t>
            </a:r>
            <a:r>
              <a:rPr kumimoji="0" lang="en-US" sz="3600" b="0" i="1" u="none" strike="noStrike" cap="none" normalizeH="0" baseline="0" dirty="0" smtClean="0">
                <a:ln>
                  <a:noFill/>
                </a:ln>
                <a:solidFill>
                  <a:schemeClr val="tx1"/>
                </a:solidFill>
                <a:effectLst/>
                <a:ea typeface="Times New Roman" pitchFamily="18" charset="0"/>
              </a:rPr>
              <a:t>is</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0" i="1" u="none" strike="noStrike" cap="none" normalizeH="0" baseline="0" dirty="0" smtClean="0">
                <a:ln>
                  <a:noFill/>
                </a:ln>
                <a:solidFill>
                  <a:schemeClr val="tx1"/>
                </a:solidFill>
                <a:effectLst/>
                <a:ea typeface="Times New Roman" pitchFamily="18" charset="0"/>
              </a:rPr>
              <a:t>am</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0" i="1" u="none" strike="noStrike" cap="none" normalizeH="0" baseline="0" dirty="0" smtClean="0">
                <a:ln>
                  <a:noFill/>
                </a:ln>
                <a:solidFill>
                  <a:schemeClr val="tx1"/>
                </a:solidFill>
                <a:effectLst/>
                <a:ea typeface="Times New Roman" pitchFamily="18" charset="0"/>
              </a:rPr>
              <a:t>are</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0" i="1" u="none" strike="noStrike" cap="none" normalizeH="0" baseline="0" dirty="0" smtClean="0">
                <a:ln>
                  <a:noFill/>
                </a:ln>
                <a:solidFill>
                  <a:schemeClr val="tx1"/>
                </a:solidFill>
                <a:effectLst/>
                <a:ea typeface="Times New Roman" pitchFamily="18" charset="0"/>
              </a:rPr>
              <a:t>was</a:t>
            </a:r>
            <a:r>
              <a:rPr kumimoji="0" lang="en-US" sz="3600" b="0" i="0" u="none" strike="noStrike" cap="none" normalizeH="0" baseline="0" dirty="0" smtClean="0">
                <a:ln>
                  <a:noFill/>
                </a:ln>
                <a:solidFill>
                  <a:schemeClr val="tx1"/>
                </a:solidFill>
                <a:effectLst/>
                <a:ea typeface="Times New Roman" pitchFamily="18" charset="0"/>
              </a:rPr>
              <a:t>, or </a:t>
            </a:r>
            <a:r>
              <a:rPr kumimoji="0" lang="en-US" sz="3600" b="0" i="1" u="none" strike="noStrike" cap="none" normalizeH="0" baseline="0" dirty="0" smtClean="0">
                <a:ln>
                  <a:noFill/>
                </a:ln>
                <a:solidFill>
                  <a:schemeClr val="tx1"/>
                </a:solidFill>
                <a:effectLst/>
                <a:ea typeface="Times New Roman" pitchFamily="18" charset="0"/>
              </a:rPr>
              <a:t>were</a:t>
            </a:r>
            <a:r>
              <a:rPr kumimoji="0" lang="en-US" sz="3600" b="0" i="0" u="none" strike="noStrike" cap="none" normalizeH="0" baseline="0" dirty="0" smtClean="0">
                <a:ln>
                  <a:noFill/>
                </a:ln>
                <a:solidFill>
                  <a:schemeClr val="tx1"/>
                </a:solidFill>
                <a:effectLst/>
                <a:ea typeface="Times New Roman" pitchFamily="18" charset="0"/>
              </a:rPr>
              <a:t> is the </a:t>
            </a:r>
            <a:r>
              <a:rPr kumimoji="0" lang="en-US" sz="3600" b="1" i="0" u="none" strike="noStrike" cap="none" normalizeH="0" baseline="0" dirty="0" smtClean="0">
                <a:ln>
                  <a:noFill/>
                </a:ln>
                <a:solidFill>
                  <a:schemeClr val="tx1"/>
                </a:solidFill>
                <a:effectLst/>
                <a:ea typeface="Times New Roman" pitchFamily="18" charset="0"/>
              </a:rPr>
              <a:t>main</a:t>
            </a:r>
            <a:r>
              <a:rPr kumimoji="0" lang="en-US" sz="3600" b="0" i="0" u="none" strike="noStrike" cap="none" normalizeH="0" baseline="0" dirty="0" smtClean="0">
                <a:ln>
                  <a:noFill/>
                </a:ln>
                <a:solidFill>
                  <a:schemeClr val="tx1"/>
                </a:solidFill>
                <a:effectLst/>
                <a:ea typeface="Times New Roman" pitchFamily="18" charset="0"/>
              </a:rPr>
              <a:t> </a:t>
            </a:r>
            <a:r>
              <a:rPr kumimoji="0" lang="en-US" sz="3600" b="1" i="0" u="none" strike="noStrike" cap="none" normalizeH="0" baseline="0" dirty="0" smtClean="0">
                <a:ln>
                  <a:noFill/>
                </a:ln>
                <a:solidFill>
                  <a:schemeClr val="tx1"/>
                </a:solidFill>
                <a:effectLst/>
                <a:ea typeface="Times New Roman" pitchFamily="18" charset="0"/>
              </a:rPr>
              <a:t>verb</a:t>
            </a:r>
            <a:r>
              <a:rPr kumimoji="0" lang="en-US" sz="3600" b="0" i="0" u="none" strike="noStrike" cap="none" normalizeH="0" baseline="0" dirty="0" smtClean="0">
                <a:ln>
                  <a:noFill/>
                </a:ln>
                <a:solidFill>
                  <a:schemeClr val="tx1"/>
                </a:solidFill>
                <a:effectLst/>
                <a:ea typeface="Times New Roman" pitchFamily="18" charset="0"/>
              </a:rPr>
              <a:t> will always be passive voice.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ea typeface="Times New Roman" pitchFamily="18" charset="0"/>
              </a:rPr>
              <a:t>For example:</a:t>
            </a:r>
            <a:endParaRPr kumimoji="0" lang="en-US" sz="3600" b="0" i="0" u="none" strike="noStrike" cap="none" normalizeH="0" baseline="0" dirty="0" smtClean="0">
              <a:ln>
                <a:noFill/>
              </a:ln>
              <a:solidFill>
                <a:schemeClr val="tx1"/>
              </a:solidFill>
              <a:effectLst/>
            </a:endParaRPr>
          </a:p>
        </p:txBody>
      </p:sp>
      <p:sp>
        <p:nvSpPr>
          <p:cNvPr id="3" name="Rectangle 2"/>
          <p:cNvSpPr/>
          <p:nvPr/>
        </p:nvSpPr>
        <p:spPr>
          <a:xfrm>
            <a:off x="0" y="2337632"/>
            <a:ext cx="8991600" cy="646331"/>
          </a:xfrm>
          <a:prstGeom prst="rect">
            <a:avLst/>
          </a:prstGeom>
        </p:spPr>
        <p:txBody>
          <a:bodyPr wrap="square">
            <a:spAutoFit/>
          </a:bodyPr>
          <a:lstStyle/>
          <a:p>
            <a:r>
              <a:rPr lang="en-US" sz="3600" i="1" dirty="0" smtClean="0"/>
              <a:t>   </a:t>
            </a:r>
            <a:r>
              <a:rPr lang="en-US" sz="3600" i="1" u="sng" dirty="0" smtClean="0"/>
              <a:t>We </a:t>
            </a:r>
            <a:r>
              <a:rPr lang="en-US" sz="3600" b="1" i="1" u="sng" dirty="0"/>
              <a:t>are</a:t>
            </a:r>
            <a:r>
              <a:rPr lang="en-US" sz="3600" i="1" u="sng" dirty="0"/>
              <a:t> happy to be on vacation.</a:t>
            </a:r>
            <a:endParaRPr lang="en-US" sz="3600" u="sng" dirty="0"/>
          </a:p>
        </p:txBody>
      </p:sp>
      <p:sp>
        <p:nvSpPr>
          <p:cNvPr id="1026" name="Rectangle 2"/>
          <p:cNvSpPr>
            <a:spLocks noChangeArrowheads="1"/>
          </p:cNvSpPr>
          <p:nvPr/>
        </p:nvSpPr>
        <p:spPr bwMode="auto">
          <a:xfrm>
            <a:off x="4689" y="3276600"/>
            <a:ext cx="9139311"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1" u="none" strike="noStrike" cap="none" normalizeH="0" baseline="0" dirty="0" smtClean="0">
                <a:ln>
                  <a:noFill/>
                </a:ln>
                <a:solidFill>
                  <a:schemeClr val="tx1"/>
                </a:solidFill>
                <a:effectLst/>
                <a:ea typeface="Times New Roman" pitchFamily="18" charset="0"/>
              </a:rPr>
              <a:t>Are</a:t>
            </a:r>
            <a:r>
              <a:rPr kumimoji="0" lang="en-US" sz="3600" b="0" i="0" u="none" strike="noStrike" cap="none" normalizeH="0" baseline="0" dirty="0" smtClean="0">
                <a:ln>
                  <a:noFill/>
                </a:ln>
                <a:solidFill>
                  <a:schemeClr val="tx1"/>
                </a:solidFill>
                <a:effectLst/>
                <a:ea typeface="Times New Roman" pitchFamily="18" charset="0"/>
              </a:rPr>
              <a:t>, the verb of this third example sentence, is the main (only) verb, so the sentence is passive voice.  It is called a </a:t>
            </a:r>
            <a:r>
              <a:rPr lang="en-US" sz="3600" b="1" dirty="0" smtClean="0">
                <a:ea typeface="Times New Roman" pitchFamily="18" charset="0"/>
              </a:rPr>
              <a:t>LINKING VERB</a:t>
            </a:r>
            <a:r>
              <a:rPr kumimoji="0" lang="en-US" sz="3600" b="0" i="0" u="none" strike="noStrike" cap="none" normalizeH="0" baseline="0" dirty="0" smtClean="0">
                <a:ln>
                  <a:noFill/>
                </a:ln>
                <a:solidFill>
                  <a:schemeClr val="tx1"/>
                </a:solidFill>
                <a:effectLst/>
                <a:ea typeface="Times New Roman" pitchFamily="18" charset="0"/>
              </a:rPr>
              <a:t>. Some other common linking verbs are </a:t>
            </a:r>
            <a:r>
              <a:rPr kumimoji="0" lang="en-US" sz="3600" b="1" i="1" u="none" strike="noStrike" cap="none" normalizeH="0" baseline="0" dirty="0" smtClean="0">
                <a:ln>
                  <a:noFill/>
                </a:ln>
                <a:solidFill>
                  <a:schemeClr val="tx1"/>
                </a:solidFill>
                <a:effectLst/>
                <a:ea typeface="Times New Roman" pitchFamily="18" charset="0"/>
              </a:rPr>
              <a:t>become,</a:t>
            </a:r>
            <a:r>
              <a:rPr kumimoji="0" lang="en-US" sz="3600" b="1" i="1" u="none" strike="noStrike" cap="none" normalizeH="0" dirty="0" smtClean="0">
                <a:ln>
                  <a:noFill/>
                </a:ln>
                <a:solidFill>
                  <a:schemeClr val="tx1"/>
                </a:solidFill>
                <a:effectLst/>
                <a:ea typeface="Times New Roman" pitchFamily="18" charset="0"/>
              </a:rPr>
              <a:t> appear, seem, look, sound, taste</a:t>
            </a:r>
            <a:r>
              <a:rPr kumimoji="0" lang="en-US" sz="3600" b="0" i="0" u="none" strike="noStrike" cap="none" normalizeH="0" dirty="0" smtClean="0">
                <a:ln>
                  <a:noFill/>
                </a:ln>
                <a:solidFill>
                  <a:schemeClr val="tx1"/>
                </a:solidFill>
                <a:effectLst/>
                <a:ea typeface="Times New Roman" pitchFamily="18" charset="0"/>
              </a:rPr>
              <a:t> – all depending on how they are used, of course!</a:t>
            </a:r>
            <a:endParaRPr kumimoji="0" lang="en-US" sz="3600"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9254" y="0"/>
            <a:ext cx="9139311"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1" u="none" strike="noStrike" cap="none" normalizeH="0" baseline="0" dirty="0" smtClean="0">
                <a:ln>
                  <a:noFill/>
                </a:ln>
                <a:solidFill>
                  <a:schemeClr val="tx1"/>
                </a:solidFill>
                <a:effectLst/>
                <a:ea typeface="Times New Roman" pitchFamily="18" charset="0"/>
              </a:rPr>
              <a:t>Are</a:t>
            </a:r>
            <a:r>
              <a:rPr kumimoji="0" lang="en-US" sz="3600" b="0" i="0" u="none" strike="noStrike" cap="none" normalizeH="0" baseline="0" dirty="0" smtClean="0">
                <a:ln>
                  <a:noFill/>
                </a:ln>
                <a:solidFill>
                  <a:schemeClr val="tx1"/>
                </a:solidFill>
                <a:effectLst/>
                <a:ea typeface="Times New Roman" pitchFamily="18" charset="0"/>
              </a:rPr>
              <a:t>, the verb of this third example sentence, is the main (only) verb, so the sentence is passive voice.  It is called a </a:t>
            </a:r>
            <a:r>
              <a:rPr lang="en-US" sz="3600" b="1" dirty="0" smtClean="0">
                <a:ea typeface="Times New Roman" pitchFamily="18" charset="0"/>
              </a:rPr>
              <a:t>LINKING VERB</a:t>
            </a:r>
            <a:r>
              <a:rPr kumimoji="0" lang="en-US" sz="3600" b="0" i="0" u="none" strike="noStrike" cap="none" normalizeH="0" baseline="0" dirty="0" smtClean="0">
                <a:ln>
                  <a:noFill/>
                </a:ln>
                <a:solidFill>
                  <a:schemeClr val="tx1"/>
                </a:solidFill>
                <a:effectLst/>
                <a:ea typeface="Times New Roman" pitchFamily="18" charset="0"/>
              </a:rPr>
              <a:t>. Some other common linking verbs are </a:t>
            </a:r>
            <a:r>
              <a:rPr kumimoji="0" lang="en-US" sz="3600" b="1" i="1" u="none" strike="noStrike" cap="none" normalizeH="0" baseline="0" dirty="0" smtClean="0">
                <a:ln>
                  <a:noFill/>
                </a:ln>
                <a:solidFill>
                  <a:schemeClr val="tx1"/>
                </a:solidFill>
                <a:effectLst/>
                <a:ea typeface="Times New Roman" pitchFamily="18" charset="0"/>
              </a:rPr>
              <a:t>become,</a:t>
            </a:r>
            <a:r>
              <a:rPr kumimoji="0" lang="en-US" sz="3600" b="1" i="1" u="none" strike="noStrike" cap="none" normalizeH="0" dirty="0" smtClean="0">
                <a:ln>
                  <a:noFill/>
                </a:ln>
                <a:solidFill>
                  <a:schemeClr val="tx1"/>
                </a:solidFill>
                <a:effectLst/>
                <a:ea typeface="Times New Roman" pitchFamily="18" charset="0"/>
              </a:rPr>
              <a:t> appear, seem, look, sound, taste</a:t>
            </a:r>
            <a:r>
              <a:rPr kumimoji="0" lang="en-US" sz="3600" b="0" i="0" u="none" strike="noStrike" cap="none" normalizeH="0" dirty="0" smtClean="0">
                <a:ln>
                  <a:noFill/>
                </a:ln>
                <a:solidFill>
                  <a:schemeClr val="tx1"/>
                </a:solidFill>
                <a:effectLst/>
                <a:ea typeface="Times New Roman" pitchFamily="18" charset="0"/>
              </a:rPr>
              <a:t> – all depending on how they are used, of course</a:t>
            </a:r>
            <a:r>
              <a:rPr kumimoji="0" lang="en-US" sz="3600" b="0" i="0" u="none" strike="noStrike" cap="none" normalizeH="0" dirty="0" smtClean="0">
                <a:ln>
                  <a:noFill/>
                </a:ln>
                <a:solidFill>
                  <a:schemeClr val="tx1"/>
                </a:solidFill>
                <a:effectLst/>
                <a:ea typeface="Times New Roman" pitchFamily="18" charset="0"/>
              </a:rPr>
              <a:t>!</a:t>
            </a:r>
          </a:p>
        </p:txBody>
      </p:sp>
      <p:sp>
        <p:nvSpPr>
          <p:cNvPr id="2" name="TextBox 1"/>
          <p:cNvSpPr txBox="1"/>
          <p:nvPr/>
        </p:nvSpPr>
        <p:spPr>
          <a:xfrm>
            <a:off x="39254" y="3581400"/>
            <a:ext cx="9104746" cy="3293209"/>
          </a:xfrm>
          <a:prstGeom prst="rect">
            <a:avLst/>
          </a:prstGeom>
          <a:noFill/>
        </p:spPr>
        <p:txBody>
          <a:bodyPr wrap="square" rtlCol="0">
            <a:spAutoFit/>
          </a:bodyPr>
          <a:lstStyle/>
          <a:p>
            <a:r>
              <a:rPr lang="en-US" sz="2000" dirty="0" smtClean="0"/>
              <a:t>Active: We tasted the food. (Think </a:t>
            </a:r>
            <a:r>
              <a:rPr lang="en-US" sz="2000" dirty="0" smtClean="0">
                <a:sym typeface="Wingdings" panose="05000000000000000000" pitchFamily="2" charset="2"/>
              </a:rPr>
              <a:t> “we,” the subject, is actually </a:t>
            </a:r>
            <a:r>
              <a:rPr lang="en-US" sz="2000" b="1" i="1" dirty="0" smtClean="0">
                <a:sym typeface="Wingdings" panose="05000000000000000000" pitchFamily="2" charset="2"/>
              </a:rPr>
              <a:t>tasting</a:t>
            </a:r>
            <a:r>
              <a:rPr lang="en-US" sz="2000" dirty="0" smtClean="0">
                <a:sym typeface="Wingdings" panose="05000000000000000000" pitchFamily="2" charset="2"/>
              </a:rPr>
              <a:t> something.)</a:t>
            </a:r>
            <a:endParaRPr lang="en-US" sz="2000" dirty="0" smtClean="0"/>
          </a:p>
          <a:p>
            <a:r>
              <a:rPr lang="en-US" sz="2000" dirty="0" smtClean="0"/>
              <a:t>Passive: The </a:t>
            </a:r>
            <a:r>
              <a:rPr lang="en-US" sz="2000" dirty="0"/>
              <a:t>food tasted </a:t>
            </a:r>
            <a:r>
              <a:rPr lang="en-US" sz="2000" dirty="0" smtClean="0"/>
              <a:t>awful. (Think </a:t>
            </a:r>
            <a:r>
              <a:rPr lang="en-US" sz="2000" dirty="0" smtClean="0">
                <a:sym typeface="Wingdings" panose="05000000000000000000" pitchFamily="2" charset="2"/>
              </a:rPr>
              <a:t> “Food,” the subject, </a:t>
            </a:r>
            <a:r>
              <a:rPr lang="en-US" sz="2000" b="1" i="1" dirty="0" smtClean="0">
                <a:sym typeface="Wingdings" panose="05000000000000000000" pitchFamily="2" charset="2"/>
              </a:rPr>
              <a:t>is not tasting </a:t>
            </a:r>
            <a:r>
              <a:rPr lang="en-US" sz="2000" dirty="0" smtClean="0">
                <a:sym typeface="Wingdings" panose="05000000000000000000" pitchFamily="2" charset="2"/>
              </a:rPr>
              <a:t>anything.)</a:t>
            </a:r>
          </a:p>
          <a:p>
            <a:endParaRPr lang="en-US" sz="2000" dirty="0">
              <a:sym typeface="Wingdings" panose="05000000000000000000" pitchFamily="2" charset="2"/>
            </a:endParaRPr>
          </a:p>
          <a:p>
            <a:r>
              <a:rPr lang="en-US" sz="2000" dirty="0" smtClean="0">
                <a:sym typeface="Wingdings" panose="05000000000000000000" pitchFamily="2" charset="2"/>
              </a:rPr>
              <a:t>Active: The man appeared out of the fog. </a:t>
            </a:r>
          </a:p>
          <a:p>
            <a:r>
              <a:rPr lang="en-US" sz="2000" dirty="0" smtClean="0">
                <a:sym typeface="Wingdings" panose="05000000000000000000" pitchFamily="2" charset="2"/>
              </a:rPr>
              <a:t>Passive: The man appeared confused. </a:t>
            </a:r>
          </a:p>
          <a:p>
            <a:endParaRPr lang="en-US" sz="2000" dirty="0">
              <a:sym typeface="Wingdings" panose="05000000000000000000" pitchFamily="2" charset="2"/>
            </a:endParaRPr>
          </a:p>
          <a:p>
            <a:r>
              <a:rPr lang="en-US" sz="2000" dirty="0" smtClean="0">
                <a:sym typeface="Wingdings" panose="05000000000000000000" pitchFamily="2" charset="2"/>
              </a:rPr>
              <a:t>Active: She looked through the binoculars.</a:t>
            </a:r>
          </a:p>
          <a:p>
            <a:r>
              <a:rPr lang="en-US" sz="2000" dirty="0" smtClean="0">
                <a:sym typeface="Wingdings" panose="05000000000000000000" pitchFamily="2" charset="2"/>
              </a:rPr>
              <a:t>Passive: She looked happy on her birthday.</a:t>
            </a:r>
          </a:p>
          <a:p>
            <a:endParaRPr lang="en-US" sz="2000" dirty="0">
              <a:sym typeface="Wingdings" panose="05000000000000000000" pitchFamily="2" charset="2"/>
            </a:endParaRPr>
          </a:p>
          <a:p>
            <a:r>
              <a:rPr lang="en-US" sz="2800" i="1" dirty="0" smtClean="0">
                <a:sym typeface="Wingdings" panose="05000000000000000000" pitchFamily="2" charset="2"/>
              </a:rPr>
              <a:t>Try to understand these differences!</a:t>
            </a:r>
            <a:endParaRPr lang="en-US" sz="2800" i="1" dirty="0"/>
          </a:p>
        </p:txBody>
      </p:sp>
    </p:spTree>
    <p:extLst>
      <p:ext uri="{BB962C8B-B14F-4D97-AF65-F5344CB8AC3E}">
        <p14:creationId xmlns:p14="http://schemas.microsoft.com/office/powerpoint/2010/main" val="2721777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sz="4400" i="1" spc="50" dirty="0" smtClean="0"/>
              <a:t>Jim </a:t>
            </a:r>
            <a:r>
              <a:rPr lang="en-US" sz="4400" i="1" spc="50" dirty="0"/>
              <a:t>learned to ski while on vacation in Colorado</a:t>
            </a:r>
            <a:r>
              <a:rPr lang="en-US" sz="4400" i="1" spc="50" dirty="0" smtClean="0"/>
              <a:t>.</a:t>
            </a:r>
          </a:p>
          <a:p>
            <a:pPr>
              <a:buNone/>
            </a:pPr>
            <a:endParaRPr lang="en-US" sz="1600" i="1" spc="50" dirty="0"/>
          </a:p>
          <a:p>
            <a:pPr>
              <a:buNone/>
            </a:pPr>
            <a:r>
              <a:rPr lang="en-US" sz="4400" i="1" spc="50" dirty="0" smtClean="0"/>
              <a:t>Subject: </a:t>
            </a:r>
          </a:p>
          <a:p>
            <a:pPr>
              <a:buNone/>
            </a:pPr>
            <a:r>
              <a:rPr lang="en-US" sz="4400" i="1" spc="50" dirty="0" smtClean="0"/>
              <a:t>Verb:</a:t>
            </a:r>
          </a:p>
          <a:p>
            <a:pPr>
              <a:buNone/>
            </a:pPr>
            <a:endParaRPr lang="en-US" sz="4400" i="1" spc="50" dirty="0"/>
          </a:p>
          <a:p>
            <a:pPr>
              <a:buNone/>
            </a:pPr>
            <a:r>
              <a:rPr lang="en-US" sz="4400" i="1" spc="50" dirty="0" smtClean="0"/>
              <a:t>What are the subject and verb? </a:t>
            </a:r>
            <a:endParaRPr lang="en-US" sz="4400" spc="50" dirty="0"/>
          </a:p>
        </p:txBody>
      </p:sp>
    </p:spTree>
    <p:extLst>
      <p:ext uri="{BB962C8B-B14F-4D97-AF65-F5344CB8AC3E}">
        <p14:creationId xmlns:p14="http://schemas.microsoft.com/office/powerpoint/2010/main" val="298115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i="1" spc="50" dirty="0" smtClean="0"/>
              <a:t>Jim </a:t>
            </a:r>
            <a:r>
              <a:rPr lang="en-US" i="1" spc="50" dirty="0"/>
              <a:t>learned to ski while on vacation in Colorado</a:t>
            </a:r>
            <a:r>
              <a:rPr lang="en-US" i="1" spc="50" dirty="0" smtClean="0"/>
              <a:t>.</a:t>
            </a:r>
          </a:p>
          <a:p>
            <a:pPr>
              <a:buNone/>
            </a:pPr>
            <a:endParaRPr lang="en-US" sz="1600" i="1" spc="50" dirty="0"/>
          </a:p>
          <a:p>
            <a:pPr>
              <a:buNone/>
            </a:pPr>
            <a:r>
              <a:rPr lang="en-US" sz="4400" i="1" spc="50" dirty="0" smtClean="0"/>
              <a:t>Subject: </a:t>
            </a:r>
            <a:r>
              <a:rPr lang="en-US" sz="4400" u="sng" spc="50" dirty="0" smtClean="0"/>
              <a:t>JIM</a:t>
            </a:r>
          </a:p>
          <a:p>
            <a:pPr>
              <a:buNone/>
            </a:pPr>
            <a:r>
              <a:rPr lang="en-US" sz="4400" i="1" spc="50" dirty="0" smtClean="0"/>
              <a:t>Verb: </a:t>
            </a:r>
            <a:r>
              <a:rPr lang="en-US" sz="4400" u="sng" spc="50" dirty="0" smtClean="0"/>
              <a:t>LEARNED</a:t>
            </a:r>
          </a:p>
          <a:p>
            <a:pPr>
              <a:buNone/>
            </a:pPr>
            <a:endParaRPr lang="en-US" sz="4200" spc="50" dirty="0" smtClean="0"/>
          </a:p>
        </p:txBody>
      </p:sp>
    </p:spTree>
    <p:extLst>
      <p:ext uri="{BB962C8B-B14F-4D97-AF65-F5344CB8AC3E}">
        <p14:creationId xmlns:p14="http://schemas.microsoft.com/office/powerpoint/2010/main" val="895418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sz="4400" i="1" spc="50" dirty="0" smtClean="0"/>
              <a:t>Jim </a:t>
            </a:r>
            <a:r>
              <a:rPr lang="en-US" sz="4400" i="1" spc="50" dirty="0"/>
              <a:t>learned to ski while on vacation in Colorado</a:t>
            </a:r>
            <a:r>
              <a:rPr lang="en-US" sz="4400" i="1" spc="50" dirty="0" smtClean="0"/>
              <a:t>.</a:t>
            </a:r>
          </a:p>
          <a:p>
            <a:pPr>
              <a:buNone/>
            </a:pPr>
            <a:endParaRPr lang="en-US" sz="1600" i="1" spc="50" dirty="0"/>
          </a:p>
          <a:p>
            <a:pPr>
              <a:buNone/>
            </a:pPr>
            <a:r>
              <a:rPr lang="en-US" sz="4400" i="1" spc="50" dirty="0" smtClean="0"/>
              <a:t>Subject: </a:t>
            </a:r>
            <a:r>
              <a:rPr lang="en-US" sz="4400" spc="50" dirty="0" smtClean="0"/>
              <a:t>JIM</a:t>
            </a:r>
          </a:p>
          <a:p>
            <a:pPr>
              <a:buNone/>
            </a:pPr>
            <a:r>
              <a:rPr lang="en-US" sz="4400" i="1" spc="50" dirty="0" smtClean="0"/>
              <a:t>Verb: </a:t>
            </a:r>
            <a:r>
              <a:rPr lang="en-US" sz="4400" spc="50" dirty="0" smtClean="0"/>
              <a:t>LEARNED</a:t>
            </a:r>
          </a:p>
          <a:p>
            <a:pPr>
              <a:buNone/>
            </a:pPr>
            <a:r>
              <a:rPr lang="en-US" sz="4400" spc="50" dirty="0" smtClean="0"/>
              <a:t>We then ask ourselves, </a:t>
            </a:r>
            <a:r>
              <a:rPr lang="en-US" sz="4400" spc="50" dirty="0" smtClean="0"/>
              <a:t>“</a:t>
            </a:r>
            <a:r>
              <a:rPr lang="en-US" sz="4400" b="1" spc="50" dirty="0" smtClean="0">
                <a:solidFill>
                  <a:srgbClr val="FF0000"/>
                </a:solidFill>
              </a:rPr>
              <a:t>W</a:t>
            </a:r>
            <a:r>
              <a:rPr lang="en-US" sz="4400" b="1" spc="50" dirty="0" smtClean="0">
                <a:solidFill>
                  <a:srgbClr val="FF0000"/>
                </a:solidFill>
              </a:rPr>
              <a:t>hat action is implied by the verb?</a:t>
            </a:r>
            <a:r>
              <a:rPr lang="en-US" sz="4400" spc="50" dirty="0" smtClean="0"/>
              <a:t>”</a:t>
            </a:r>
            <a:endParaRPr lang="en-US" sz="4400" spc="50" dirty="0"/>
          </a:p>
        </p:txBody>
      </p:sp>
    </p:spTree>
    <p:extLst>
      <p:ext uri="{BB962C8B-B14F-4D97-AF65-F5344CB8AC3E}">
        <p14:creationId xmlns:p14="http://schemas.microsoft.com/office/powerpoint/2010/main" val="170888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sz="4400" i="1" spc="50" dirty="0" smtClean="0"/>
              <a:t>Jim </a:t>
            </a:r>
            <a:r>
              <a:rPr lang="en-US" sz="4400" i="1" spc="50" dirty="0"/>
              <a:t>learned to ski while on vacation in Colorado</a:t>
            </a:r>
            <a:r>
              <a:rPr lang="en-US" sz="4400" i="1" spc="50" dirty="0" smtClean="0"/>
              <a:t>.</a:t>
            </a:r>
          </a:p>
          <a:p>
            <a:pPr>
              <a:buNone/>
            </a:pPr>
            <a:endParaRPr lang="en-US" sz="1600" i="1" spc="50" dirty="0"/>
          </a:p>
          <a:p>
            <a:pPr>
              <a:buNone/>
            </a:pPr>
            <a:r>
              <a:rPr lang="en-US" sz="4400" i="1" spc="50" dirty="0" smtClean="0"/>
              <a:t>Subject: </a:t>
            </a:r>
            <a:r>
              <a:rPr lang="en-US" sz="4400" spc="50" dirty="0" smtClean="0"/>
              <a:t>JIM</a:t>
            </a:r>
          </a:p>
          <a:p>
            <a:pPr>
              <a:buNone/>
            </a:pPr>
            <a:r>
              <a:rPr lang="en-US" sz="4400" i="1" spc="50" dirty="0" smtClean="0"/>
              <a:t>Verb: </a:t>
            </a:r>
            <a:r>
              <a:rPr lang="en-US" sz="4400" spc="50" dirty="0" smtClean="0"/>
              <a:t>LEARNED</a:t>
            </a:r>
          </a:p>
          <a:p>
            <a:pPr>
              <a:buNone/>
            </a:pPr>
            <a:r>
              <a:rPr lang="en-US" sz="4400" spc="50" dirty="0" smtClean="0"/>
              <a:t>“Learned” implies the act of</a:t>
            </a:r>
          </a:p>
          <a:p>
            <a:pPr>
              <a:buNone/>
            </a:pPr>
            <a:r>
              <a:rPr lang="en-US" sz="4400" spc="50" dirty="0" smtClean="0"/>
              <a:t>______________.</a:t>
            </a:r>
            <a:endParaRPr lang="en-US" sz="4400" spc="50" dirty="0"/>
          </a:p>
        </p:txBody>
      </p:sp>
    </p:spTree>
    <p:extLst>
      <p:ext uri="{BB962C8B-B14F-4D97-AF65-F5344CB8AC3E}">
        <p14:creationId xmlns:p14="http://schemas.microsoft.com/office/powerpoint/2010/main" val="790796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a:t>Active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sz="4400" i="1" spc="50" dirty="0" smtClean="0"/>
              <a:t>Jim </a:t>
            </a:r>
            <a:r>
              <a:rPr lang="en-US" sz="4400" i="1" spc="50" dirty="0"/>
              <a:t>learned to ski while on vacation in Colorado</a:t>
            </a:r>
            <a:r>
              <a:rPr lang="en-US" sz="4400" i="1" spc="50" dirty="0" smtClean="0"/>
              <a:t>.</a:t>
            </a:r>
          </a:p>
          <a:p>
            <a:pPr>
              <a:buNone/>
            </a:pPr>
            <a:endParaRPr lang="en-US" sz="1600" i="1" spc="50" dirty="0"/>
          </a:p>
          <a:p>
            <a:pPr>
              <a:buNone/>
            </a:pPr>
            <a:r>
              <a:rPr lang="en-US" sz="4400" i="1" spc="50" dirty="0" smtClean="0"/>
              <a:t>Subject: </a:t>
            </a:r>
            <a:r>
              <a:rPr lang="en-US" sz="4400" spc="50" dirty="0" smtClean="0"/>
              <a:t>JIM</a:t>
            </a:r>
          </a:p>
          <a:p>
            <a:pPr>
              <a:buNone/>
            </a:pPr>
            <a:r>
              <a:rPr lang="en-US" sz="4400" i="1" spc="50" dirty="0" smtClean="0"/>
              <a:t>Verb: </a:t>
            </a:r>
            <a:r>
              <a:rPr lang="en-US" sz="4400" spc="50" dirty="0" smtClean="0"/>
              <a:t>LEARNED</a:t>
            </a:r>
          </a:p>
          <a:p>
            <a:pPr>
              <a:buNone/>
            </a:pPr>
            <a:r>
              <a:rPr lang="en-US" sz="4400" spc="50" dirty="0" smtClean="0"/>
              <a:t>“Learned” implies the act of</a:t>
            </a:r>
          </a:p>
          <a:p>
            <a:pPr>
              <a:buNone/>
            </a:pPr>
            <a:r>
              <a:rPr lang="en-US" sz="4400" u="sng" spc="50" dirty="0" smtClean="0"/>
              <a:t>   learning   ____   </a:t>
            </a:r>
            <a:r>
              <a:rPr lang="en-US" sz="4400" spc="50" dirty="0" smtClean="0"/>
              <a:t>.</a:t>
            </a:r>
            <a:endParaRPr lang="en-US" sz="4400" spc="50" dirty="0"/>
          </a:p>
        </p:txBody>
      </p:sp>
    </p:spTree>
    <p:extLst>
      <p:ext uri="{BB962C8B-B14F-4D97-AF65-F5344CB8AC3E}">
        <p14:creationId xmlns:p14="http://schemas.microsoft.com/office/powerpoint/2010/main" val="2715453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905000"/>
            <a:ext cx="8077200" cy="4832092"/>
          </a:xfrm>
          <a:prstGeom prst="rect">
            <a:avLst/>
          </a:prstGeom>
        </p:spPr>
        <p:txBody>
          <a:bodyPr wrap="square">
            <a:spAutoFit/>
          </a:bodyPr>
          <a:lstStyle/>
          <a:p>
            <a:r>
              <a:rPr lang="en-US" sz="3600" dirty="0"/>
              <a:t>The subject of the sentence, </a:t>
            </a:r>
            <a:r>
              <a:rPr lang="en-US" sz="3600" i="1" dirty="0"/>
              <a:t>Jim</a:t>
            </a:r>
            <a:r>
              <a:rPr lang="en-US" sz="3600" dirty="0"/>
              <a:t>, is doing the action, </a:t>
            </a:r>
            <a:r>
              <a:rPr lang="en-US" sz="3600" i="1" dirty="0"/>
              <a:t>learning</a:t>
            </a:r>
            <a:r>
              <a:rPr lang="en-US" sz="3600" dirty="0"/>
              <a:t>. This means the sentence is active voice. </a:t>
            </a:r>
            <a:endParaRPr lang="en-US" sz="3600" dirty="0" smtClean="0"/>
          </a:p>
          <a:p>
            <a:endParaRPr lang="en-US" b="1" dirty="0" smtClean="0"/>
          </a:p>
          <a:p>
            <a:r>
              <a:rPr lang="en-US" sz="3600" b="1" dirty="0" smtClean="0">
                <a:solidFill>
                  <a:srgbClr val="FF0000"/>
                </a:solidFill>
              </a:rPr>
              <a:t>IMPORTANT:</a:t>
            </a:r>
            <a:endParaRPr lang="en-US" sz="3600" b="1" dirty="0">
              <a:solidFill>
                <a:srgbClr val="FF0000"/>
              </a:solidFill>
            </a:endParaRPr>
          </a:p>
          <a:p>
            <a:r>
              <a:rPr lang="en-US" sz="3600" b="1" dirty="0" smtClean="0"/>
              <a:t>Do </a:t>
            </a:r>
            <a:r>
              <a:rPr lang="en-US" sz="3600" b="1" dirty="0"/>
              <a:t>not think strictly of the verb itself, but of the action it implies</a:t>
            </a:r>
            <a:r>
              <a:rPr lang="en-US" sz="3600" b="1" dirty="0" smtClean="0"/>
              <a:t>. If the subject is doing the action of the verb, you have active voice.</a:t>
            </a:r>
            <a:r>
              <a:rPr lang="en-US" sz="3600" dirty="0" smtClean="0"/>
              <a:t> </a:t>
            </a:r>
            <a:endParaRPr lang="en-US" sz="3600" dirty="0"/>
          </a:p>
        </p:txBody>
      </p:sp>
      <p:sp>
        <p:nvSpPr>
          <p:cNvPr id="5" name="Rectangle 4"/>
          <p:cNvSpPr/>
          <p:nvPr/>
        </p:nvSpPr>
        <p:spPr>
          <a:xfrm>
            <a:off x="228600" y="990600"/>
            <a:ext cx="8763000" cy="615553"/>
          </a:xfrm>
          <a:prstGeom prst="rect">
            <a:avLst/>
          </a:prstGeom>
        </p:spPr>
        <p:txBody>
          <a:bodyPr wrap="square">
            <a:spAutoFit/>
          </a:bodyPr>
          <a:lstStyle/>
          <a:p>
            <a:pPr>
              <a:buNone/>
            </a:pPr>
            <a:r>
              <a:rPr lang="en-US" sz="3400" i="1" dirty="0" smtClean="0"/>
              <a:t>Jim learned to ski while on vacation in Colorado.</a:t>
            </a:r>
            <a:endParaRPr lang="en-US" sz="3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smtClean="0"/>
              <a:t>Passive Voice</a:t>
            </a:r>
            <a:endParaRPr lang="en-US" dirty="0"/>
          </a:p>
        </p:txBody>
      </p:sp>
      <p:sp>
        <p:nvSpPr>
          <p:cNvPr id="5" name="Content Placeholder 4"/>
          <p:cNvSpPr>
            <a:spLocks noGrp="1"/>
          </p:cNvSpPr>
          <p:nvPr>
            <p:ph idx="1"/>
          </p:nvPr>
        </p:nvSpPr>
        <p:spPr>
          <a:xfrm>
            <a:off x="152400" y="1219200"/>
            <a:ext cx="8839200" cy="4678363"/>
          </a:xfrm>
        </p:spPr>
        <p:txBody>
          <a:bodyPr>
            <a:normAutofit/>
          </a:bodyPr>
          <a:lstStyle/>
          <a:p>
            <a:pPr>
              <a:buNone/>
            </a:pPr>
            <a:r>
              <a:rPr lang="en-US" sz="3600" dirty="0"/>
              <a:t>The alternative to active voice is PASSIVE VOICE. Passive voice is when the subject is being acted upon by some other person, place, or thing, and is therefore not doing the action the verb indicates. </a:t>
            </a:r>
            <a:endParaRPr lang="en-US" sz="3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normAutofit/>
          </a:bodyPr>
          <a:lstStyle/>
          <a:p>
            <a:r>
              <a:rPr lang="en-US" b="1" dirty="0" smtClean="0"/>
              <a:t>Passive </a:t>
            </a:r>
            <a:r>
              <a:rPr lang="en-US" b="1" dirty="0" smtClean="0"/>
              <a:t>Voice</a:t>
            </a:r>
            <a:endParaRPr lang="en-US" dirty="0"/>
          </a:p>
        </p:txBody>
      </p:sp>
      <p:sp>
        <p:nvSpPr>
          <p:cNvPr id="5" name="Content Placeholder 4"/>
          <p:cNvSpPr>
            <a:spLocks noGrp="1"/>
          </p:cNvSpPr>
          <p:nvPr>
            <p:ph idx="1"/>
          </p:nvPr>
        </p:nvSpPr>
        <p:spPr>
          <a:xfrm>
            <a:off x="152400" y="914400"/>
            <a:ext cx="8839200" cy="5943600"/>
          </a:xfrm>
        </p:spPr>
        <p:txBody>
          <a:bodyPr>
            <a:normAutofit/>
          </a:bodyPr>
          <a:lstStyle/>
          <a:p>
            <a:pPr>
              <a:buNone/>
            </a:pPr>
            <a:r>
              <a:rPr lang="en-US" dirty="0" smtClean="0"/>
              <a:t>Ex</a:t>
            </a:r>
            <a:r>
              <a:rPr lang="en-US" dirty="0" smtClean="0"/>
              <a:t>.: </a:t>
            </a:r>
          </a:p>
          <a:p>
            <a:pPr>
              <a:buNone/>
            </a:pPr>
            <a:r>
              <a:rPr lang="en-US" sz="4400" i="1" spc="50" dirty="0"/>
              <a:t>Skiing was learned by Jim while on vacation in Colorado.</a:t>
            </a:r>
          </a:p>
          <a:p>
            <a:pPr>
              <a:buNone/>
            </a:pPr>
            <a:endParaRPr lang="en-US" sz="1600" i="1" spc="50" dirty="0"/>
          </a:p>
          <a:p>
            <a:pPr>
              <a:buNone/>
            </a:pPr>
            <a:r>
              <a:rPr lang="en-US" sz="4400" i="1" spc="50" dirty="0" smtClean="0"/>
              <a:t>Subject: </a:t>
            </a:r>
          </a:p>
          <a:p>
            <a:pPr>
              <a:buNone/>
            </a:pPr>
            <a:r>
              <a:rPr lang="en-US" sz="4400" i="1" spc="50" dirty="0" smtClean="0"/>
              <a:t>Verb:</a:t>
            </a:r>
          </a:p>
          <a:p>
            <a:pPr>
              <a:buNone/>
            </a:pPr>
            <a:endParaRPr lang="en-US" sz="4400" i="1" spc="50" dirty="0"/>
          </a:p>
          <a:p>
            <a:pPr>
              <a:buNone/>
            </a:pPr>
            <a:r>
              <a:rPr lang="en-US" sz="4400" i="1" spc="50" dirty="0" smtClean="0"/>
              <a:t>What are the subject and verb? </a:t>
            </a:r>
            <a:endParaRPr lang="en-US" sz="4400" spc="50" dirty="0"/>
          </a:p>
        </p:txBody>
      </p:sp>
    </p:spTree>
    <p:extLst>
      <p:ext uri="{BB962C8B-B14F-4D97-AF65-F5344CB8AC3E}">
        <p14:creationId xmlns:p14="http://schemas.microsoft.com/office/powerpoint/2010/main" val="174094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667</Words>
  <Application>Microsoft Office PowerPoint</Application>
  <PresentationFormat>On-screen Show (4:3)</PresentationFormat>
  <Paragraphs>85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Wingdings</vt:lpstr>
      <vt:lpstr>Office Theme</vt:lpstr>
      <vt:lpstr>Active Voice</vt:lpstr>
      <vt:lpstr>Active Voice</vt:lpstr>
      <vt:lpstr>Active Voice</vt:lpstr>
      <vt:lpstr>Active Voice</vt:lpstr>
      <vt:lpstr>Active Voice</vt:lpstr>
      <vt:lpstr>Active Voice</vt:lpstr>
      <vt:lpstr>PowerPoint Presentation</vt:lpstr>
      <vt:lpstr>Passive Voice</vt:lpstr>
      <vt:lpstr>Passive Voice</vt:lpstr>
      <vt:lpstr>Passive Voice</vt:lpstr>
      <vt:lpstr>Active and Passive Voice</vt:lpstr>
      <vt:lpstr>PowerPoint Presentation</vt:lpstr>
      <vt:lpstr>PowerPoint Presentation</vt:lpstr>
    </vt:vector>
  </TitlesOfParts>
  <Company>AVUHSD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Voice</dc:title>
  <dc:creator>AVUHSD</dc:creator>
  <cp:lastModifiedBy>Paul Toohey</cp:lastModifiedBy>
  <cp:revision>11</cp:revision>
  <dcterms:created xsi:type="dcterms:W3CDTF">2012-08-24T14:16:52Z</dcterms:created>
  <dcterms:modified xsi:type="dcterms:W3CDTF">2017-08-17T15:32:56Z</dcterms:modified>
</cp:coreProperties>
</file>