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5" r:id="rId4"/>
    <p:sldMasterId id="2147483705" r:id="rId5"/>
    <p:sldMasterId id="2147483715" r:id="rId6"/>
    <p:sldMasterId id="2147483725" r:id="rId7"/>
    <p:sldMasterId id="2147483735" r:id="rId8"/>
    <p:sldMasterId id="2147483745" r:id="rId9"/>
    <p:sldMasterId id="2147483755" r:id="rId10"/>
    <p:sldMasterId id="2147483771" r:id="rId11"/>
    <p:sldMasterId id="2147483801" r:id="rId12"/>
  </p:sldMasterIdLst>
  <p:notesMasterIdLst>
    <p:notesMasterId r:id="rId69"/>
  </p:notesMasterIdLst>
  <p:sldIdLst>
    <p:sldId id="263" r:id="rId13"/>
    <p:sldId id="264" r:id="rId14"/>
    <p:sldId id="265" r:id="rId15"/>
    <p:sldId id="266" r:id="rId16"/>
    <p:sldId id="267" r:id="rId17"/>
    <p:sldId id="256" r:id="rId18"/>
    <p:sldId id="305" r:id="rId19"/>
    <p:sldId id="306" r:id="rId20"/>
    <p:sldId id="257" r:id="rId21"/>
    <p:sldId id="258" r:id="rId22"/>
    <p:sldId id="259" r:id="rId23"/>
    <p:sldId id="261" r:id="rId24"/>
    <p:sldId id="262" r:id="rId25"/>
    <p:sldId id="260" r:id="rId26"/>
    <p:sldId id="294" r:id="rId27"/>
    <p:sldId id="304" r:id="rId28"/>
    <p:sldId id="314" r:id="rId29"/>
    <p:sldId id="269" r:id="rId30"/>
    <p:sldId id="313" r:id="rId31"/>
    <p:sldId id="270" r:id="rId32"/>
    <p:sldId id="297" r:id="rId33"/>
    <p:sldId id="298" r:id="rId34"/>
    <p:sldId id="300" r:id="rId35"/>
    <p:sldId id="299" r:id="rId36"/>
    <p:sldId id="271" r:id="rId37"/>
    <p:sldId id="296" r:id="rId38"/>
    <p:sldId id="272" r:id="rId39"/>
    <p:sldId id="273" r:id="rId40"/>
    <p:sldId id="274" r:id="rId41"/>
    <p:sldId id="308" r:id="rId42"/>
    <p:sldId id="309" r:id="rId43"/>
    <p:sldId id="307" r:id="rId44"/>
    <p:sldId id="275" r:id="rId45"/>
    <p:sldId id="276" r:id="rId46"/>
    <p:sldId id="312" r:id="rId47"/>
    <p:sldId id="277" r:id="rId48"/>
    <p:sldId id="278" r:id="rId49"/>
    <p:sldId id="279" r:id="rId50"/>
    <p:sldId id="280" r:id="rId51"/>
    <p:sldId id="281" r:id="rId52"/>
    <p:sldId id="283" r:id="rId53"/>
    <p:sldId id="302" r:id="rId54"/>
    <p:sldId id="310" r:id="rId55"/>
    <p:sldId id="282" r:id="rId56"/>
    <p:sldId id="284" r:id="rId57"/>
    <p:sldId id="293" r:id="rId58"/>
    <p:sldId id="285" r:id="rId59"/>
    <p:sldId id="287" r:id="rId60"/>
    <p:sldId id="268" r:id="rId61"/>
    <p:sldId id="286" r:id="rId62"/>
    <p:sldId id="288" r:id="rId63"/>
    <p:sldId id="290" r:id="rId64"/>
    <p:sldId id="291" r:id="rId65"/>
    <p:sldId id="292" r:id="rId66"/>
    <p:sldId id="289" r:id="rId67"/>
    <p:sldId id="303"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3" d="100"/>
          <a:sy n="73" d="100"/>
        </p:scale>
        <p:origin x="1320" y="72"/>
      </p:cViewPr>
      <p:guideLst/>
    </p:cSldViewPr>
  </p:slideViewPr>
  <p:notesTextViewPr>
    <p:cViewPr>
      <p:scale>
        <a:sx n="1" d="1"/>
        <a:sy n="1" d="1"/>
      </p:scale>
      <p:origin x="0" y="0"/>
    </p:cViewPr>
  </p:notesTextViewPr>
  <p:sorterViewPr>
    <p:cViewPr varScale="1">
      <p:scale>
        <a:sx n="1" d="1"/>
        <a:sy n="1" d="1"/>
      </p:scale>
      <p:origin x="0" y="-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CCCA0-A401-4BF1-A828-600FD79D64B8}" type="datetimeFigureOut">
              <a:rPr lang="en-US" smtClean="0"/>
              <a:t>9/21/2019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6DE2B-02A0-4B24-A51B-A34221CE00B1}" type="slidenum">
              <a:rPr lang="en-US" smtClean="0"/>
              <a:t>‹#›</a:t>
            </a:fld>
            <a:endParaRPr lang="en-US"/>
          </a:p>
        </p:txBody>
      </p:sp>
    </p:spTree>
    <p:extLst>
      <p:ext uri="{BB962C8B-B14F-4D97-AF65-F5344CB8AC3E}">
        <p14:creationId xmlns:p14="http://schemas.microsoft.com/office/powerpoint/2010/main" val="3751786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7212FF-BEB8-CB45-B6D7-469BED44290D}" type="slidenum">
              <a:rPr lang="en-US" altLang="en-US" sz="1200">
                <a:solidFill>
                  <a:prstClr val="black"/>
                </a:solidFill>
              </a:rPr>
              <a:pPr/>
              <a:t>18</a:t>
            </a:fld>
            <a:endParaRPr lang="en-US" altLang="en-US" sz="1200">
              <a:solidFill>
                <a:prstClr val="black"/>
              </a:solidFill>
            </a:endParaRPr>
          </a:p>
        </p:txBody>
      </p:sp>
    </p:spTree>
    <p:extLst>
      <p:ext uri="{BB962C8B-B14F-4D97-AF65-F5344CB8AC3E}">
        <p14:creationId xmlns:p14="http://schemas.microsoft.com/office/powerpoint/2010/main" val="1638577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spcBef>
                <a:spcPct val="0"/>
              </a:spcBef>
            </a:pPr>
            <a:endParaRPr lang="en-US" altLang="en-US">
              <a:ea typeface="ＭＳ Ｐゴシック" charset="-128"/>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C819C12-699A-3A41-B5F0-1D904598A109}" type="slidenum">
              <a:rPr lang="en-US" altLang="en-US" sz="1200"/>
              <a:pPr/>
              <a:t>36</a:t>
            </a:fld>
            <a:endParaRPr lang="en-US" altLang="en-US" sz="1200"/>
          </a:p>
        </p:txBody>
      </p:sp>
    </p:spTree>
    <p:extLst>
      <p:ext uri="{BB962C8B-B14F-4D97-AF65-F5344CB8AC3E}">
        <p14:creationId xmlns:p14="http://schemas.microsoft.com/office/powerpoint/2010/main" val="36281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b="1">
                <a:ea typeface="ＭＳ Ｐゴシック" charset="-128"/>
              </a:rPr>
              <a:t>FIGURE 17.2  Welfare Caseload, 1976–2016</a:t>
            </a:r>
          </a:p>
          <a:p>
            <a:pPr eaLnBrk="1" hangingPunct="1">
              <a:lnSpc>
                <a:spcPct val="90000"/>
              </a:lnSpc>
            </a:pPr>
            <a:endParaRPr lang="en-US" altLang="en-US" b="1">
              <a:ea typeface="ＭＳ Ｐゴシック" charset="-128"/>
            </a:endParaRPr>
          </a:p>
          <a:p>
            <a:r>
              <a:rPr lang="en-US" altLang="en-US">
                <a:ea typeface="ＭＳ Ｐゴシック" charset="-128"/>
              </a:rPr>
              <a:t>Welfare caseloads began to decline even before the 1996 reform. They have continued to plummet in the years since welfare reform. Welfare caseloads remained low even during the recession that began in 2008. Does the decline in the welfare caseload show that the 1996 reform was successful?</a:t>
            </a:r>
          </a:p>
          <a:p>
            <a:endParaRPr lang="en-US" altLang="en-US">
              <a:ea typeface="ＭＳ Ｐゴシック" charset="-128"/>
            </a:endParaRPr>
          </a:p>
          <a:p>
            <a:r>
              <a:rPr lang="en-US" altLang="en-US">
                <a:ea typeface="ＭＳ Ｐゴシック" charset="-128"/>
              </a:rPr>
              <a:t>*Average monthly AFDC/TANF and SSP (separate state programs) families caseload.</a:t>
            </a:r>
          </a:p>
          <a:p>
            <a:r>
              <a:rPr lang="en-US" altLang="en-US" b="1">
                <a:ea typeface="ＭＳ Ｐゴシック" charset="-128"/>
              </a:rPr>
              <a:t>SOURCE: </a:t>
            </a:r>
            <a:r>
              <a:rPr lang="en-US" altLang="en-US">
                <a:ea typeface="ＭＳ Ｐゴシック" charset="-128"/>
              </a:rPr>
              <a:t>U.S. Department of Health and Human Services, Administration for Children and Families, </a:t>
            </a:r>
            <a:r>
              <a:rPr lang="ja-JP" altLang="en-US">
                <a:ea typeface="ＭＳ Ｐゴシック" charset="-128"/>
              </a:rPr>
              <a:t>“</a:t>
            </a:r>
            <a:r>
              <a:rPr lang="en-US" altLang="ja-JP">
                <a:ea typeface="ＭＳ Ｐゴシック" charset="-128"/>
              </a:rPr>
              <a:t>Appendix Table 2:1: Average Monthly AFDC/TANF and SSP Families and Recipients, Fiscal Years 1960–2011,</a:t>
            </a:r>
            <a:r>
              <a:rPr lang="ja-JP" altLang="en-US">
                <a:ea typeface="ＭＳ Ｐゴシック" charset="-128"/>
              </a:rPr>
              <a:t>”</a:t>
            </a:r>
            <a:r>
              <a:rPr lang="en-US" altLang="ja-JP">
                <a:ea typeface="ＭＳ Ｐゴシック" charset="-128"/>
              </a:rPr>
              <a:t> TANF: Tenth Report to Congress, December 12, 2013, www.acf.hhs.gov/sites/default/files/ofa/10th_tanf_report_congress_appendix.pdf; U.S. Department of Health and Human Services, Administration for Children and Families, Data and Reports, Caseload Data, www.acf.hhs.gov/programs/ofa/programs/tanf/data-reports (accessed 4/29/14); U.S. Department of Health and Human Services, Administration for Children and Families, TANF Caseload Data, 2016, 2015, 2014, June 24, 2016, www.acf.hhs.gov/programs/ofa/resource/tanf-caseload-data-2016 (accessed 7/10/16).</a:t>
            </a:r>
            <a:endParaRPr lang="en-US" altLang="en-US">
              <a:ea typeface="ＭＳ Ｐゴシック" charset="-128"/>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CE0C963-DEE4-8D43-80AD-0C2A0C4CB22D}" type="slidenum">
              <a:rPr lang="en-US" altLang="en-US" sz="1200"/>
              <a:pPr/>
              <a:t>37</a:t>
            </a:fld>
            <a:endParaRPr lang="en-US" altLang="en-US" sz="1200"/>
          </a:p>
        </p:txBody>
      </p:sp>
    </p:spTree>
    <p:extLst>
      <p:ext uri="{BB962C8B-B14F-4D97-AF65-F5344CB8AC3E}">
        <p14:creationId xmlns:p14="http://schemas.microsoft.com/office/powerpoint/2010/main" val="130036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spcBef>
                <a:spcPct val="0"/>
              </a:spcBef>
            </a:pPr>
            <a:endParaRPr lang="en-US" altLang="en-US">
              <a:ea typeface="ＭＳ Ｐゴシック" charset="-128"/>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052851F-2671-E744-98F8-B73C7E9231F2}" type="slidenum">
              <a:rPr lang="en-US" altLang="en-US" sz="1200"/>
              <a:pPr/>
              <a:t>38</a:t>
            </a:fld>
            <a:endParaRPr lang="en-US" altLang="en-US" sz="1200"/>
          </a:p>
        </p:txBody>
      </p:sp>
    </p:spTree>
    <p:extLst>
      <p:ext uri="{BB962C8B-B14F-4D97-AF65-F5344CB8AC3E}">
        <p14:creationId xmlns:p14="http://schemas.microsoft.com/office/powerpoint/2010/main" val="113631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spcBef>
                <a:spcPct val="0"/>
              </a:spcBef>
            </a:pPr>
            <a:endParaRPr lang="en-US" altLang="en-US">
              <a:ea typeface="ＭＳ Ｐゴシック" charset="-128"/>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44A9A2F-A2D0-D64A-B06A-F5453E3014EF}" type="slidenum">
              <a:rPr lang="en-US" altLang="en-US" sz="1200"/>
              <a:pPr/>
              <a:t>39</a:t>
            </a:fld>
            <a:endParaRPr lang="en-US" altLang="en-US" sz="1200"/>
          </a:p>
        </p:txBody>
      </p:sp>
    </p:spTree>
    <p:extLst>
      <p:ext uri="{BB962C8B-B14F-4D97-AF65-F5344CB8AC3E}">
        <p14:creationId xmlns:p14="http://schemas.microsoft.com/office/powerpoint/2010/main" val="101411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charset="-128"/>
              </a:rPr>
              <a:t>FIGURE 17.3</a:t>
            </a:r>
            <a:r>
              <a:rPr lang="en-US" altLang="en-US">
                <a:ea typeface="ＭＳ Ｐゴシック" charset="-128"/>
              </a:rPr>
              <a:t>  </a:t>
            </a:r>
            <a:r>
              <a:rPr lang="en-US" altLang="en-US" b="1">
                <a:ea typeface="ＭＳ Ｐゴシック" charset="-128"/>
              </a:rPr>
              <a:t>Size of the Welfare State</a:t>
            </a:r>
          </a:p>
          <a:p>
            <a:endParaRPr lang="en-US" altLang="en-US" b="1">
              <a:ea typeface="ＭＳ Ｐゴシック" charset="-128"/>
            </a:endParaRPr>
          </a:p>
          <a:p>
            <a:r>
              <a:rPr lang="en-US" altLang="en-US">
                <a:ea typeface="ＭＳ Ｐゴシック" charset="-128"/>
              </a:rPr>
              <a:t>Expenditures on Medicare, Medicaid, and Social Security are projected to rise as a percentage of GDP. Social Security, a contributory program that provides income to the elderly, is by far the largest welfare program in the United States. Which program is the smallest?</a:t>
            </a:r>
          </a:p>
          <a:p>
            <a:endParaRPr lang="en-US" altLang="en-US">
              <a:ea typeface="ＭＳ Ｐゴシック" charset="-128"/>
            </a:endParaRPr>
          </a:p>
          <a:p>
            <a:r>
              <a:rPr lang="en-US" altLang="en-US">
                <a:ea typeface="ＭＳ Ｐゴシック" charset="-128"/>
              </a:rPr>
              <a:t>NOTE: Medicaid numbers prior to 2027 reflect spending on Medicaid alone. Medicaid data for 2027–46 reflect spending on three programs: Medicaid, CHIP, and marketplace subsidies.</a:t>
            </a:r>
          </a:p>
          <a:p>
            <a:r>
              <a:rPr lang="en-US" altLang="en-US" b="1">
                <a:ea typeface="ＭＳ Ｐゴシック" charset="-128"/>
              </a:rPr>
              <a:t>SOURCES: </a:t>
            </a:r>
            <a:r>
              <a:rPr lang="en-US" altLang="en-US">
                <a:ea typeface="ＭＳ Ｐゴシック" charset="-128"/>
              </a:rPr>
              <a:t>Congressional Budget Office, www.cbo.gov (accessed 7/16/16); and Office of Management and Budget, www.whitehouse.gov/omb/budget/Historicals (accessed 7/16/16). See endnote 24 for specific reports.</a:t>
            </a:r>
            <a:endParaRPr lang="en-US" altLang="en-US" sz="1300">
              <a:latin typeface="Arial" charset="0"/>
              <a:ea typeface="ＭＳ Ｐゴシック" charset="-128"/>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6FC65DF-A449-1A47-8925-0BD2794BF3E1}" type="slidenum">
              <a:rPr lang="en-US" altLang="en-US" sz="1200"/>
              <a:pPr/>
              <a:t>40</a:t>
            </a:fld>
            <a:endParaRPr lang="en-US" altLang="en-US" sz="1200"/>
          </a:p>
        </p:txBody>
      </p:sp>
    </p:spTree>
    <p:extLst>
      <p:ext uri="{BB962C8B-B14F-4D97-AF65-F5344CB8AC3E}">
        <p14:creationId xmlns:p14="http://schemas.microsoft.com/office/powerpoint/2010/main" val="114281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A5EC988-A898-9349-9EA3-0EB8D042206B}" type="slidenum">
              <a:rPr lang="en-US" altLang="en-US" sz="1200">
                <a:solidFill>
                  <a:prstClr val="black"/>
                </a:solidFill>
              </a:rPr>
              <a:pPr/>
              <a:t>44</a:t>
            </a:fld>
            <a:endParaRPr lang="en-US" altLang="en-US" sz="1200">
              <a:solidFill>
                <a:prstClr val="black"/>
              </a:solidFill>
            </a:endParaRPr>
          </a:p>
        </p:txBody>
      </p:sp>
    </p:spTree>
    <p:extLst>
      <p:ext uri="{BB962C8B-B14F-4D97-AF65-F5344CB8AC3E}">
        <p14:creationId xmlns:p14="http://schemas.microsoft.com/office/powerpoint/2010/main" val="86916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7212FF-BEB8-CB45-B6D7-469BED44290D}"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622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0BE005A-7541-FD42-B807-B231C6121BFF}" type="slidenum">
              <a:rPr lang="en-US" altLang="en-US" sz="1200"/>
              <a:pPr/>
              <a:t>20</a:t>
            </a:fld>
            <a:endParaRPr lang="en-US" altLang="en-US" sz="1200"/>
          </a:p>
        </p:txBody>
      </p:sp>
    </p:spTree>
    <p:extLst>
      <p:ext uri="{BB962C8B-B14F-4D97-AF65-F5344CB8AC3E}">
        <p14:creationId xmlns:p14="http://schemas.microsoft.com/office/powerpoint/2010/main" val="35907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0CDCE10-DF98-3C4E-B389-ADB7D771A182}" type="slidenum">
              <a:rPr lang="en-US" altLang="en-US" sz="1200">
                <a:solidFill>
                  <a:prstClr val="black"/>
                </a:solidFill>
              </a:rPr>
              <a:pPr/>
              <a:t>25</a:t>
            </a:fld>
            <a:endParaRPr lang="en-US" altLang="en-US" sz="1200">
              <a:solidFill>
                <a:prstClr val="black"/>
              </a:solidFill>
            </a:endParaRPr>
          </a:p>
        </p:txBody>
      </p:sp>
    </p:spTree>
    <p:extLst>
      <p:ext uri="{BB962C8B-B14F-4D97-AF65-F5344CB8AC3E}">
        <p14:creationId xmlns:p14="http://schemas.microsoft.com/office/powerpoint/2010/main" val="397035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40988CE-EDE4-194E-B87A-6678570006BD}" type="slidenum">
              <a:rPr lang="en-US" altLang="en-US" sz="1200">
                <a:solidFill>
                  <a:prstClr val="black"/>
                </a:solidFill>
              </a:rPr>
              <a:pPr/>
              <a:t>27</a:t>
            </a:fld>
            <a:endParaRPr lang="en-US" altLang="en-US" sz="1200">
              <a:solidFill>
                <a:prstClr val="black"/>
              </a:solidFill>
            </a:endParaRPr>
          </a:p>
        </p:txBody>
      </p:sp>
    </p:spTree>
    <p:extLst>
      <p:ext uri="{BB962C8B-B14F-4D97-AF65-F5344CB8AC3E}">
        <p14:creationId xmlns:p14="http://schemas.microsoft.com/office/powerpoint/2010/main" val="59730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charset="-128"/>
              </a:rPr>
              <a:t>TANF is pronounced </a:t>
            </a:r>
            <a:r>
              <a:rPr lang="ja-JP" altLang="en-US">
                <a:ea typeface="ＭＳ Ｐゴシック" charset="-128"/>
              </a:rPr>
              <a:t>“</a:t>
            </a:r>
            <a:r>
              <a:rPr lang="en-US" altLang="ja-JP">
                <a:ea typeface="ＭＳ Ｐゴシック" charset="-128"/>
              </a:rPr>
              <a:t>tan-iff.</a:t>
            </a:r>
            <a:r>
              <a:rPr lang="ja-JP" altLang="en-US">
                <a:ea typeface="ＭＳ Ｐゴシック" charset="-128"/>
              </a:rPr>
              <a:t>”</a:t>
            </a:r>
            <a:r>
              <a:rPr lang="en-US" altLang="ja-JP">
                <a:ea typeface="ＭＳ Ｐゴシック" charset="-128"/>
              </a:rPr>
              <a:t> This is the program that the term </a:t>
            </a:r>
            <a:r>
              <a:rPr lang="en-US" altLang="ja-JP" i="1">
                <a:ea typeface="ＭＳ Ｐゴシック" charset="-128"/>
              </a:rPr>
              <a:t>welfare</a:t>
            </a:r>
            <a:r>
              <a:rPr lang="en-US" altLang="ja-JP">
                <a:ea typeface="ＭＳ Ｐゴシック" charset="-128"/>
              </a:rPr>
              <a:t> refers to and, as the textbook notes, it took the place of Aid to Families with Dependent Children (AFDC). AFDC/TANF has usually been unpopular among voters, elected officials, and people who do not receive it. The 1996 welfare reform changes included a five-year lifetime limit (not more than two years at a time), work or education/training requirement for adults, and less cash assistance: over 70 percent of TANF funds are not cash or direct payments to recipients. It is worth noting that Medicaid payments to health care providers are lower than what they would receive from other insurers. This is important because doctors and hospitals do not have to take Medicaid patients, and if they can earn more money from taking in other patients, they often do so instead.</a:t>
            </a:r>
            <a:endParaRPr lang="en-US" altLang="en-US">
              <a:ea typeface="ＭＳ Ｐゴシック"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3BE9889-DFFB-4A41-8533-1038C9D24D2E}" type="slidenum">
              <a:rPr lang="en-US" altLang="en-US" sz="1200">
                <a:solidFill>
                  <a:prstClr val="black"/>
                </a:solidFill>
              </a:rPr>
              <a:pPr/>
              <a:t>28</a:t>
            </a:fld>
            <a:endParaRPr lang="en-US" altLang="en-US" sz="1200">
              <a:solidFill>
                <a:prstClr val="black"/>
              </a:solidFill>
            </a:endParaRPr>
          </a:p>
        </p:txBody>
      </p:sp>
    </p:spTree>
    <p:extLst>
      <p:ext uri="{BB962C8B-B14F-4D97-AF65-F5344CB8AC3E}">
        <p14:creationId xmlns:p14="http://schemas.microsoft.com/office/powerpoint/2010/main" val="211967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spcBef>
                <a:spcPct val="0"/>
              </a:spcBef>
            </a:pPr>
            <a:endParaRPr lang="en-US" altLang="en-US">
              <a:ea typeface="ＭＳ Ｐゴシック" charset="-128"/>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7966F38-77E7-ED49-B0D4-0D36D9DD78BC}" type="slidenum">
              <a:rPr lang="en-US" altLang="en-US" sz="1200">
                <a:solidFill>
                  <a:prstClr val="black"/>
                </a:solidFill>
              </a:rPr>
              <a:pPr/>
              <a:t>29</a:t>
            </a:fld>
            <a:endParaRPr lang="en-US" altLang="en-US" sz="1200">
              <a:solidFill>
                <a:prstClr val="black"/>
              </a:solidFill>
            </a:endParaRPr>
          </a:p>
        </p:txBody>
      </p:sp>
    </p:spTree>
    <p:extLst>
      <p:ext uri="{BB962C8B-B14F-4D97-AF65-F5344CB8AC3E}">
        <p14:creationId xmlns:p14="http://schemas.microsoft.com/office/powerpoint/2010/main" val="259360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ea typeface="ＭＳ Ｐゴシック" charset="-128"/>
              </a:rPr>
              <a:t>FIGURE 17.1  Monthly Spending on TANF Benefits</a:t>
            </a:r>
          </a:p>
          <a:p>
            <a:pPr eaLnBrk="1" hangingPunct="1"/>
            <a:endParaRPr lang="en-US" altLang="en-US" sz="1800">
              <a:latin typeface="Arial" charset="0"/>
              <a:ea typeface="ＭＳ Ｐゴシック" charset="-128"/>
            </a:endParaRPr>
          </a:p>
          <a:p>
            <a:r>
              <a:rPr lang="en-US" altLang="en-US">
                <a:ea typeface="ＭＳ Ｐゴシック" charset="-128"/>
              </a:rPr>
              <a:t>Spending on TANF benefits varies widely across the country. In 14 states, monthly benefits for a family of three are below $300; in 17 states, they are above $500. In which regions does spending on TANF benefits tend to be highest? In which regions is it generally lower?</a:t>
            </a:r>
          </a:p>
          <a:p>
            <a:endParaRPr lang="en-US" altLang="en-US">
              <a:ea typeface="ＭＳ Ｐゴシック" charset="-128"/>
            </a:endParaRPr>
          </a:p>
          <a:p>
            <a:r>
              <a:rPr lang="en-US" altLang="en-US">
                <a:ea typeface="ＭＳ Ｐゴシック" charset="-128"/>
              </a:rPr>
              <a:t>SOURCE: Ife Floyd and Liz Schott, </a:t>
            </a:r>
            <a:r>
              <a:rPr lang="ja-JP" altLang="en-US">
                <a:ea typeface="ＭＳ Ｐゴシック" charset="-128"/>
              </a:rPr>
              <a:t>“</a:t>
            </a:r>
            <a:r>
              <a:rPr lang="en-US" altLang="ja-JP">
                <a:ea typeface="ＭＳ Ｐゴシック" charset="-128"/>
              </a:rPr>
              <a:t>TANF Cash Benefits Have Fallen by More Than 20 Percent in Most States and Continue to Erode,</a:t>
            </a:r>
            <a:r>
              <a:rPr lang="ja-JP" altLang="en-US">
                <a:ea typeface="ＭＳ Ｐゴシック" charset="-128"/>
              </a:rPr>
              <a:t>”</a:t>
            </a:r>
            <a:r>
              <a:rPr lang="en-US" altLang="ja-JP">
                <a:ea typeface="ＭＳ Ｐゴシック" charset="-128"/>
              </a:rPr>
              <a:t> Center for Budget and Policy Priorities, October 15, 2015, www.cbpp.org/research/family-income-support/tanf-cash-benefits-have-fallen-by-more-than-20-percent-in-most-states (accessed 7/10/16).</a:t>
            </a:r>
            <a:endParaRPr lang="en-US" altLang="en-US">
              <a:ea typeface="ＭＳ Ｐゴシック" charset="-128"/>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CC7779A-F18C-2D4C-BBF6-BF1F791695C9}" type="slidenum">
              <a:rPr lang="en-US" altLang="en-US" sz="1200">
                <a:solidFill>
                  <a:prstClr val="black"/>
                </a:solidFill>
              </a:rPr>
              <a:pPr/>
              <a:t>33</a:t>
            </a:fld>
            <a:endParaRPr lang="en-US" altLang="en-US" sz="1200">
              <a:solidFill>
                <a:prstClr val="black"/>
              </a:solidFill>
            </a:endParaRPr>
          </a:p>
        </p:txBody>
      </p:sp>
    </p:spTree>
    <p:extLst>
      <p:ext uri="{BB962C8B-B14F-4D97-AF65-F5344CB8AC3E}">
        <p14:creationId xmlns:p14="http://schemas.microsoft.com/office/powerpoint/2010/main" val="351875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spcBef>
                <a:spcPct val="0"/>
              </a:spcBef>
            </a:pPr>
            <a:endParaRPr lang="en-US" altLang="en-US">
              <a:ea typeface="ＭＳ Ｐゴシック" charset="-128"/>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4B472D-7DC6-0F4C-BEBE-7D6732A3B8D8}" type="slidenum">
              <a:rPr lang="en-US" altLang="en-US" sz="1200"/>
              <a:pPr/>
              <a:t>34</a:t>
            </a:fld>
            <a:endParaRPr lang="en-US" altLang="en-US" sz="1200"/>
          </a:p>
        </p:txBody>
      </p:sp>
    </p:spTree>
    <p:extLst>
      <p:ext uri="{BB962C8B-B14F-4D97-AF65-F5344CB8AC3E}">
        <p14:creationId xmlns:p14="http://schemas.microsoft.com/office/powerpoint/2010/main" val="397270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E1CC67-E37B-4CE0-9F7D-CA0FA280E864}"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183278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E1CC67-E37B-4CE0-9F7D-CA0FA280E864}"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2009813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34774E6-4E75-4E2B-A0F2-FF4E9BCDC1A8}" type="slidenum">
              <a:rPr lang="en-US"/>
              <a:pPr>
                <a:defRPr/>
              </a:pPr>
              <a:t>‹#›</a:t>
            </a:fld>
            <a:endParaRPr lang="en-US"/>
          </a:p>
        </p:txBody>
      </p:sp>
    </p:spTree>
    <p:extLst>
      <p:ext uri="{BB962C8B-B14F-4D97-AF65-F5344CB8AC3E}">
        <p14:creationId xmlns:p14="http://schemas.microsoft.com/office/powerpoint/2010/main" val="2032389153"/>
      </p:ext>
    </p:extLst>
  </p:cSld>
  <p:clrMapOvr>
    <a:masterClrMapping/>
  </p:clrMapOvr>
  <p:transition spd="med">
    <p:blind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9C6FB0-F4CE-4B07-84C6-676D06478073}" type="slidenum">
              <a:rPr lang="en-US"/>
              <a:pPr>
                <a:defRPr/>
              </a:pPr>
              <a:t>‹#›</a:t>
            </a:fld>
            <a:endParaRPr lang="en-US"/>
          </a:p>
        </p:txBody>
      </p:sp>
    </p:spTree>
    <p:extLst>
      <p:ext uri="{BB962C8B-B14F-4D97-AF65-F5344CB8AC3E}">
        <p14:creationId xmlns:p14="http://schemas.microsoft.com/office/powerpoint/2010/main" val="2337648267"/>
      </p:ext>
    </p:extLst>
  </p:cSld>
  <p:clrMapOvr>
    <a:masterClrMapping/>
  </p:clrMapOvr>
  <p:transition spd="med">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0ACFE-8A08-42DD-A259-8A70B799BC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327419"/>
      </p:ext>
    </p:extLst>
  </p:cSld>
  <p:clrMapOvr>
    <a:masterClrMapping/>
  </p:clrMapOvr>
  <p:transition spd="med">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EF6548-480B-4337-8740-51AFAE6E0E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091680"/>
      </p:ext>
    </p:extLst>
  </p:cSld>
  <p:clrMapOvr>
    <a:masterClrMapping/>
  </p:clrMapOvr>
  <p:transition spd="med">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5F4B58-9A0C-4B19-9555-685921F38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966269"/>
      </p:ext>
    </p:extLst>
  </p:cSld>
  <p:clrMapOvr>
    <a:masterClrMapping/>
  </p:clrMapOvr>
  <p:transition spd="med">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09D445-23E5-46BC-A713-8D72FC57D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119084"/>
      </p:ext>
    </p:extLst>
  </p:cSld>
  <p:clrMapOvr>
    <a:masterClrMapping/>
  </p:clrMapOvr>
  <p:transition spd="med">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350CD6-FA1A-4104-9254-22F2308472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693206"/>
      </p:ext>
    </p:extLst>
  </p:cSld>
  <p:clrMapOvr>
    <a:masterClrMapping/>
  </p:clrMapOvr>
  <p:transition spd="med">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9DE407-83C6-4FDC-8BE4-3FEACFF0AB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396665"/>
      </p:ext>
    </p:extLst>
  </p:cSld>
  <p:clrMapOvr>
    <a:masterClrMapping/>
  </p:clrMapOvr>
  <p:transition spd="med">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3981A6-1249-49D4-8542-0684156621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580826"/>
      </p:ext>
    </p:extLst>
  </p:cSld>
  <p:clrMapOvr>
    <a:masterClrMapping/>
  </p:clrMapOvr>
  <p:transition spd="med">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019212-7963-469A-BA3B-71E99598C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698912"/>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E1CC67-E37B-4CE0-9F7D-CA0FA280E864}"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2893381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33E994-CEA0-4CBE-8F7B-4F6D4205D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752813"/>
      </p:ext>
    </p:extLst>
  </p:cSld>
  <p:clrMapOvr>
    <a:masterClrMapping/>
  </p:clrMapOvr>
  <p:transition spd="med">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5A38DA-43AD-4F97-875A-3D92132287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985492"/>
      </p:ext>
    </p:extLst>
  </p:cSld>
  <p:clrMapOvr>
    <a:masterClrMapping/>
  </p:clrMapOvr>
  <p:transition spd="med">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7A0C97-8651-4F1A-8F93-3184E4F4E5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257637"/>
      </p:ext>
    </p:extLst>
  </p:cSld>
  <p:clrMapOvr>
    <a:masterClrMapping/>
  </p:clrMapOvr>
  <p:transition spd="med">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E4353A-4E02-47E2-A3A9-F0E2DED4B1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4672395"/>
      </p:ext>
    </p:extLst>
  </p:cSld>
  <p:clrMapOvr>
    <a:masterClrMapping/>
  </p:clrMapOvr>
  <p:transition spd="med">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9947F7-41B2-406C-BBA9-E528D2F68E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004021"/>
      </p:ext>
    </p:extLst>
  </p:cSld>
  <p:clrMapOvr>
    <a:masterClrMapping/>
  </p:clrMapOvr>
  <p:transition spd="med">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FBDFD-3CC8-4D38-A6F6-4FCA2FDEB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049591"/>
      </p:ext>
    </p:extLst>
  </p:cSld>
  <p:clrMapOvr>
    <a:masterClrMapping/>
  </p:clrMapOvr>
  <p:transition spd="med">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C288EF-BE35-4400-BF58-2C1C2151E7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48779"/>
      </p:ext>
    </p:extLst>
  </p:cSld>
  <p:clrMapOvr>
    <a:masterClrMapping/>
  </p:clrMapOvr>
  <p:transition spd="med">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10ACFE-8A08-42DD-A259-8A70B799BC19}" type="slidenum">
              <a:rPr lang="en-US"/>
              <a:pPr>
                <a:defRPr/>
              </a:pPr>
              <a:t>‹#›</a:t>
            </a:fld>
            <a:endParaRPr lang="en-US"/>
          </a:p>
        </p:txBody>
      </p:sp>
    </p:spTree>
    <p:extLst>
      <p:ext uri="{BB962C8B-B14F-4D97-AF65-F5344CB8AC3E}">
        <p14:creationId xmlns:p14="http://schemas.microsoft.com/office/powerpoint/2010/main" val="3563261857"/>
      </p:ext>
    </p:extLst>
  </p:cSld>
  <p:clrMapOvr>
    <a:masterClrMapping/>
  </p:clrMapOvr>
  <p:transition spd="med">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F6548-480B-4337-8740-51AFAE6E0E82}" type="slidenum">
              <a:rPr lang="en-US"/>
              <a:pPr>
                <a:defRPr/>
              </a:pPr>
              <a:t>‹#›</a:t>
            </a:fld>
            <a:endParaRPr lang="en-US"/>
          </a:p>
        </p:txBody>
      </p:sp>
    </p:spTree>
    <p:extLst>
      <p:ext uri="{BB962C8B-B14F-4D97-AF65-F5344CB8AC3E}">
        <p14:creationId xmlns:p14="http://schemas.microsoft.com/office/powerpoint/2010/main" val="2595850827"/>
      </p:ext>
    </p:extLst>
  </p:cSld>
  <p:clrMapOvr>
    <a:masterClrMapping/>
  </p:clrMapOvr>
  <p:transition spd="med">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5F4B58-9A0C-4B19-9555-685921F38A80}" type="slidenum">
              <a:rPr lang="en-US"/>
              <a:pPr>
                <a:defRPr/>
              </a:pPr>
              <a:t>‹#›</a:t>
            </a:fld>
            <a:endParaRPr lang="en-US"/>
          </a:p>
        </p:txBody>
      </p:sp>
    </p:spTree>
    <p:extLst>
      <p:ext uri="{BB962C8B-B14F-4D97-AF65-F5344CB8AC3E}">
        <p14:creationId xmlns:p14="http://schemas.microsoft.com/office/powerpoint/2010/main" val="1226988590"/>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56017-0AA6-4A28-8133-3DFBD4E24DF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744409"/>
      </p:ext>
    </p:extLst>
  </p:cSld>
  <p:clrMapOvr>
    <a:masterClrMapping/>
  </p:clrMapOvr>
  <p:transition spd="slow">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9D445-23E5-46BC-A713-8D72FC57D70F}" type="slidenum">
              <a:rPr lang="en-US"/>
              <a:pPr>
                <a:defRPr/>
              </a:pPr>
              <a:t>‹#›</a:t>
            </a:fld>
            <a:endParaRPr lang="en-US"/>
          </a:p>
        </p:txBody>
      </p:sp>
    </p:spTree>
    <p:extLst>
      <p:ext uri="{BB962C8B-B14F-4D97-AF65-F5344CB8AC3E}">
        <p14:creationId xmlns:p14="http://schemas.microsoft.com/office/powerpoint/2010/main" val="1966313753"/>
      </p:ext>
    </p:extLst>
  </p:cSld>
  <p:clrMapOvr>
    <a:masterClrMapping/>
  </p:clrMapOvr>
  <p:transition spd="med">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350CD6-FA1A-4104-9254-22F2308472D3}" type="slidenum">
              <a:rPr lang="en-US"/>
              <a:pPr>
                <a:defRPr/>
              </a:pPr>
              <a:t>‹#›</a:t>
            </a:fld>
            <a:endParaRPr lang="en-US"/>
          </a:p>
        </p:txBody>
      </p:sp>
    </p:spTree>
    <p:extLst>
      <p:ext uri="{BB962C8B-B14F-4D97-AF65-F5344CB8AC3E}">
        <p14:creationId xmlns:p14="http://schemas.microsoft.com/office/powerpoint/2010/main" val="1186659929"/>
      </p:ext>
    </p:extLst>
  </p:cSld>
  <p:clrMapOvr>
    <a:masterClrMapping/>
  </p:clrMapOvr>
  <p:transition spd="med">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9DE407-83C6-4FDC-8BE4-3FEACFF0AB4B}" type="slidenum">
              <a:rPr lang="en-US"/>
              <a:pPr>
                <a:defRPr/>
              </a:pPr>
              <a:t>‹#›</a:t>
            </a:fld>
            <a:endParaRPr lang="en-US"/>
          </a:p>
        </p:txBody>
      </p:sp>
    </p:spTree>
    <p:extLst>
      <p:ext uri="{BB962C8B-B14F-4D97-AF65-F5344CB8AC3E}">
        <p14:creationId xmlns:p14="http://schemas.microsoft.com/office/powerpoint/2010/main" val="2313674757"/>
      </p:ext>
    </p:extLst>
  </p:cSld>
  <p:clrMapOvr>
    <a:masterClrMapping/>
  </p:clrMapOvr>
  <p:transition spd="med">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3981A6-1249-49D4-8542-06841566214B}" type="slidenum">
              <a:rPr lang="en-US"/>
              <a:pPr>
                <a:defRPr/>
              </a:pPr>
              <a:t>‹#›</a:t>
            </a:fld>
            <a:endParaRPr lang="en-US"/>
          </a:p>
        </p:txBody>
      </p:sp>
    </p:spTree>
    <p:extLst>
      <p:ext uri="{BB962C8B-B14F-4D97-AF65-F5344CB8AC3E}">
        <p14:creationId xmlns:p14="http://schemas.microsoft.com/office/powerpoint/2010/main" val="1172379917"/>
      </p:ext>
    </p:extLst>
  </p:cSld>
  <p:clrMapOvr>
    <a:masterClrMapping/>
  </p:clrMapOvr>
  <p:transition spd="med">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019212-7963-469A-BA3B-71E99598C1F9}" type="slidenum">
              <a:rPr lang="en-US"/>
              <a:pPr>
                <a:defRPr/>
              </a:pPr>
              <a:t>‹#›</a:t>
            </a:fld>
            <a:endParaRPr lang="en-US"/>
          </a:p>
        </p:txBody>
      </p:sp>
    </p:spTree>
    <p:extLst>
      <p:ext uri="{BB962C8B-B14F-4D97-AF65-F5344CB8AC3E}">
        <p14:creationId xmlns:p14="http://schemas.microsoft.com/office/powerpoint/2010/main" val="2747850051"/>
      </p:ext>
    </p:extLst>
  </p:cSld>
  <p:clrMapOvr>
    <a:masterClrMapping/>
  </p:clrMapOvr>
  <p:transition spd="med">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33E994-CEA0-4CBE-8F7B-4F6D4205D862}" type="slidenum">
              <a:rPr lang="en-US"/>
              <a:pPr>
                <a:defRPr/>
              </a:pPr>
              <a:t>‹#›</a:t>
            </a:fld>
            <a:endParaRPr lang="en-US"/>
          </a:p>
        </p:txBody>
      </p:sp>
    </p:spTree>
    <p:extLst>
      <p:ext uri="{BB962C8B-B14F-4D97-AF65-F5344CB8AC3E}">
        <p14:creationId xmlns:p14="http://schemas.microsoft.com/office/powerpoint/2010/main" val="222489330"/>
      </p:ext>
    </p:extLst>
  </p:cSld>
  <p:clrMapOvr>
    <a:masterClrMapping/>
  </p:clrMapOvr>
  <p:transition spd="med">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A38DA-43AD-4F97-875A-3D921322877B}" type="slidenum">
              <a:rPr lang="en-US"/>
              <a:pPr>
                <a:defRPr/>
              </a:pPr>
              <a:t>‹#›</a:t>
            </a:fld>
            <a:endParaRPr lang="en-US"/>
          </a:p>
        </p:txBody>
      </p:sp>
    </p:spTree>
    <p:extLst>
      <p:ext uri="{BB962C8B-B14F-4D97-AF65-F5344CB8AC3E}">
        <p14:creationId xmlns:p14="http://schemas.microsoft.com/office/powerpoint/2010/main" val="2821332932"/>
      </p:ext>
    </p:extLst>
  </p:cSld>
  <p:clrMapOvr>
    <a:masterClrMapping/>
  </p:clrMapOvr>
  <p:transition spd="med">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7A0C97-8651-4F1A-8F93-3184E4F4E5E4}" type="slidenum">
              <a:rPr lang="en-US"/>
              <a:pPr>
                <a:defRPr/>
              </a:pPr>
              <a:t>‹#›</a:t>
            </a:fld>
            <a:endParaRPr lang="en-US"/>
          </a:p>
        </p:txBody>
      </p:sp>
    </p:spTree>
    <p:extLst>
      <p:ext uri="{BB962C8B-B14F-4D97-AF65-F5344CB8AC3E}">
        <p14:creationId xmlns:p14="http://schemas.microsoft.com/office/powerpoint/2010/main" val="66889401"/>
      </p:ext>
    </p:extLst>
  </p:cSld>
  <p:clrMapOvr>
    <a:masterClrMapping/>
  </p:clrMapOvr>
  <p:transition spd="med">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E4353A-4E02-47E2-A3A9-F0E2DED4B1A3}" type="slidenum">
              <a:rPr lang="en-US"/>
              <a:pPr>
                <a:defRPr/>
              </a:pPr>
              <a:t>‹#›</a:t>
            </a:fld>
            <a:endParaRPr lang="en-US"/>
          </a:p>
        </p:txBody>
      </p:sp>
    </p:spTree>
    <p:extLst>
      <p:ext uri="{BB962C8B-B14F-4D97-AF65-F5344CB8AC3E}">
        <p14:creationId xmlns:p14="http://schemas.microsoft.com/office/powerpoint/2010/main" val="1805658751"/>
      </p:ext>
    </p:extLst>
  </p:cSld>
  <p:clrMapOvr>
    <a:masterClrMapping/>
  </p:clrMapOvr>
  <p:transition spd="med">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947F7-41B2-406C-BBA9-E528D2F68E92}" type="slidenum">
              <a:rPr lang="en-US"/>
              <a:pPr>
                <a:defRPr/>
              </a:pPr>
              <a:t>‹#›</a:t>
            </a:fld>
            <a:endParaRPr lang="en-US"/>
          </a:p>
        </p:txBody>
      </p:sp>
    </p:spTree>
    <p:extLst>
      <p:ext uri="{BB962C8B-B14F-4D97-AF65-F5344CB8AC3E}">
        <p14:creationId xmlns:p14="http://schemas.microsoft.com/office/powerpoint/2010/main" val="72219361"/>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95918-3E51-461C-96E9-1E6D2B97AB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5893795"/>
      </p:ext>
    </p:extLst>
  </p:cSld>
  <p:clrMapOvr>
    <a:masterClrMapping/>
  </p:clrMapOvr>
  <p:transition spd="slow">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FBDFD-3CC8-4D38-A6F6-4FCA2FDEB0EB}" type="slidenum">
              <a:rPr lang="en-US"/>
              <a:pPr>
                <a:defRPr/>
              </a:pPr>
              <a:t>‹#›</a:t>
            </a:fld>
            <a:endParaRPr lang="en-US"/>
          </a:p>
        </p:txBody>
      </p:sp>
    </p:spTree>
    <p:extLst>
      <p:ext uri="{BB962C8B-B14F-4D97-AF65-F5344CB8AC3E}">
        <p14:creationId xmlns:p14="http://schemas.microsoft.com/office/powerpoint/2010/main" val="2536730390"/>
      </p:ext>
    </p:extLst>
  </p:cSld>
  <p:clrMapOvr>
    <a:masterClrMapping/>
  </p:clrMapOvr>
  <p:transition spd="med">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C288EF-BE35-4400-BF58-2C1C2151E7DE}" type="slidenum">
              <a:rPr lang="en-US"/>
              <a:pPr>
                <a:defRPr/>
              </a:pPr>
              <a:t>‹#›</a:t>
            </a:fld>
            <a:endParaRPr lang="en-US"/>
          </a:p>
        </p:txBody>
      </p:sp>
    </p:spTree>
    <p:extLst>
      <p:ext uri="{BB962C8B-B14F-4D97-AF65-F5344CB8AC3E}">
        <p14:creationId xmlns:p14="http://schemas.microsoft.com/office/powerpoint/2010/main" val="3794329837"/>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220887-84D0-4505-85A5-A24F4384BA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9013210"/>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02A6A-6A1E-49EE-9B28-EFB294CCCA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920529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A0944F-9D8B-4CA7-A0FB-AB3B121C2E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9981593"/>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226928-E778-450E-B5CF-65F150B7F8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507066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5CB0BE-A6BA-4574-AE7C-EBC808702DB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90254"/>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97634-6DE0-44F6-AC7E-03C2B3700F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289499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E1CC67-E37B-4CE0-9F7D-CA0FA280E864}"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351809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30D61E-BA8A-4080-88D6-24AFB43E01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930303"/>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52D9F-9B80-48D7-ADD0-91DCA5E6EC8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85726656"/>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C48BEA-7A87-40DD-B7D3-F3D0701B19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6004139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AEF4BC-83CF-4276-BFD0-02977B509FC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4175500"/>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117064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555391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415907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36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47788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4588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E1CC67-E37B-4CE0-9F7D-CA0FA280E864}"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1555267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492332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915482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160853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189188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073475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4545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345931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370890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150975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80331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E1CC67-E37B-4CE0-9F7D-CA0FA280E864}"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3189636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577401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4283340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414004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158217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979638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147068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670112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729461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720646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99941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E1CC67-E37B-4CE0-9F7D-CA0FA280E864}" type="datetimeFigureOut">
              <a:rPr lang="en-US" smtClean="0"/>
              <a:t>9/21/2019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2763836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288628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510157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344820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581415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659260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541048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147842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011038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867642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83970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E1CC67-E37B-4CE0-9F7D-CA0FA280E864}" type="datetimeFigureOut">
              <a:rPr lang="en-US" smtClean="0"/>
              <a:t>9/21/2019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3889287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330327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462522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270306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175062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6245278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446837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4275278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722747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638466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27308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1CC67-E37B-4CE0-9F7D-CA0FA280E864}" type="datetimeFigureOut">
              <a:rPr lang="en-US" smtClean="0"/>
              <a:t>9/21/2019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19679601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911120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283490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752998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57630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266866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6003430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661172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409017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sz="4400">
                <a:latin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Tahom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43FB8F88-EC8F-F646-A837-71D562B6E35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7752879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cs typeface="Times New Roman"/>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905000"/>
            <a:ext cx="8534400" cy="4648200"/>
          </a:xfrm>
          <a:prstGeom prst="rect">
            <a:avLst/>
          </a:prstGeom>
        </p:spPr>
        <p:txBody>
          <a:bodyPr/>
          <a:lstStyle>
            <a:lvl1pPr>
              <a:buClrTx/>
              <a:defRPr>
                <a:latin typeface="Tahoma"/>
              </a:defRPr>
            </a:lvl1pPr>
            <a:lvl2pPr>
              <a:buClrTx/>
              <a:defRPr>
                <a:latin typeface="Tahoma"/>
              </a:defRPr>
            </a:lvl2pPr>
            <a:lvl3pPr>
              <a:buClrTx/>
              <a:defRPr>
                <a:latin typeface="Tahoma"/>
              </a:defRPr>
            </a:lvl3pPr>
            <a:lvl4pPr>
              <a:buClrTx/>
              <a:defRPr>
                <a:latin typeface="Tahoma"/>
              </a:defRPr>
            </a:lvl4pPr>
            <a:lvl5pPr>
              <a:buClrTx/>
              <a:defRPr>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0CB45776-BECD-F443-93F0-4C8BAB78458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71048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1CC67-E37B-4CE0-9F7D-CA0FA280E864}"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4126654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bg1">
                    <a:lumMod val="50000"/>
                  </a:schemeClr>
                </a:solidFill>
                <a:latin typeface="Tahom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9B199610-043A-144A-945C-599CF2D6A688}"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307270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a:latin typeface="Times New Roman"/>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28800"/>
            <a:ext cx="4381500" cy="4572000"/>
          </a:xfrm>
          <a:prstGeom prst="rect">
            <a:avLst/>
          </a:prstGeom>
        </p:spPr>
        <p:txBody>
          <a:bodyPr/>
          <a:lstStyle>
            <a:lvl1pPr>
              <a:buClrTx/>
              <a:defRPr sz="2800" baseline="0">
                <a:latin typeface="Tahoma"/>
              </a:defRPr>
            </a:lvl1pPr>
            <a:lvl2pPr>
              <a:buClrTx/>
              <a:defRPr sz="2400" baseline="0">
                <a:latin typeface="Tahoma"/>
              </a:defRPr>
            </a:lvl2pPr>
            <a:lvl3pPr>
              <a:buClrTx/>
              <a:defRPr sz="2000" baseline="0">
                <a:latin typeface="Tahoma"/>
              </a:defRPr>
            </a:lvl3pPr>
            <a:lvl4pPr>
              <a:buClrTx/>
              <a:defRPr sz="1800" baseline="0">
                <a:latin typeface="Tahoma"/>
              </a:defRPr>
            </a:lvl4pPr>
            <a:lvl5pPr>
              <a:buClrTx/>
              <a:defRPr sz="1800" baseline="0">
                <a:latin typeface="Taho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15142F51-6751-D947-BE38-0106D36188D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8226189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nchor="ctr" anchorCtr="1"/>
          <a:lstStyle>
            <a:lvl1pPr algn="ctr">
              <a:defRPr sz="3600">
                <a:latin typeface="Times New Roman"/>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5950"/>
            <a:ext cx="4040188"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85950"/>
            <a:ext cx="4041775" cy="639762"/>
          </a:xfrm>
          <a:prstGeom prst="rect">
            <a:avLst/>
          </a:prstGeom>
        </p:spPr>
        <p:txBody>
          <a:bodyPr anchor="b"/>
          <a:lstStyle>
            <a:lvl1pPr marL="0" indent="0">
              <a:buNone/>
              <a:defRPr sz="2400" b="1">
                <a:latin typeface="Tahom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25712"/>
            <a:ext cx="4041775" cy="3951288"/>
          </a:xfrm>
          <a:prstGeom prst="rect">
            <a:avLst/>
          </a:prstGeom>
        </p:spPr>
        <p:txBody>
          <a:bodyPr/>
          <a:lstStyle>
            <a:lvl1pPr>
              <a:buClrTx/>
              <a:defRPr sz="2400">
                <a:latin typeface="Tahoma"/>
              </a:defRPr>
            </a:lvl1pPr>
            <a:lvl2pPr>
              <a:buClrTx/>
              <a:defRPr sz="2000">
                <a:latin typeface="Tahoma"/>
              </a:defRPr>
            </a:lvl2pPr>
            <a:lvl3pPr>
              <a:buClrTx/>
              <a:defRPr sz="1800">
                <a:latin typeface="Tahoma"/>
              </a:defRPr>
            </a:lvl3pPr>
            <a:lvl4pPr>
              <a:buClrTx/>
              <a:defRPr sz="1600">
                <a:latin typeface="Tahoma"/>
              </a:defRPr>
            </a:lvl4pPr>
            <a:lvl5pPr>
              <a:buClrTx/>
              <a:defRPr sz="1600">
                <a:latin typeface="Taho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9B369EA-0807-C34B-AC68-2795B3B8DF02}"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196953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934200" cy="1371600"/>
          </a:xfrm>
          <a:prstGeom prst="rect">
            <a:avLst/>
          </a:prstGeom>
        </p:spPr>
        <p:txBody>
          <a:bodyPr anchor="ctr" anchorCtr="1"/>
          <a:lstStyle>
            <a:lvl1pPr algn="ctr">
              <a:defRPr sz="3600" baseline="0">
                <a:latin typeface="Times New Roman"/>
              </a:defRPr>
            </a:lvl1p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66E9888E-592E-2E46-9514-DB5268BD6A2B}"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101492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781800" cy="1265238"/>
          </a:xfrm>
          <a:prstGeom prst="rect">
            <a:avLst/>
          </a:prstGeom>
        </p:spPr>
        <p:txBody>
          <a:bodyPr vert="horz" anchor="ctr" anchorCtr="1"/>
          <a:lstStyle>
            <a:lvl1pPr algn="ctr">
              <a:defRPr sz="3600" baseline="0">
                <a:latin typeface="Times New Roman"/>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81000" y="1828800"/>
            <a:ext cx="8534400" cy="4724400"/>
          </a:xfrm>
          <a:prstGeom prst="rect">
            <a:avLst/>
          </a:prstGeom>
        </p:spPr>
        <p:txBody>
          <a:bodyPr vert="horz"/>
          <a:lstStyle>
            <a:lvl1pPr>
              <a:buClrTx/>
              <a:defRPr>
                <a:latin typeface="Tahoma"/>
              </a:defRPr>
            </a:lvl1pPr>
          </a:lstStyle>
          <a:p>
            <a:pPr lvl="0"/>
            <a:r>
              <a:rPr lang="en-US" noProof="0" smtClean="0"/>
              <a:t>Drag picture to placeholder or click icon to add</a:t>
            </a:r>
            <a:endParaRPr lang="en-US" noProof="0"/>
          </a:p>
        </p:txBody>
      </p:sp>
      <p:sp>
        <p:nvSpPr>
          <p:cNvPr id="5"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3EA8ED9-DB71-8045-9142-DA71122E7220}"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150046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81000" y="1828800"/>
            <a:ext cx="8458200" cy="4724400"/>
          </a:xfrm>
          <a:prstGeom prst="rect">
            <a:avLst/>
          </a:prstGeom>
        </p:spPr>
        <p:txBody>
          <a:bodyPr vert="horz"/>
          <a:lstStyle>
            <a:lvl1pPr>
              <a:buClrTx/>
              <a:defRPr baseline="0">
                <a:latin typeface="Tahoma"/>
              </a:defRPr>
            </a:lvl1pPr>
            <a:lvl2pPr>
              <a:buClrTx/>
              <a:defRPr baseline="0">
                <a:latin typeface="Tahoma"/>
              </a:defRPr>
            </a:lvl2pPr>
            <a:lvl3pPr>
              <a:buClrTx/>
              <a:defRPr baseline="0">
                <a:latin typeface="Tahoma"/>
              </a:defRPr>
            </a:lvl3pPr>
            <a:lvl4pPr>
              <a:buClrTx/>
              <a:defRPr baseline="0">
                <a:latin typeface="Tahoma"/>
              </a:defRPr>
            </a:lvl4pPr>
            <a:lvl5pPr>
              <a:buClrTx/>
              <a:defRPr baseline="0">
                <a:latin typeface="Taho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1"/>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FF5BBD83-2022-684B-A5A1-9F2B8308344F}"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2570480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239000" y="6553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3C7C248B-819A-CB4D-91A3-F429083750C5}" type="slidenum">
              <a:rPr lang="en-US" altLang="en-US" sz="2400">
                <a:solidFill>
                  <a:srgbClr val="000000"/>
                </a:solidFill>
              </a:rPr>
              <a:pPr eaLnBrk="0" fontAlgn="base" hangingPunct="0">
                <a:spcBef>
                  <a:spcPct val="0"/>
                </a:spcBef>
                <a:spcAft>
                  <a:spcPct val="0"/>
                </a:spcAft>
              </a:pPr>
              <a:t>‹#›</a:t>
            </a:fld>
            <a:endParaRPr lang="en-US" altLang="en-US" sz="2400">
              <a:solidFill>
                <a:srgbClr val="000000"/>
              </a:solidFill>
            </a:endParaRPr>
          </a:p>
        </p:txBody>
      </p:sp>
    </p:spTree>
    <p:extLst>
      <p:ext uri="{BB962C8B-B14F-4D97-AF65-F5344CB8AC3E}">
        <p14:creationId xmlns:p14="http://schemas.microsoft.com/office/powerpoint/2010/main" val="317821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938AC5-4F2E-4DE2-96EF-4392E0A581D0}" type="slidenum">
              <a:rPr lang="en-US"/>
              <a:pPr>
                <a:defRPr/>
              </a:pPr>
              <a:t>‹#›</a:t>
            </a:fld>
            <a:endParaRPr lang="en-US"/>
          </a:p>
        </p:txBody>
      </p:sp>
    </p:spTree>
    <p:extLst>
      <p:ext uri="{BB962C8B-B14F-4D97-AF65-F5344CB8AC3E}">
        <p14:creationId xmlns:p14="http://schemas.microsoft.com/office/powerpoint/2010/main" val="1402916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3F8C3-4010-4500-AC29-01BF7CD93459}" type="slidenum">
              <a:rPr lang="en-US"/>
              <a:pPr>
                <a:defRPr/>
              </a:pPr>
              <a:t>‹#›</a:t>
            </a:fld>
            <a:endParaRPr lang="en-US"/>
          </a:p>
        </p:txBody>
      </p:sp>
    </p:spTree>
    <p:extLst>
      <p:ext uri="{BB962C8B-B14F-4D97-AF65-F5344CB8AC3E}">
        <p14:creationId xmlns:p14="http://schemas.microsoft.com/office/powerpoint/2010/main" val="4263744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D8C0E-B62E-4DED-9BBA-2770B96C5DF8}" type="slidenum">
              <a:rPr lang="en-US"/>
              <a:pPr>
                <a:defRPr/>
              </a:pPr>
              <a:t>‹#›</a:t>
            </a:fld>
            <a:endParaRPr lang="en-US"/>
          </a:p>
        </p:txBody>
      </p:sp>
    </p:spTree>
    <p:extLst>
      <p:ext uri="{BB962C8B-B14F-4D97-AF65-F5344CB8AC3E}">
        <p14:creationId xmlns:p14="http://schemas.microsoft.com/office/powerpoint/2010/main" val="144046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1CC67-E37B-4CE0-9F7D-CA0FA280E864}"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E5B7D-D354-48B2-AC2F-A20004591300}" type="slidenum">
              <a:rPr lang="en-US" smtClean="0"/>
              <a:t>‹#›</a:t>
            </a:fld>
            <a:endParaRPr lang="en-US"/>
          </a:p>
        </p:txBody>
      </p:sp>
    </p:spTree>
    <p:extLst>
      <p:ext uri="{BB962C8B-B14F-4D97-AF65-F5344CB8AC3E}">
        <p14:creationId xmlns:p14="http://schemas.microsoft.com/office/powerpoint/2010/main" val="3827856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73B2B8-2F8C-4C8F-B51A-0F704B4F766C}" type="slidenum">
              <a:rPr lang="en-US"/>
              <a:pPr>
                <a:defRPr/>
              </a:pPr>
              <a:t>‹#›</a:t>
            </a:fld>
            <a:endParaRPr lang="en-US"/>
          </a:p>
        </p:txBody>
      </p:sp>
    </p:spTree>
    <p:extLst>
      <p:ext uri="{BB962C8B-B14F-4D97-AF65-F5344CB8AC3E}">
        <p14:creationId xmlns:p14="http://schemas.microsoft.com/office/powerpoint/2010/main" val="32616940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A210DF-138B-4DFA-9DA2-F6C8844D4D1B}" type="slidenum">
              <a:rPr lang="en-US"/>
              <a:pPr>
                <a:defRPr/>
              </a:pPr>
              <a:t>‹#›</a:t>
            </a:fld>
            <a:endParaRPr lang="en-US"/>
          </a:p>
        </p:txBody>
      </p:sp>
    </p:spTree>
    <p:extLst>
      <p:ext uri="{BB962C8B-B14F-4D97-AF65-F5344CB8AC3E}">
        <p14:creationId xmlns:p14="http://schemas.microsoft.com/office/powerpoint/2010/main" val="4207876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748EA9-3D6A-4941-9F6C-02902D4D0AC2}" type="slidenum">
              <a:rPr lang="en-US"/>
              <a:pPr>
                <a:defRPr/>
              </a:pPr>
              <a:t>‹#›</a:t>
            </a:fld>
            <a:endParaRPr lang="en-US"/>
          </a:p>
        </p:txBody>
      </p:sp>
    </p:spTree>
    <p:extLst>
      <p:ext uri="{BB962C8B-B14F-4D97-AF65-F5344CB8AC3E}">
        <p14:creationId xmlns:p14="http://schemas.microsoft.com/office/powerpoint/2010/main" val="1189647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A9EA41-D53D-4373-A206-63DB34963681}" type="slidenum">
              <a:rPr lang="en-US"/>
              <a:pPr>
                <a:defRPr/>
              </a:pPr>
              <a:t>‹#›</a:t>
            </a:fld>
            <a:endParaRPr lang="en-US"/>
          </a:p>
        </p:txBody>
      </p:sp>
    </p:spTree>
    <p:extLst>
      <p:ext uri="{BB962C8B-B14F-4D97-AF65-F5344CB8AC3E}">
        <p14:creationId xmlns:p14="http://schemas.microsoft.com/office/powerpoint/2010/main" val="2802763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1BF01C-61EF-4304-AC00-9EC57CFCB7B9}" type="slidenum">
              <a:rPr lang="en-US"/>
              <a:pPr>
                <a:defRPr/>
              </a:pPr>
              <a:t>‹#›</a:t>
            </a:fld>
            <a:endParaRPr lang="en-US"/>
          </a:p>
        </p:txBody>
      </p:sp>
    </p:spTree>
    <p:extLst>
      <p:ext uri="{BB962C8B-B14F-4D97-AF65-F5344CB8AC3E}">
        <p14:creationId xmlns:p14="http://schemas.microsoft.com/office/powerpoint/2010/main" val="3702551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94911C-F7D2-4F15-9A3E-D9C7E3FE0158}" type="slidenum">
              <a:rPr lang="en-US"/>
              <a:pPr>
                <a:defRPr/>
              </a:pPr>
              <a:t>‹#›</a:t>
            </a:fld>
            <a:endParaRPr lang="en-US"/>
          </a:p>
        </p:txBody>
      </p:sp>
    </p:spTree>
    <p:extLst>
      <p:ext uri="{BB962C8B-B14F-4D97-AF65-F5344CB8AC3E}">
        <p14:creationId xmlns:p14="http://schemas.microsoft.com/office/powerpoint/2010/main" val="31029681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7CEC0-5076-4084-A69B-E4458BED21A0}" type="slidenum">
              <a:rPr lang="en-US"/>
              <a:pPr>
                <a:defRPr/>
              </a:pPr>
              <a:t>‹#›</a:t>
            </a:fld>
            <a:endParaRPr lang="en-US"/>
          </a:p>
        </p:txBody>
      </p:sp>
    </p:spTree>
    <p:extLst>
      <p:ext uri="{BB962C8B-B14F-4D97-AF65-F5344CB8AC3E}">
        <p14:creationId xmlns:p14="http://schemas.microsoft.com/office/powerpoint/2010/main" val="22743061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9FD1B-82AB-4E35-8E77-0BCD4BD84680}" type="slidenum">
              <a:rPr lang="en-US"/>
              <a:pPr>
                <a:defRPr/>
              </a:pPr>
              <a:t>‹#›</a:t>
            </a:fld>
            <a:endParaRPr lang="en-US"/>
          </a:p>
        </p:txBody>
      </p:sp>
    </p:spTree>
    <p:extLst>
      <p:ext uri="{BB962C8B-B14F-4D97-AF65-F5344CB8AC3E}">
        <p14:creationId xmlns:p14="http://schemas.microsoft.com/office/powerpoint/2010/main" val="1133612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C59E5A-424A-4A39-BF1A-0F0FA14726E1}" type="slidenum">
              <a:rPr lang="en-US"/>
              <a:pPr>
                <a:defRPr/>
              </a:pPr>
              <a:t>‹#›</a:t>
            </a:fld>
            <a:endParaRPr lang="en-US"/>
          </a:p>
        </p:txBody>
      </p:sp>
    </p:spTree>
    <p:extLst>
      <p:ext uri="{BB962C8B-B14F-4D97-AF65-F5344CB8AC3E}">
        <p14:creationId xmlns:p14="http://schemas.microsoft.com/office/powerpoint/2010/main" val="4792847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5467E4-9C89-4633-9C90-D7F64F73089C}" type="slidenum">
              <a:rPr lang="en-US"/>
              <a:pPr>
                <a:defRPr/>
              </a:pPr>
              <a:t>‹#›</a:t>
            </a:fld>
            <a:endParaRPr lang="en-US"/>
          </a:p>
        </p:txBody>
      </p:sp>
    </p:spTree>
    <p:extLst>
      <p:ext uri="{BB962C8B-B14F-4D97-AF65-F5344CB8AC3E}">
        <p14:creationId xmlns:p14="http://schemas.microsoft.com/office/powerpoint/2010/main" val="121297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1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1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1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emf"/><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emf"/><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emf"/><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1.emf"/><Relationship Id="rId5" Type="http://schemas.openxmlformats.org/officeDocument/2006/relationships/slideLayout" Target="../slideLayouts/slideLayout55.xml"/><Relationship Id="rId10" Type="http://schemas.openxmlformats.org/officeDocument/2006/relationships/theme" Target="../theme/theme6.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emf"/><Relationship Id="rId5" Type="http://schemas.openxmlformats.org/officeDocument/2006/relationships/slideLayout" Target="../slideLayouts/slideLayout64.xml"/><Relationship Id="rId10" Type="http://schemas.openxmlformats.org/officeDocument/2006/relationships/theme" Target="../theme/theme7.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emf"/><Relationship Id="rId5" Type="http://schemas.openxmlformats.org/officeDocument/2006/relationships/slideLayout" Target="../slideLayouts/slideLayout73.xml"/><Relationship Id="rId10" Type="http://schemas.openxmlformats.org/officeDocument/2006/relationships/theme" Target="../theme/theme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1.emf"/><Relationship Id="rId5" Type="http://schemas.openxmlformats.org/officeDocument/2006/relationships/slideLayout" Target="../slideLayouts/slideLayout82.xml"/><Relationship Id="rId10" Type="http://schemas.openxmlformats.org/officeDocument/2006/relationships/theme" Target="../theme/theme9.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1CC67-E37B-4CE0-9F7D-CA0FA280E864}" type="datetimeFigureOut">
              <a:rPr lang="en-US" smtClean="0"/>
              <a:t>9/21/2019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E5B7D-D354-48B2-AC2F-A20004591300}" type="slidenum">
              <a:rPr lang="en-US" smtClean="0"/>
              <a:t>‹#›</a:t>
            </a:fld>
            <a:endParaRPr lang="en-US"/>
          </a:p>
        </p:txBody>
      </p:sp>
    </p:spTree>
    <p:extLst>
      <p:ext uri="{BB962C8B-B14F-4D97-AF65-F5344CB8AC3E}">
        <p14:creationId xmlns:p14="http://schemas.microsoft.com/office/powerpoint/2010/main" val="4212690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6FAFA"/>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887E7788-A459-4388-99DD-8AB322FC0B4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361671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417F24B-D511-42D7-B6ED-DF0356A5E471}"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0581787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417F24B-D511-42D7-B6ED-DF0356A5E471}" type="slidenum">
              <a:rPr lang="en-US"/>
              <a:pPr>
                <a:defRPr/>
              </a:pPr>
              <a:t>‹#›</a:t>
            </a:fld>
            <a:endParaRPr lang="en-US"/>
          </a:p>
        </p:txBody>
      </p:sp>
    </p:spTree>
    <p:extLst>
      <p:ext uri="{BB962C8B-B14F-4D97-AF65-F5344CB8AC3E}">
        <p14:creationId xmlns:p14="http://schemas.microsoft.com/office/powerpoint/2010/main" val="73754875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355AA5AE-14EA-4E2E-8F94-AFC3B487013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49763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random/>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617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99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269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0484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334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01983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8144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Lst>
  <p:txStyles>
    <p:titleStyle>
      <a:lvl1pPr algn="l" rtl="0" eaLnBrk="0" fontAlgn="base" hangingPunct="0">
        <a:lnSpc>
          <a:spcPct val="80000"/>
        </a:lnSpc>
        <a:spcBef>
          <a:spcPct val="0"/>
        </a:spcBef>
        <a:spcAft>
          <a:spcPct val="0"/>
        </a:spcAft>
        <a:defRPr sz="4000" b="1">
          <a:solidFill>
            <a:schemeClr val="tx2"/>
          </a:solidFill>
          <a:latin typeface="+mj-lt"/>
          <a:ea typeface="MS PGothic" pitchFamily="34" charset="-128"/>
          <a:cs typeface="MS PGothic" charset="0"/>
        </a:defRPr>
      </a:lvl1pPr>
      <a:lvl2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2pPr>
      <a:lvl3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3pPr>
      <a:lvl4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4pPr>
      <a:lvl5pPr algn="l" rtl="0" eaLnBrk="0" fontAlgn="base" hangingPunct="0">
        <a:lnSpc>
          <a:spcPct val="80000"/>
        </a:lnSpc>
        <a:spcBef>
          <a:spcPct val="0"/>
        </a:spcBef>
        <a:spcAft>
          <a:spcPct val="0"/>
        </a:spcAft>
        <a:defRPr sz="4000" b="1">
          <a:solidFill>
            <a:schemeClr val="tx2"/>
          </a:solidFill>
          <a:latin typeface="Arial" charset="0"/>
          <a:ea typeface="MS PGothic" pitchFamily="34" charset="-128"/>
          <a:cs typeface="MS PGothic" charset="0"/>
        </a:defRPr>
      </a:lvl5pPr>
      <a:lvl6pPr marL="4572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6pPr>
      <a:lvl7pPr marL="9144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7pPr>
      <a:lvl8pPr marL="13716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8pPr>
      <a:lvl9pPr marL="1828800" algn="l" rtl="0" eaLnBrk="1" fontAlgn="base" hangingPunct="1">
        <a:lnSpc>
          <a:spcPct val="80000"/>
        </a:lnSpc>
        <a:spcBef>
          <a:spcPct val="0"/>
        </a:spcBef>
        <a:spcAft>
          <a:spcPct val="0"/>
        </a:spcAft>
        <a:defRPr sz="4000" b="1">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BE2136"/>
        </a:buClr>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BE2136"/>
        </a:buClr>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BE2136"/>
        </a:buClr>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rgbClr val="BE2136"/>
        </a:buClr>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lr>
          <a:srgbClr val="FFBF08"/>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FFBF08"/>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FFBF08"/>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FFBF08"/>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kXOa0sly9Rs" TargetMode="Externa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www.washingtonpost.com/national/health-science/fueled-by-drug-crisis-us-life-expectancy-declines-for-a-second-straight-year"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Debate 3 Essay</a:t>
            </a:r>
            <a:r>
              <a:rPr lang="en-US" altLang="en-US" dirty="0"/>
              <a:t> </a:t>
            </a:r>
            <a:r>
              <a:rPr lang="en-US" altLang="en-US" dirty="0" smtClean="0"/>
              <a:t>Topic</a:t>
            </a:r>
          </a:p>
        </p:txBody>
      </p:sp>
      <p:sp>
        <p:nvSpPr>
          <p:cNvPr id="3" name="Content Placeholder 2"/>
          <p:cNvSpPr>
            <a:spLocks noGrp="1"/>
          </p:cNvSpPr>
          <p:nvPr>
            <p:ph idx="1"/>
          </p:nvPr>
        </p:nvSpPr>
        <p:spPr>
          <a:xfrm>
            <a:off x="685800" y="1981200"/>
            <a:ext cx="7772400" cy="4371474"/>
          </a:xfrm>
        </p:spPr>
        <p:txBody>
          <a:bodyPr/>
          <a:lstStyle/>
          <a:p>
            <a:pPr>
              <a:defRPr/>
            </a:pPr>
            <a:r>
              <a:rPr lang="en-US" sz="2400" dirty="0"/>
              <a:t>Do you believe that there should be a right to basic needs--food, shelter, clothing, medical </a:t>
            </a:r>
            <a:r>
              <a:rPr lang="en-US" sz="2400" dirty="0" smtClean="0"/>
              <a:t>care for everyone in the US?</a:t>
            </a:r>
            <a:r>
              <a:rPr lang="en-US" sz="2400" dirty="0"/>
              <a:t>  Explain your reasoning.   Second, what policies should we promote to help people in the way that you consider to be appropriate?   </a:t>
            </a:r>
            <a:r>
              <a:rPr lang="en-US" sz="2400" dirty="0" smtClean="0"/>
              <a:t>Third, investigate one current issue regarding social policy that is being debated in Congress.  Share your opinion about one. </a:t>
            </a:r>
          </a:p>
          <a:p>
            <a:pPr lvl="1">
              <a:defRPr/>
            </a:pPr>
            <a:r>
              <a:rPr lang="en-US" sz="2000" dirty="0" smtClean="0"/>
              <a:t>Write </a:t>
            </a:r>
            <a:r>
              <a:rPr lang="en-US" sz="2000" dirty="0"/>
              <a:t>a coherent essay with a clear thesis in the introduction and supporting logic and evidence in the essay.  Have a clear </a:t>
            </a:r>
            <a:r>
              <a:rPr lang="en-US" sz="2000" dirty="0" smtClean="0"/>
              <a:t>conclusion. </a:t>
            </a:r>
          </a:p>
          <a:p>
            <a:pPr lvl="1">
              <a:defRPr/>
            </a:pPr>
            <a:r>
              <a:rPr lang="en-US" sz="2000" dirty="0" smtClean="0"/>
              <a:t>Use the Moodle links provided as references and feel free to use additional ones.  Be </a:t>
            </a:r>
            <a:r>
              <a:rPr lang="en-US" sz="2000" dirty="0"/>
              <a:t>sure to cite according to proper MLA style.  </a:t>
            </a:r>
          </a:p>
          <a:p>
            <a:pPr marL="0" indent="0">
              <a:buFontTx/>
              <a:buNone/>
              <a:defRPr/>
            </a:pPr>
            <a:r>
              <a:rPr lang="en-US" sz="2400" dirty="0" smtClean="0"/>
              <a:t/>
            </a:r>
            <a:br>
              <a:rPr lang="en-US" sz="2400" dirty="0" smtClean="0"/>
            </a:br>
            <a:endParaRPr lang="en-US" sz="2400" dirty="0"/>
          </a:p>
        </p:txBody>
      </p:sp>
    </p:spTree>
    <p:extLst>
      <p:ext uri="{BB962C8B-B14F-4D97-AF65-F5344CB8AC3E}">
        <p14:creationId xmlns:p14="http://schemas.microsoft.com/office/powerpoint/2010/main" val="708262230"/>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359" y="300789"/>
            <a:ext cx="7366336" cy="6100557"/>
          </a:xfrm>
          <a:prstGeom prst="rect">
            <a:avLst/>
          </a:prstGeom>
        </p:spPr>
      </p:pic>
    </p:spTree>
    <p:extLst>
      <p:ext uri="{BB962C8B-B14F-4D97-AF65-F5344CB8AC3E}">
        <p14:creationId xmlns:p14="http://schemas.microsoft.com/office/powerpoint/2010/main" val="3195681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Percentage of People without Health Insurance by State</a:t>
            </a:r>
            <a:endParaRPr lang="en-US" dirty="0"/>
          </a:p>
        </p:txBody>
      </p:sp>
      <p:pic>
        <p:nvPicPr>
          <p:cNvPr id="2050" name="Picture 2" descr="http://icof.infobaselearning.com/media/1081505/Census9-Health-Insu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856080"/>
            <a:ext cx="8048625" cy="506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910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Percentage of People in Poverty by State</a:t>
            </a:r>
            <a:endParaRPr lang="en-US" dirty="0"/>
          </a:p>
        </p:txBody>
      </p:sp>
      <p:pic>
        <p:nvPicPr>
          <p:cNvPr id="3" name="Picture 2"/>
          <p:cNvPicPr>
            <a:picLocks noChangeAspect="1"/>
          </p:cNvPicPr>
          <p:nvPr/>
        </p:nvPicPr>
        <p:blipFill>
          <a:blip r:embed="rId2"/>
          <a:stretch>
            <a:fillRect/>
          </a:stretch>
        </p:blipFill>
        <p:spPr>
          <a:xfrm>
            <a:off x="1656598" y="1901741"/>
            <a:ext cx="6143625" cy="4714875"/>
          </a:xfrm>
          <a:prstGeom prst="rect">
            <a:avLst/>
          </a:prstGeom>
        </p:spPr>
      </p:pic>
    </p:spTree>
    <p:extLst>
      <p:ext uri="{BB962C8B-B14F-4D97-AF65-F5344CB8AC3E}">
        <p14:creationId xmlns:p14="http://schemas.microsoft.com/office/powerpoint/2010/main" val="3437015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icof.infobaselearning.com/media/1081551/Census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48" y="365126"/>
            <a:ext cx="7947540" cy="664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73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Opinion about government responsibility</a:t>
            </a:r>
            <a:endParaRPr lang="en-US" dirty="0"/>
          </a:p>
        </p:txBody>
      </p:sp>
      <p:pic>
        <p:nvPicPr>
          <p:cNvPr id="3074" name="Picture 2" descr="http://icof.infobaselearning.com/media/1081146/Health-Car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022" y="1690689"/>
            <a:ext cx="4619290" cy="485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03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you believe that the federal government has a responsibility to end poverty?</a:t>
            </a:r>
            <a:endParaRPr lang="en-US" dirty="0"/>
          </a:p>
        </p:txBody>
      </p:sp>
      <p:sp>
        <p:nvSpPr>
          <p:cNvPr id="3" name="Content Placeholder 2"/>
          <p:cNvSpPr>
            <a:spLocks noGrp="1"/>
          </p:cNvSpPr>
          <p:nvPr>
            <p:ph idx="1"/>
          </p:nvPr>
        </p:nvSpPr>
        <p:spPr>
          <a:xfrm>
            <a:off x="544429" y="2066256"/>
            <a:ext cx="7886700" cy="4351338"/>
          </a:xfrm>
        </p:spPr>
        <p:txBody>
          <a:bodyPr/>
          <a:lstStyle/>
          <a:p>
            <a:pPr marL="0" indent="0">
              <a:buNone/>
            </a:pPr>
            <a:r>
              <a:rPr lang="en-US" dirty="0" smtClean="0"/>
              <a:t>Or is this more of a:</a:t>
            </a:r>
          </a:p>
          <a:p>
            <a:pPr marL="0" indent="0">
              <a:buNone/>
            </a:pPr>
            <a:endParaRPr lang="en-US" dirty="0" smtClean="0"/>
          </a:p>
          <a:p>
            <a:pPr marL="0" indent="0">
              <a:buNone/>
            </a:pPr>
            <a:r>
              <a:rPr lang="en-US" dirty="0" smtClean="0"/>
              <a:t>Personal and social responsibility?</a:t>
            </a:r>
          </a:p>
          <a:p>
            <a:pPr marL="0" indent="0">
              <a:buNone/>
            </a:pPr>
            <a:r>
              <a:rPr lang="en-US" dirty="0" smtClean="0"/>
              <a:t>or</a:t>
            </a:r>
          </a:p>
          <a:p>
            <a:pPr marL="0" indent="0">
              <a:buNone/>
            </a:pPr>
            <a:r>
              <a:rPr lang="en-US" dirty="0" smtClean="0"/>
              <a:t>State and local responsibility?</a:t>
            </a:r>
          </a:p>
        </p:txBody>
      </p:sp>
    </p:spTree>
    <p:extLst>
      <p:ext uri="{BB962C8B-B14F-4D97-AF65-F5344CB8AC3E}">
        <p14:creationId xmlns:p14="http://schemas.microsoft.com/office/powerpoint/2010/main" val="1873428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considerations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77148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Contributory Programs</a:t>
            </a:r>
            <a:endParaRPr lang="en-US" dirty="0"/>
          </a:p>
        </p:txBody>
      </p:sp>
      <p:sp>
        <p:nvSpPr>
          <p:cNvPr id="3" name="Content Placeholder 2"/>
          <p:cNvSpPr>
            <a:spLocks noGrp="1"/>
          </p:cNvSpPr>
          <p:nvPr>
            <p:ph idx="1"/>
          </p:nvPr>
        </p:nvSpPr>
        <p:spPr/>
        <p:txBody>
          <a:bodyPr>
            <a:normAutofit fontScale="92500" lnSpcReduction="10000"/>
          </a:bodyPr>
          <a:lstStyle/>
          <a:p>
            <a:r>
              <a:rPr lang="en-US" dirty="0"/>
              <a:t>Franklin D. Roosevelt (FDR) became president in 1933</a:t>
            </a:r>
          </a:p>
          <a:p>
            <a:r>
              <a:rPr lang="en-US" dirty="0"/>
              <a:t>FDR pushed for a stronger role for the federal government in combating poverty through contributory programs</a:t>
            </a:r>
          </a:p>
          <a:p>
            <a:r>
              <a:rPr lang="en-US" dirty="0"/>
              <a:t>Contributory programs: social programs financed by taxation or other mandatory contributions</a:t>
            </a:r>
          </a:p>
          <a:p>
            <a:r>
              <a:rPr lang="en-US" dirty="0"/>
              <a:t>The modern welfare state took form in 1935 with passage of the Social Security Act</a:t>
            </a:r>
          </a:p>
          <a:p>
            <a:r>
              <a:rPr lang="en-US" dirty="0"/>
              <a:t>Social Security: a contributory program into which workers pay a portion of their wages in return for benefits after retirement</a:t>
            </a:r>
          </a:p>
          <a:p>
            <a:endParaRPr lang="en-US" dirty="0"/>
          </a:p>
        </p:txBody>
      </p:sp>
    </p:spTree>
    <p:extLst>
      <p:ext uri="{BB962C8B-B14F-4D97-AF65-F5344CB8AC3E}">
        <p14:creationId xmlns:p14="http://schemas.microsoft.com/office/powerpoint/2010/main" val="294062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 FDR’s Policies</a:t>
            </a:r>
            <a:endParaRPr lang="en-US" altLang="en-US" dirty="0">
              <a:latin typeface="Times New Roman" charset="0"/>
              <a:ea typeface="MS PGothic" charset="-128"/>
            </a:endParaRPr>
          </a:p>
        </p:txBody>
      </p:sp>
      <p:sp>
        <p:nvSpPr>
          <p:cNvPr id="47106"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Franklin D. Roosevelt (FDR) became president in 1933</a:t>
            </a:r>
            <a:endParaRPr lang="en-US" altLang="en-US" sz="1200" b="1" dirty="0">
              <a:solidFill>
                <a:srgbClr val="000000"/>
              </a:solidFill>
              <a:latin typeface="Tahoma" charset="0"/>
              <a:ea typeface="ＭＳ Ｐゴシック" charset="-128"/>
            </a:endParaRPr>
          </a:p>
          <a:p>
            <a:r>
              <a:rPr lang="en-US" altLang="en-US" sz="2400" dirty="0">
                <a:solidFill>
                  <a:srgbClr val="000000"/>
                </a:solidFill>
                <a:latin typeface="Tahoma" charset="0"/>
                <a:ea typeface="ＭＳ Ｐゴシック" charset="-128"/>
              </a:rPr>
              <a:t>FDR pushed for a stronger role for the federal government in combating poverty through contributory programs</a:t>
            </a:r>
            <a:endParaRPr lang="en-US" altLang="en-US" sz="2400" i="1" dirty="0">
              <a:solidFill>
                <a:srgbClr val="000000"/>
              </a:solidFill>
              <a:latin typeface="Tahoma" charset="0"/>
              <a:ea typeface="ＭＳ Ｐゴシック" charset="-128"/>
            </a:endParaRPr>
          </a:p>
          <a:p>
            <a:pPr lvl="1"/>
            <a:r>
              <a:rPr lang="en-US" altLang="en-US" sz="2000" u="sng" dirty="0">
                <a:solidFill>
                  <a:srgbClr val="000000"/>
                </a:solidFill>
                <a:latin typeface="Tahoma" charset="0"/>
                <a:ea typeface="ＭＳ Ｐゴシック" charset="-128"/>
              </a:rPr>
              <a:t>Contributory programs</a:t>
            </a:r>
            <a:r>
              <a:rPr lang="en-US" altLang="en-US" sz="2000" dirty="0">
                <a:solidFill>
                  <a:srgbClr val="000000"/>
                </a:solidFill>
                <a:latin typeface="Tahoma" charset="0"/>
                <a:ea typeface="ＭＳ Ｐゴシック" charset="-128"/>
              </a:rPr>
              <a:t>: social programs financed by taxation or other mandatory contributions</a:t>
            </a:r>
          </a:p>
          <a:p>
            <a:r>
              <a:rPr lang="en-US" altLang="en-US" sz="2400" dirty="0">
                <a:solidFill>
                  <a:srgbClr val="000000"/>
                </a:solidFill>
                <a:latin typeface="Tahoma" charset="0"/>
                <a:ea typeface="ＭＳ Ｐゴシック" charset="-128"/>
              </a:rPr>
              <a:t>The modern welfare state took form in 1935 with passage of the </a:t>
            </a:r>
            <a:r>
              <a:rPr lang="en-US" altLang="en-US" sz="2400" u="sng" dirty="0">
                <a:solidFill>
                  <a:srgbClr val="000000"/>
                </a:solidFill>
                <a:latin typeface="Tahoma" charset="0"/>
                <a:ea typeface="ＭＳ Ｐゴシック" charset="-128"/>
              </a:rPr>
              <a:t>Social Security Act</a:t>
            </a:r>
            <a:endParaRPr lang="en-US" altLang="en-US" sz="2400" i="1" dirty="0">
              <a:solidFill>
                <a:srgbClr val="000000"/>
              </a:solidFill>
              <a:latin typeface="Tahoma" charset="0"/>
              <a:ea typeface="ＭＳ Ｐゴシック" charset="-128"/>
            </a:endParaRPr>
          </a:p>
          <a:p>
            <a:pPr lvl="1"/>
            <a:r>
              <a:rPr lang="en-US" altLang="en-US" sz="2000" u="sng" dirty="0">
                <a:solidFill>
                  <a:srgbClr val="000000"/>
                </a:solidFill>
                <a:latin typeface="Tahoma" charset="0"/>
                <a:ea typeface="ＭＳ Ｐゴシック" charset="-128"/>
              </a:rPr>
              <a:t>Social Security</a:t>
            </a:r>
            <a:r>
              <a:rPr lang="en-US" altLang="en-US" sz="2000" dirty="0">
                <a:solidFill>
                  <a:srgbClr val="000000"/>
                </a:solidFill>
                <a:latin typeface="Tahoma" charset="0"/>
                <a:ea typeface="ＭＳ Ｐゴシック" charset="-128"/>
              </a:rPr>
              <a:t>: a contributory program into which workers pay a portion of their wages in return for benefits after retirement</a:t>
            </a:r>
          </a:p>
        </p:txBody>
      </p:sp>
    </p:spTree>
    <p:extLst>
      <p:ext uri="{BB962C8B-B14F-4D97-AF65-F5344CB8AC3E}">
        <p14:creationId xmlns:p14="http://schemas.microsoft.com/office/powerpoint/2010/main" val="2852670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 FDR’s Policies</a:t>
            </a:r>
            <a:endParaRPr lang="en-US" altLang="en-US" dirty="0">
              <a:latin typeface="Times New Roman" charset="0"/>
              <a:ea typeface="MS PGothic" charset="-128"/>
            </a:endParaRPr>
          </a:p>
        </p:txBody>
      </p:sp>
      <p:sp>
        <p:nvSpPr>
          <p:cNvPr id="47106"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a:solidFill>
                  <a:srgbClr val="000000"/>
                </a:solidFill>
                <a:latin typeface="Tahoma" charset="0"/>
                <a:ea typeface="ＭＳ Ｐゴシック" charset="-128"/>
              </a:rPr>
              <a:t>Franklin D. Roosevelt (FDR) became president in 1933</a:t>
            </a:r>
            <a:endParaRPr lang="en-US" altLang="en-US" sz="12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FDR pushed for a stronger role for the federal government in combating poverty through contributory programs</a:t>
            </a:r>
            <a:endParaRPr lang="en-US" altLang="en-US" sz="2400" i="1">
              <a:solidFill>
                <a:srgbClr val="000000"/>
              </a:solidFill>
              <a:latin typeface="Tahoma" charset="0"/>
              <a:ea typeface="ＭＳ Ｐゴシック" charset="-128"/>
            </a:endParaRPr>
          </a:p>
          <a:p>
            <a:pPr lvl="1"/>
            <a:r>
              <a:rPr lang="en-US" altLang="en-US" sz="2000" u="sng">
                <a:solidFill>
                  <a:srgbClr val="000000"/>
                </a:solidFill>
                <a:latin typeface="Tahoma" charset="0"/>
                <a:ea typeface="ＭＳ Ｐゴシック" charset="-128"/>
              </a:rPr>
              <a:t>Contributory programs</a:t>
            </a:r>
            <a:r>
              <a:rPr lang="en-US" altLang="en-US" sz="2000">
                <a:solidFill>
                  <a:srgbClr val="000000"/>
                </a:solidFill>
                <a:latin typeface="Tahoma" charset="0"/>
                <a:ea typeface="ＭＳ Ｐゴシック" charset="-128"/>
              </a:rPr>
              <a:t>: social programs financed by taxation or other mandatory contributions</a:t>
            </a:r>
          </a:p>
          <a:p>
            <a:r>
              <a:rPr lang="en-US" altLang="en-US" sz="2400">
                <a:solidFill>
                  <a:srgbClr val="000000"/>
                </a:solidFill>
                <a:latin typeface="Tahoma" charset="0"/>
                <a:ea typeface="ＭＳ Ｐゴシック" charset="-128"/>
              </a:rPr>
              <a:t>The modern welfare state took form in 1935 with passage of the </a:t>
            </a:r>
            <a:r>
              <a:rPr lang="en-US" altLang="en-US" sz="2400" u="sng">
                <a:solidFill>
                  <a:srgbClr val="000000"/>
                </a:solidFill>
                <a:latin typeface="Tahoma" charset="0"/>
                <a:ea typeface="ＭＳ Ｐゴシック" charset="-128"/>
              </a:rPr>
              <a:t>Social Security Act</a:t>
            </a:r>
            <a:endParaRPr lang="en-US" altLang="en-US" sz="2400" i="1">
              <a:solidFill>
                <a:srgbClr val="000000"/>
              </a:solidFill>
              <a:latin typeface="Tahoma" charset="0"/>
              <a:ea typeface="ＭＳ Ｐゴシック" charset="-128"/>
            </a:endParaRPr>
          </a:p>
          <a:p>
            <a:pPr lvl="1"/>
            <a:r>
              <a:rPr lang="en-US" altLang="en-US" sz="2000" u="sng">
                <a:solidFill>
                  <a:srgbClr val="000000"/>
                </a:solidFill>
                <a:latin typeface="Tahoma" charset="0"/>
                <a:ea typeface="ＭＳ Ｐゴシック" charset="-128"/>
              </a:rPr>
              <a:t>Social Security</a:t>
            </a:r>
            <a:r>
              <a:rPr lang="en-US" altLang="en-US" sz="2000">
                <a:solidFill>
                  <a:srgbClr val="000000"/>
                </a:solidFill>
                <a:latin typeface="Tahoma" charset="0"/>
                <a:ea typeface="ＭＳ Ｐゴシック" charset="-128"/>
              </a:rPr>
              <a:t>: a contributory program into which workers pay a portion of their wages in return for benefits after retirement</a:t>
            </a:r>
          </a:p>
        </p:txBody>
      </p:sp>
    </p:spTree>
    <p:extLst>
      <p:ext uri="{BB962C8B-B14F-4D97-AF65-F5344CB8AC3E}">
        <p14:creationId xmlns:p14="http://schemas.microsoft.com/office/powerpoint/2010/main" val="221116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ncome by education le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70" y="1186864"/>
            <a:ext cx="8428668" cy="470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16041"/>
      </p:ext>
    </p:extLst>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 Medicare and Unemployment</a:t>
            </a:r>
            <a:endParaRPr lang="en-US" altLang="en-US" dirty="0">
              <a:latin typeface="Times New Roman" charset="0"/>
              <a:ea typeface="MS PGothic" charset="-128"/>
            </a:endParaRPr>
          </a:p>
        </p:txBody>
      </p:sp>
      <p:sp>
        <p:nvSpPr>
          <p:cNvPr id="51202"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a:solidFill>
                  <a:srgbClr val="000000"/>
                </a:solidFill>
                <a:latin typeface="Tahoma" charset="0"/>
                <a:ea typeface="ＭＳ Ｐゴシック" charset="-128"/>
              </a:rPr>
              <a:t>Medicare and unemployment insurance</a:t>
            </a:r>
          </a:p>
          <a:p>
            <a:pPr>
              <a:buFontTx/>
              <a:buNone/>
            </a:pPr>
            <a:endParaRPr lang="en-US" altLang="en-US" sz="9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In 1965, the Medicare program was established</a:t>
            </a:r>
            <a:endParaRPr lang="en-US" altLang="en-US" sz="2400" i="1">
              <a:solidFill>
                <a:srgbClr val="000000"/>
              </a:solidFill>
              <a:latin typeface="Tahoma" charset="0"/>
              <a:ea typeface="ＭＳ Ｐゴシック" charset="-128"/>
            </a:endParaRPr>
          </a:p>
          <a:p>
            <a:pPr lvl="1"/>
            <a:r>
              <a:rPr lang="en-US" altLang="en-US" sz="2000" u="sng">
                <a:solidFill>
                  <a:srgbClr val="000000"/>
                </a:solidFill>
                <a:latin typeface="Tahoma" charset="0"/>
                <a:ea typeface="ＭＳ Ｐゴシック" charset="-128"/>
              </a:rPr>
              <a:t>Medicare</a:t>
            </a:r>
            <a:r>
              <a:rPr lang="en-US" altLang="en-US" sz="2000">
                <a:solidFill>
                  <a:srgbClr val="000000"/>
                </a:solidFill>
                <a:latin typeface="Tahoma" charset="0"/>
                <a:ea typeface="ＭＳ Ｐゴシック" charset="-128"/>
              </a:rPr>
              <a:t>: a form of national health insurance for the elderly and disabled</a:t>
            </a:r>
          </a:p>
          <a:p>
            <a:pPr lvl="1"/>
            <a:r>
              <a:rPr lang="en-US" altLang="en-US" sz="2000">
                <a:solidFill>
                  <a:srgbClr val="000000"/>
                </a:solidFill>
                <a:latin typeface="Tahoma" charset="0"/>
                <a:ea typeface="ＭＳ Ｐゴシック" charset="-128"/>
              </a:rPr>
              <a:t>Medicare was the biggest single expansion in contributory programs since 1935</a:t>
            </a:r>
            <a:endParaRPr lang="en-US" altLang="en-US" sz="20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Unemployment insurance</a:t>
            </a:r>
            <a:endParaRPr lang="en-US" altLang="en-US" sz="2400" i="1">
              <a:solidFill>
                <a:srgbClr val="000000"/>
              </a:solidFill>
              <a:latin typeface="Tahoma" charset="0"/>
              <a:ea typeface="ＭＳ Ｐゴシック" charset="-128"/>
            </a:endParaRPr>
          </a:p>
          <a:p>
            <a:pPr lvl="1"/>
            <a:r>
              <a:rPr lang="en-US" altLang="en-US" sz="2000">
                <a:solidFill>
                  <a:srgbClr val="000000"/>
                </a:solidFill>
                <a:latin typeface="Tahoma" charset="0"/>
                <a:ea typeface="ＭＳ Ｐゴシック" charset="-128"/>
              </a:rPr>
              <a:t>Funded by a combination of federal and state taxes</a:t>
            </a:r>
          </a:p>
          <a:p>
            <a:pPr lvl="1"/>
            <a:r>
              <a:rPr lang="en-US" altLang="en-US" sz="2000">
                <a:solidFill>
                  <a:srgbClr val="000000"/>
                </a:solidFill>
                <a:latin typeface="Tahoma" charset="0"/>
                <a:ea typeface="ＭＳ Ｐゴシック" charset="-128"/>
              </a:rPr>
              <a:t>In most states, benefits last for 26 weeks</a:t>
            </a:r>
          </a:p>
          <a:p>
            <a:pPr lvl="1">
              <a:buFontTx/>
              <a:buNone/>
            </a:pPr>
            <a:endParaRPr lang="en-US" altLang="en-US" sz="2400">
              <a:solidFill>
                <a:srgbClr val="000000"/>
              </a:solidFill>
              <a:latin typeface="Tahoma" charset="0"/>
              <a:ea typeface="ＭＳ Ｐゴシック" charset="-128"/>
            </a:endParaRPr>
          </a:p>
        </p:txBody>
      </p:sp>
    </p:spTree>
    <p:extLst>
      <p:ext uri="{BB962C8B-B14F-4D97-AF65-F5344CB8AC3E}">
        <p14:creationId xmlns:p14="http://schemas.microsoft.com/office/powerpoint/2010/main" val="17922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Social Security Tax Rate</a:t>
            </a:r>
            <a:endParaRPr lang="en-US" dirty="0"/>
          </a:p>
        </p:txBody>
      </p:sp>
      <p:sp>
        <p:nvSpPr>
          <p:cNvPr id="5" name="Content Placeholder 4"/>
          <p:cNvSpPr>
            <a:spLocks noGrp="1"/>
          </p:cNvSpPr>
          <p:nvPr>
            <p:ph idx="1"/>
          </p:nvPr>
        </p:nvSpPr>
        <p:spPr>
          <a:xfrm>
            <a:off x="156409" y="2217552"/>
            <a:ext cx="7050507" cy="3665550"/>
          </a:xfrm>
        </p:spPr>
        <p:txBody>
          <a:bodyPr>
            <a:normAutofit/>
          </a:bodyPr>
          <a:lstStyle/>
          <a:p>
            <a:pPr marL="0" indent="0">
              <a:buNone/>
            </a:pPr>
            <a:endParaRPr lang="en-US" dirty="0"/>
          </a:p>
          <a:p>
            <a:r>
              <a:rPr lang="en-US" dirty="0"/>
              <a:t>The current tax rate for social security is 6.2% for the employer and 6.2% for the employee, or 12.4% total. The current rate for Medicare is 1.45% for the employer and 1.45% for the employee, or 2.9% total</a:t>
            </a:r>
            <a:r>
              <a:rPr lang="en-US" dirty="0" smtClean="0"/>
              <a:t>.</a:t>
            </a:r>
          </a:p>
          <a:p>
            <a:pPr lvl="1"/>
            <a:r>
              <a:rPr lang="en-US" dirty="0" smtClean="0"/>
              <a:t>Ceiling is $127,000 for 2017.</a:t>
            </a:r>
            <a:endParaRPr lang="en-US" dirty="0"/>
          </a:p>
        </p:txBody>
      </p:sp>
    </p:spTree>
    <p:extLst>
      <p:ext uri="{BB962C8B-B14F-4D97-AF65-F5344CB8AC3E}">
        <p14:creationId xmlns:p14="http://schemas.microsoft.com/office/powerpoint/2010/main" val="697908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867" y="-409073"/>
            <a:ext cx="9360867" cy="7014410"/>
          </a:xfrm>
          <a:prstGeom prst="rect">
            <a:avLst/>
          </a:prstGeom>
        </p:spPr>
      </p:pic>
      <p:pic>
        <p:nvPicPr>
          <p:cNvPr id="2" name="Picture 1"/>
          <p:cNvPicPr>
            <a:picLocks noChangeAspect="1"/>
          </p:cNvPicPr>
          <p:nvPr/>
        </p:nvPicPr>
        <p:blipFill>
          <a:blip r:embed="rId3"/>
          <a:stretch>
            <a:fillRect/>
          </a:stretch>
        </p:blipFill>
        <p:spPr>
          <a:xfrm>
            <a:off x="0" y="950495"/>
            <a:ext cx="9213348" cy="4920916"/>
          </a:xfrm>
          <a:prstGeom prst="rect">
            <a:avLst/>
          </a:prstGeom>
        </p:spPr>
      </p:pic>
    </p:spTree>
    <p:extLst>
      <p:ext uri="{BB962C8B-B14F-4D97-AF65-F5344CB8AC3E}">
        <p14:creationId xmlns:p14="http://schemas.microsoft.com/office/powerpoint/2010/main" val="2621197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294" y="635902"/>
            <a:ext cx="7483643" cy="5911062"/>
          </a:xfrm>
          <a:prstGeom prst="rect">
            <a:avLst/>
          </a:prstGeom>
        </p:spPr>
      </p:pic>
    </p:spTree>
    <p:extLst>
      <p:ext uri="{BB962C8B-B14F-4D97-AF65-F5344CB8AC3E}">
        <p14:creationId xmlns:p14="http://schemas.microsoft.com/office/powerpoint/2010/main" val="3749206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811" t="685" r="19353" b="-685"/>
          <a:stretch/>
        </p:blipFill>
        <p:spPr>
          <a:xfrm>
            <a:off x="-6810375" y="-228600"/>
            <a:ext cx="22764750" cy="7315200"/>
          </a:xfrm>
          <a:prstGeom prst="rect">
            <a:avLst/>
          </a:prstGeom>
        </p:spPr>
      </p:pic>
    </p:spTree>
    <p:extLst>
      <p:ext uri="{BB962C8B-B14F-4D97-AF65-F5344CB8AC3E}">
        <p14:creationId xmlns:p14="http://schemas.microsoft.com/office/powerpoint/2010/main" val="3656657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 Noncontributory Programs</a:t>
            </a:r>
            <a:endParaRPr lang="en-US" altLang="en-US" dirty="0">
              <a:latin typeface="Times New Roman" charset="0"/>
              <a:ea typeface="MS PGothic" charset="-128"/>
            </a:endParaRPr>
          </a:p>
        </p:txBody>
      </p:sp>
      <p:sp>
        <p:nvSpPr>
          <p:cNvPr id="53250"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Noncontributory programs</a:t>
            </a:r>
          </a:p>
          <a:p>
            <a:pPr>
              <a:buFontTx/>
              <a:buNone/>
            </a:pPr>
            <a:endParaRPr lang="en-US" altLang="en-US" sz="900" b="1" dirty="0">
              <a:solidFill>
                <a:srgbClr val="000000"/>
              </a:solidFill>
              <a:latin typeface="Tahoma" charset="0"/>
              <a:ea typeface="ＭＳ Ｐゴシック" charset="-128"/>
            </a:endParaRPr>
          </a:p>
          <a:p>
            <a:r>
              <a:rPr lang="en-US" altLang="en-US" sz="2400" u="sng" dirty="0">
                <a:solidFill>
                  <a:srgbClr val="000000"/>
                </a:solidFill>
                <a:latin typeface="Tahoma" charset="0"/>
                <a:ea typeface="ＭＳ Ｐゴシック" charset="-128"/>
              </a:rPr>
              <a:t>Noncontributory programs </a:t>
            </a:r>
            <a:r>
              <a:rPr lang="en-US" altLang="en-US" sz="2400" dirty="0">
                <a:solidFill>
                  <a:srgbClr val="000000"/>
                </a:solidFill>
                <a:latin typeface="Tahoma" charset="0"/>
                <a:ea typeface="ＭＳ Ｐゴシック" charset="-128"/>
              </a:rPr>
              <a:t>are benefits based on demonstrated need rather than any contributions made</a:t>
            </a:r>
          </a:p>
          <a:p>
            <a:pPr lvl="1"/>
            <a:r>
              <a:rPr lang="en-US" altLang="en-US" sz="2000" dirty="0" smtClean="0">
                <a:solidFill>
                  <a:srgbClr val="000000"/>
                </a:solidFill>
                <a:latin typeface="Tahoma" charset="0"/>
                <a:ea typeface="ＭＳ Ｐゴシック" charset="-128"/>
              </a:rPr>
              <a:t> </a:t>
            </a:r>
            <a:r>
              <a:rPr lang="ja-JP" altLang="en-US" sz="2000" dirty="0">
                <a:solidFill>
                  <a:srgbClr val="000000"/>
                </a:solidFill>
                <a:latin typeface="Tahoma" charset="0"/>
                <a:ea typeface="ＭＳ Ｐゴシック" charset="-128"/>
              </a:rPr>
              <a:t>“</a:t>
            </a:r>
            <a:r>
              <a:rPr lang="en-US" altLang="ja-JP" sz="2000" dirty="0">
                <a:solidFill>
                  <a:srgbClr val="000000"/>
                </a:solidFill>
                <a:latin typeface="Tahoma" charset="0"/>
                <a:ea typeface="ＭＳ Ｐゴシック" charset="-128"/>
              </a:rPr>
              <a:t>welfare</a:t>
            </a:r>
            <a:r>
              <a:rPr lang="ja-JP" altLang="en-US" sz="2000" dirty="0">
                <a:solidFill>
                  <a:srgbClr val="000000"/>
                </a:solidFill>
                <a:latin typeface="Tahoma" charset="0"/>
                <a:ea typeface="ＭＳ Ｐゴシック" charset="-128"/>
              </a:rPr>
              <a:t>”</a:t>
            </a:r>
            <a:r>
              <a:rPr lang="en-US" altLang="ja-JP" sz="2000" dirty="0">
                <a:solidFill>
                  <a:srgbClr val="000000"/>
                </a:solidFill>
                <a:latin typeface="Tahoma" charset="0"/>
                <a:ea typeface="ＭＳ Ｐゴシック" charset="-128"/>
              </a:rPr>
              <a:t> or </a:t>
            </a:r>
            <a:r>
              <a:rPr lang="ja-JP" altLang="en-US" sz="2000" dirty="0">
                <a:solidFill>
                  <a:srgbClr val="000000"/>
                </a:solidFill>
                <a:latin typeface="Tahoma" charset="0"/>
                <a:ea typeface="ＭＳ Ｐゴシック" charset="-128"/>
              </a:rPr>
              <a:t>“</a:t>
            </a:r>
            <a:r>
              <a:rPr lang="en-US" altLang="ja-JP" sz="2000" dirty="0">
                <a:solidFill>
                  <a:srgbClr val="000000"/>
                </a:solidFill>
                <a:latin typeface="Tahoma" charset="0"/>
                <a:ea typeface="ＭＳ Ｐゴシック" charset="-128"/>
              </a:rPr>
              <a:t>public assistance</a:t>
            </a:r>
            <a:r>
              <a:rPr lang="ja-JP" altLang="en-US" sz="2000" dirty="0">
                <a:solidFill>
                  <a:srgbClr val="000000"/>
                </a:solidFill>
                <a:latin typeface="Tahoma" charset="0"/>
                <a:ea typeface="ＭＳ Ｐゴシック" charset="-128"/>
              </a:rPr>
              <a:t>”</a:t>
            </a:r>
            <a:endParaRPr lang="en-US" altLang="ja-JP" sz="2000" dirty="0">
              <a:solidFill>
                <a:srgbClr val="000000"/>
              </a:solidFill>
              <a:latin typeface="Tahoma" charset="0"/>
              <a:ea typeface="ＭＳ Ｐゴシック" charset="-128"/>
            </a:endParaRPr>
          </a:p>
          <a:p>
            <a:pPr lvl="1"/>
            <a:r>
              <a:rPr lang="en-US" altLang="en-US" sz="2000" dirty="0">
                <a:solidFill>
                  <a:srgbClr val="000000"/>
                </a:solidFill>
                <a:latin typeface="Tahoma" charset="0"/>
                <a:ea typeface="ＭＳ Ｐゴシック" charset="-128"/>
              </a:rPr>
              <a:t>Recipients must demonstrate need via </a:t>
            </a:r>
            <a:r>
              <a:rPr lang="en-US" altLang="en-US" sz="2000" dirty="0" smtClean="0">
                <a:solidFill>
                  <a:srgbClr val="000000"/>
                </a:solidFill>
                <a:latin typeface="Tahoma" charset="0"/>
                <a:ea typeface="ＭＳ Ｐゴシック" charset="-128"/>
              </a:rPr>
              <a:t>means-tests</a:t>
            </a:r>
            <a:endParaRPr lang="en-US" altLang="en-US" sz="2000" dirty="0">
              <a:solidFill>
                <a:srgbClr val="000000"/>
              </a:solidFill>
              <a:latin typeface="Tahoma" charset="0"/>
              <a:ea typeface="ＭＳ Ｐゴシック" charset="-128"/>
            </a:endParaRPr>
          </a:p>
          <a:p>
            <a:pPr marL="914400" lvl="2" indent="0" eaLnBrk="1" hangingPunct="1">
              <a:buClr>
                <a:schemeClr val="tx1"/>
              </a:buClr>
              <a:buNone/>
            </a:pPr>
            <a:endParaRPr lang="en-US" altLang="en-US" sz="2000" dirty="0">
              <a:solidFill>
                <a:srgbClr val="000000"/>
              </a:solidFill>
              <a:latin typeface="Tahoma" charset="0"/>
              <a:ea typeface="ＭＳ Ｐゴシック" charset="-128"/>
            </a:endParaRPr>
          </a:p>
          <a:p>
            <a:pPr lvl="1">
              <a:buFontTx/>
              <a:buNone/>
            </a:pPr>
            <a:endParaRPr lang="en-US" altLang="en-US" sz="2400" dirty="0">
              <a:solidFill>
                <a:srgbClr val="000000"/>
              </a:solidFill>
              <a:latin typeface="Tahoma" charset="0"/>
              <a:ea typeface="ＭＳ Ｐゴシック" charset="-128"/>
            </a:endParaRPr>
          </a:p>
        </p:txBody>
      </p:sp>
    </p:spTree>
    <p:extLst>
      <p:ext uri="{BB962C8B-B14F-4D97-AF65-F5344CB8AC3E}">
        <p14:creationId xmlns:p14="http://schemas.microsoft.com/office/powerpoint/2010/main" val="45706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8932" y="12700"/>
            <a:ext cx="7772400" cy="1143000"/>
          </a:xfrm>
        </p:spPr>
        <p:txBody>
          <a:bodyPr/>
          <a:lstStyle/>
          <a:p>
            <a:r>
              <a:rPr lang="en-US" dirty="0" smtClean="0"/>
              <a:t>Poverty is defined by Census Dept.  </a:t>
            </a:r>
            <a:endParaRPr lang="en-US" dirty="0"/>
          </a:p>
        </p:txBody>
      </p:sp>
      <p:pic>
        <p:nvPicPr>
          <p:cNvPr id="5" name="Picture 4"/>
          <p:cNvPicPr>
            <a:picLocks noChangeAspect="1"/>
          </p:cNvPicPr>
          <p:nvPr/>
        </p:nvPicPr>
        <p:blipFill>
          <a:blip r:embed="rId2"/>
          <a:stretch>
            <a:fillRect/>
          </a:stretch>
        </p:blipFill>
        <p:spPr>
          <a:xfrm>
            <a:off x="25400" y="1447800"/>
            <a:ext cx="9076265" cy="5105400"/>
          </a:xfrm>
          <a:prstGeom prst="rect">
            <a:avLst/>
          </a:prstGeom>
        </p:spPr>
      </p:pic>
    </p:spTree>
    <p:extLst>
      <p:ext uri="{BB962C8B-B14F-4D97-AF65-F5344CB8AC3E}">
        <p14:creationId xmlns:p14="http://schemas.microsoft.com/office/powerpoint/2010/main" val="2263142765"/>
      </p:ext>
    </p:extLst>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 Medicaid</a:t>
            </a:r>
            <a:endParaRPr lang="en-US" altLang="en-US" dirty="0">
              <a:latin typeface="Times New Roman" charset="0"/>
              <a:ea typeface="MS PGothic" charset="-128"/>
            </a:endParaRPr>
          </a:p>
        </p:txBody>
      </p:sp>
      <p:sp>
        <p:nvSpPr>
          <p:cNvPr id="55298"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Medicaid</a:t>
            </a:r>
          </a:p>
          <a:p>
            <a:pPr>
              <a:buFontTx/>
              <a:buNone/>
            </a:pPr>
            <a:endParaRPr lang="en-US" altLang="en-US" sz="900" b="1" dirty="0">
              <a:solidFill>
                <a:srgbClr val="000000"/>
              </a:solidFill>
              <a:latin typeface="Tahoma" charset="0"/>
              <a:ea typeface="ＭＳ Ｐゴシック" charset="-128"/>
            </a:endParaRPr>
          </a:p>
          <a:p>
            <a:r>
              <a:rPr lang="en-US" altLang="en-US" sz="2400" dirty="0">
                <a:solidFill>
                  <a:srgbClr val="000000"/>
                </a:solidFill>
                <a:latin typeface="Tahoma" charset="0"/>
                <a:ea typeface="ＭＳ Ｐゴシック" charset="-128"/>
              </a:rPr>
              <a:t>In 1965, the Medicaid program was established</a:t>
            </a:r>
          </a:p>
          <a:p>
            <a:pPr lvl="1" eaLnBrk="1" hangingPunct="1">
              <a:buClr>
                <a:schemeClr val="tx1"/>
              </a:buClr>
            </a:pPr>
            <a:r>
              <a:rPr lang="en-US" altLang="en-US" sz="2000" dirty="0">
                <a:solidFill>
                  <a:srgbClr val="000000"/>
                </a:solidFill>
                <a:latin typeface="Tahoma" charset="0"/>
                <a:ea typeface="ＭＳ Ｐゴシック" charset="-128"/>
              </a:rPr>
              <a:t>Health insurance for the poor</a:t>
            </a:r>
          </a:p>
          <a:p>
            <a:pPr lvl="1" eaLnBrk="1" hangingPunct="1">
              <a:buClr>
                <a:schemeClr val="tx1"/>
              </a:buClr>
            </a:pPr>
            <a:r>
              <a:rPr lang="en-US" altLang="en-US" sz="2000" dirty="0" smtClean="0">
                <a:solidFill>
                  <a:srgbClr val="000000"/>
                </a:solidFill>
                <a:latin typeface="Tahoma" charset="0"/>
                <a:ea typeface="ＭＳ Ｐゴシック" charset="-128"/>
              </a:rPr>
              <a:t>largest </a:t>
            </a:r>
            <a:r>
              <a:rPr lang="en-US" altLang="en-US" sz="2000" dirty="0">
                <a:solidFill>
                  <a:srgbClr val="000000"/>
                </a:solidFill>
                <a:latin typeface="Tahoma" charset="0"/>
                <a:ea typeface="ＭＳ Ｐゴシック" charset="-128"/>
              </a:rPr>
              <a:t>single expansion of noncontributory </a:t>
            </a:r>
            <a:r>
              <a:rPr lang="en-US" altLang="en-US" sz="2000" dirty="0" smtClean="0">
                <a:solidFill>
                  <a:srgbClr val="000000"/>
                </a:solidFill>
                <a:latin typeface="Tahoma" charset="0"/>
                <a:ea typeface="ＭＳ Ｐゴシック" charset="-128"/>
              </a:rPr>
              <a:t>assistance</a:t>
            </a:r>
            <a:endParaRPr lang="en-US" altLang="en-US" sz="2000" dirty="0">
              <a:solidFill>
                <a:srgbClr val="000000"/>
              </a:solidFill>
              <a:latin typeface="Tahoma" charset="0"/>
              <a:ea typeface="ＭＳ Ｐゴシック" charset="-128"/>
            </a:endParaRPr>
          </a:p>
          <a:p>
            <a:pPr lvl="1" eaLnBrk="1" hangingPunct="1">
              <a:buClr>
                <a:schemeClr val="tx1"/>
              </a:buClr>
            </a:pPr>
            <a:r>
              <a:rPr lang="en-US" altLang="en-US" sz="2000" dirty="0">
                <a:solidFill>
                  <a:srgbClr val="000000"/>
                </a:solidFill>
                <a:latin typeface="Tahoma" charset="0"/>
                <a:ea typeface="ＭＳ Ｐゴシック" charset="-128"/>
              </a:rPr>
              <a:t>Doctors and hospitals do not have to take Medicaid patients</a:t>
            </a:r>
            <a:endParaRPr lang="en-US" altLang="en-US" sz="2400" dirty="0">
              <a:solidFill>
                <a:srgbClr val="000000"/>
              </a:solidFill>
              <a:latin typeface="Tahoma" charset="0"/>
              <a:ea typeface="ＭＳ Ｐゴシック" charset="-128"/>
            </a:endParaRPr>
          </a:p>
        </p:txBody>
      </p:sp>
    </p:spTree>
    <p:extLst>
      <p:ext uri="{BB962C8B-B14F-4D97-AF65-F5344CB8AC3E}">
        <p14:creationId xmlns:p14="http://schemas.microsoft.com/office/powerpoint/2010/main" val="3855080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 Noncontributory Programs, Part 2</a:t>
            </a:r>
            <a:endParaRPr lang="en-US" altLang="en-US" dirty="0">
              <a:latin typeface="Times New Roman" charset="0"/>
              <a:ea typeface="MS PGothic" charset="-128"/>
            </a:endParaRPr>
          </a:p>
        </p:txBody>
      </p:sp>
      <p:sp>
        <p:nvSpPr>
          <p:cNvPr id="57346"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Other noncontributory programs</a:t>
            </a:r>
          </a:p>
          <a:p>
            <a:pPr>
              <a:buFontTx/>
              <a:buNone/>
            </a:pPr>
            <a:endParaRPr lang="en-US" altLang="en-US" sz="900" b="1" dirty="0">
              <a:solidFill>
                <a:srgbClr val="000000"/>
              </a:solidFill>
              <a:latin typeface="Tahoma" charset="0"/>
              <a:ea typeface="ＭＳ Ｐゴシック" charset="-128"/>
            </a:endParaRPr>
          </a:p>
          <a:p>
            <a:r>
              <a:rPr lang="en-US" altLang="en-US" sz="2400" dirty="0">
                <a:solidFill>
                  <a:srgbClr val="000000"/>
                </a:solidFill>
                <a:latin typeface="Tahoma" charset="0"/>
                <a:ea typeface="ＭＳ Ｐゴシック" charset="-128"/>
              </a:rPr>
              <a:t>Supplemental Security Income (SSI)</a:t>
            </a:r>
          </a:p>
          <a:p>
            <a:pPr lvl="1" eaLnBrk="1" hangingPunct="1">
              <a:buClr>
                <a:schemeClr val="tx1"/>
              </a:buClr>
            </a:pPr>
            <a:r>
              <a:rPr lang="en-US" altLang="en-US" sz="2000" dirty="0">
                <a:solidFill>
                  <a:srgbClr val="000000"/>
                </a:solidFill>
                <a:latin typeface="Tahoma" charset="0"/>
                <a:ea typeface="ＭＳ Ｐゴシック" charset="-128"/>
              </a:rPr>
              <a:t>Uniform minimum benefits for people who are elderly or </a:t>
            </a:r>
            <a:r>
              <a:rPr lang="en-US" altLang="en-US" sz="2000" dirty="0" smtClean="0">
                <a:solidFill>
                  <a:srgbClr val="000000"/>
                </a:solidFill>
                <a:latin typeface="Tahoma" charset="0"/>
                <a:ea typeface="ＭＳ Ｐゴシック" charset="-128"/>
              </a:rPr>
              <a:t>disabled</a:t>
            </a:r>
            <a:endParaRPr lang="en-US" altLang="en-US" sz="2200" b="1" dirty="0">
              <a:solidFill>
                <a:srgbClr val="000000"/>
              </a:solidFill>
              <a:latin typeface="Tahoma" charset="0"/>
              <a:ea typeface="ＭＳ Ｐゴシック" charset="-128"/>
            </a:endParaRPr>
          </a:p>
          <a:p>
            <a:pPr eaLnBrk="1" hangingPunct="1">
              <a:buClr>
                <a:schemeClr val="tx1"/>
              </a:buClr>
            </a:pPr>
            <a:r>
              <a:rPr lang="en-US" altLang="en-US" sz="2000" dirty="0" smtClean="0">
                <a:solidFill>
                  <a:srgbClr val="000000"/>
                </a:solidFill>
                <a:latin typeface="Tahoma" charset="0"/>
                <a:ea typeface="ＭＳ Ｐゴシック" charset="-128"/>
              </a:rPr>
              <a:t> </a:t>
            </a:r>
            <a:endParaRPr lang="en-US" altLang="en-US" sz="2000" dirty="0">
              <a:solidFill>
                <a:srgbClr val="000000"/>
              </a:solidFill>
              <a:latin typeface="Tahoma" charset="0"/>
              <a:ea typeface="ＭＳ Ｐゴシック" charset="-128"/>
            </a:endParaRPr>
          </a:p>
        </p:txBody>
      </p:sp>
    </p:spTree>
    <p:extLst>
      <p:ext uri="{BB962C8B-B14F-4D97-AF65-F5344CB8AC3E}">
        <p14:creationId xmlns:p14="http://schemas.microsoft.com/office/powerpoint/2010/main" val="1177904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MS PGothic" charset="-128"/>
              </a:rPr>
              <a:t>The Development of the</a:t>
            </a:r>
            <a:br>
              <a:rPr lang="en-US" altLang="en-US" dirty="0">
                <a:latin typeface="Times New Roman" charset="0"/>
                <a:ea typeface="MS PGothic" charset="-128"/>
              </a:rPr>
            </a:br>
            <a:r>
              <a:rPr lang="en-US" altLang="en-US" dirty="0">
                <a:latin typeface="Times New Roman" charset="0"/>
                <a:ea typeface="MS PGothic" charset="-128"/>
              </a:rPr>
              <a:t>Welfare </a:t>
            </a:r>
            <a:r>
              <a:rPr lang="en-US" altLang="en-US" dirty="0" smtClean="0">
                <a:latin typeface="Times New Roman" charset="0"/>
                <a:ea typeface="MS PGothic" charset="-128"/>
              </a:rPr>
              <a:t>State</a:t>
            </a:r>
            <a:r>
              <a:rPr lang="en-US" altLang="en-US" dirty="0">
                <a:latin typeface="Times New Roman" charset="0"/>
                <a:ea typeface="MS PGothic" charset="-128"/>
              </a:rPr>
              <a:t>: Noncontributory Programs, Part </a:t>
            </a:r>
            <a:r>
              <a:rPr lang="en-US" altLang="en-US" dirty="0" smtClean="0">
                <a:latin typeface="Times New Roman" charset="0"/>
                <a:ea typeface="MS PGothic" charset="-128"/>
              </a:rPr>
              <a:t>3</a:t>
            </a:r>
            <a:endParaRPr lang="en-US" altLang="en-US" dirty="0">
              <a:latin typeface="Times New Roman" charset="0"/>
              <a:ea typeface="MS PGothic" charset="-128"/>
            </a:endParaRPr>
          </a:p>
        </p:txBody>
      </p:sp>
      <p:sp>
        <p:nvSpPr>
          <p:cNvPr id="5939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Other noncontributory programs</a:t>
            </a:r>
          </a:p>
          <a:p>
            <a:pPr>
              <a:buFontTx/>
              <a:buNone/>
            </a:pPr>
            <a:endParaRPr lang="en-US" altLang="en-US" sz="900" b="1" dirty="0">
              <a:solidFill>
                <a:srgbClr val="000000"/>
              </a:solidFill>
              <a:latin typeface="Tahoma" charset="0"/>
              <a:ea typeface="ＭＳ Ｐゴシック" charset="-128"/>
            </a:endParaRPr>
          </a:p>
          <a:p>
            <a:r>
              <a:rPr lang="en-US" altLang="en-US" sz="2400" dirty="0">
                <a:solidFill>
                  <a:srgbClr val="000000"/>
                </a:solidFill>
                <a:latin typeface="Tahoma" charset="0"/>
                <a:ea typeface="ＭＳ Ｐゴシック" charset="-128"/>
              </a:rPr>
              <a:t>The Supplemental Nutrition Assistance Program (SNAP)</a:t>
            </a:r>
          </a:p>
          <a:p>
            <a:pPr lvl="1" eaLnBrk="1" hangingPunct="1">
              <a:buClr>
                <a:schemeClr val="tx1"/>
              </a:buClr>
            </a:pPr>
            <a:r>
              <a:rPr lang="en-US" altLang="en-US" sz="2000" dirty="0">
                <a:solidFill>
                  <a:srgbClr val="000000"/>
                </a:solidFill>
                <a:latin typeface="Tahoma" charset="0"/>
                <a:ea typeface="ＭＳ Ｐゴシック" charset="-128"/>
              </a:rPr>
              <a:t>Formerly known as food stamps</a:t>
            </a:r>
          </a:p>
          <a:p>
            <a:pPr lvl="1" eaLnBrk="1" hangingPunct="1">
              <a:buClr>
                <a:schemeClr val="tx1"/>
              </a:buClr>
            </a:pPr>
            <a:r>
              <a:rPr lang="en-US" altLang="en-US" sz="2000" dirty="0">
                <a:solidFill>
                  <a:srgbClr val="000000"/>
                </a:solidFill>
                <a:latin typeface="Tahoma" charset="0"/>
                <a:ea typeface="ＭＳ Ｐゴシック" charset="-128"/>
              </a:rPr>
              <a:t>The largest antipoverty program in the nation</a:t>
            </a:r>
          </a:p>
          <a:p>
            <a:pPr lvl="1" eaLnBrk="1" hangingPunct="1">
              <a:buClr>
                <a:schemeClr val="tx1"/>
              </a:buClr>
            </a:pPr>
            <a:r>
              <a:rPr lang="en-US" altLang="en-US" sz="2000" dirty="0">
                <a:solidFill>
                  <a:srgbClr val="000000"/>
                </a:solidFill>
                <a:latin typeface="Tahoma" charset="0"/>
                <a:ea typeface="ＭＳ Ｐゴシック" charset="-128"/>
              </a:rPr>
              <a:t>Provides recipients with a debit card good for food at most stores</a:t>
            </a:r>
          </a:p>
          <a:p>
            <a:pPr lvl="2" eaLnBrk="1" hangingPunct="1">
              <a:buClr>
                <a:schemeClr val="tx1"/>
              </a:buClr>
            </a:pPr>
            <a:r>
              <a:rPr lang="en-US" altLang="en-US" sz="2000" dirty="0" smtClean="0">
                <a:solidFill>
                  <a:srgbClr val="000000"/>
                </a:solidFill>
                <a:latin typeface="Tahoma" charset="0"/>
                <a:ea typeface="ＭＳ Ｐゴシック" charset="-128"/>
              </a:rPr>
              <a:t> </a:t>
            </a:r>
            <a:r>
              <a:rPr lang="en-US" altLang="en-US" sz="2000" u="sng" dirty="0">
                <a:solidFill>
                  <a:srgbClr val="000000"/>
                </a:solidFill>
                <a:latin typeface="Tahoma" charset="0"/>
                <a:ea typeface="ＭＳ Ｐゴシック" charset="-128"/>
              </a:rPr>
              <a:t>in-kind benefits</a:t>
            </a:r>
            <a:r>
              <a:rPr lang="en-US" altLang="en-US" sz="2000" dirty="0">
                <a:solidFill>
                  <a:srgbClr val="000000"/>
                </a:solidFill>
                <a:latin typeface="Tahoma" charset="0"/>
                <a:ea typeface="ＭＳ Ｐゴシック" charset="-128"/>
              </a:rPr>
              <a:t> (</a:t>
            </a:r>
            <a:r>
              <a:rPr lang="en-US" altLang="en-US" sz="2000" dirty="0" smtClean="0">
                <a:solidFill>
                  <a:srgbClr val="000000"/>
                </a:solidFill>
                <a:latin typeface="Tahoma" charset="0"/>
                <a:ea typeface="ＭＳ Ｐゴシック" charset="-128"/>
              </a:rPr>
              <a:t>non-cash help)</a:t>
            </a:r>
            <a:endParaRPr lang="en-US" altLang="en-US" sz="2000" dirty="0">
              <a:solidFill>
                <a:srgbClr val="000000"/>
              </a:solidFill>
              <a:latin typeface="Tahoma" charset="0"/>
              <a:ea typeface="ＭＳ Ｐゴシック" charset="-128"/>
            </a:endParaRPr>
          </a:p>
          <a:p>
            <a:pPr marL="457200" lvl="1" indent="0" eaLnBrk="1" hangingPunct="1">
              <a:buClr>
                <a:schemeClr val="tx1"/>
              </a:buClr>
              <a:buNone/>
            </a:pPr>
            <a:endParaRPr lang="en-US" altLang="en-US" sz="2000" b="1" dirty="0">
              <a:solidFill>
                <a:srgbClr val="000000"/>
              </a:solidFill>
              <a:latin typeface="Tahoma" charset="0"/>
              <a:ea typeface="ＭＳ Ｐゴシック" charset="-128"/>
            </a:endParaRPr>
          </a:p>
        </p:txBody>
      </p:sp>
    </p:spTree>
    <p:extLst>
      <p:ext uri="{BB962C8B-B14F-4D97-AF65-F5344CB8AC3E}">
        <p14:creationId xmlns:p14="http://schemas.microsoft.com/office/powerpoint/2010/main" val="3207653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average hourly wages in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55" y="1467935"/>
            <a:ext cx="7831310" cy="43072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3768" y="140368"/>
            <a:ext cx="7772400" cy="1143000"/>
          </a:xfrm>
        </p:spPr>
        <p:txBody>
          <a:bodyPr/>
          <a:lstStyle/>
          <a:p>
            <a:r>
              <a:rPr lang="en-US" dirty="0" smtClean="0"/>
              <a:t>Hourly Wages </a:t>
            </a:r>
            <a:endParaRPr lang="en-US" dirty="0"/>
          </a:p>
        </p:txBody>
      </p:sp>
    </p:spTree>
    <p:extLst>
      <p:ext uri="{BB962C8B-B14F-4D97-AF65-F5344CB8AC3E}">
        <p14:creationId xmlns:p14="http://schemas.microsoft.com/office/powerpoint/2010/main" val="2842829506"/>
      </p:ext>
    </p:extLst>
  </p:cSld>
  <p:clrMapOvr>
    <a:masterClrMapping/>
  </p:clrMapOvr>
  <p:transition spd="slow">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Illustration</a:t>
            </a:r>
            <a:endParaRPr lang="en-US" dirty="0"/>
          </a:p>
        </p:txBody>
      </p:sp>
      <p:sp>
        <p:nvSpPr>
          <p:cNvPr id="3" name="Content Placeholder 2"/>
          <p:cNvSpPr>
            <a:spLocks noGrp="1"/>
          </p:cNvSpPr>
          <p:nvPr>
            <p:ph idx="1"/>
          </p:nvPr>
        </p:nvSpPr>
        <p:spPr/>
        <p:txBody>
          <a:bodyPr/>
          <a:lstStyle/>
          <a:p>
            <a:r>
              <a:rPr lang="en-US" dirty="0" smtClean="0"/>
              <a:t>Video:  Bill Moyers Two American Families</a:t>
            </a:r>
          </a:p>
          <a:p>
            <a:pPr marL="0" indent="0">
              <a:buNone/>
            </a:pPr>
            <a:r>
              <a:rPr lang="en-US" dirty="0">
                <a:hlinkClick r:id="rId2"/>
              </a:rPr>
              <a:t>https://www.youtube.com/watch?v=kXOa0sly9Rs</a:t>
            </a:r>
            <a:endParaRPr lang="en-US" dirty="0"/>
          </a:p>
        </p:txBody>
      </p:sp>
    </p:spTree>
    <p:extLst>
      <p:ext uri="{BB962C8B-B14F-4D97-AF65-F5344CB8AC3E}">
        <p14:creationId xmlns:p14="http://schemas.microsoft.com/office/powerpoint/2010/main" val="1482349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Small group: think of financial challenges that you and your family are facing:</a:t>
            </a:r>
          </a:p>
          <a:p>
            <a:pPr lvl="1"/>
            <a:r>
              <a:rPr lang="en-US" dirty="0" smtClean="0"/>
              <a:t>To what extent do you believe that you should address the challenge just as a family?  </a:t>
            </a:r>
          </a:p>
          <a:p>
            <a:pPr lvl="1"/>
            <a:r>
              <a:rPr lang="en-US" dirty="0" smtClean="0"/>
              <a:t>To what extent should you ask for help?</a:t>
            </a:r>
          </a:p>
          <a:p>
            <a:pPr lvl="2"/>
            <a:r>
              <a:rPr lang="en-US" dirty="0" smtClean="0"/>
              <a:t>Private help such as charity, scholarships?</a:t>
            </a:r>
          </a:p>
          <a:p>
            <a:pPr lvl="2"/>
            <a:r>
              <a:rPr lang="en-US" dirty="0" smtClean="0"/>
              <a:t>Public help such as government social services?</a:t>
            </a:r>
            <a:endParaRPr lang="en-US" dirty="0"/>
          </a:p>
        </p:txBody>
      </p:sp>
    </p:spTree>
    <p:extLst>
      <p:ext uri="{BB962C8B-B14F-4D97-AF65-F5344CB8AC3E}">
        <p14:creationId xmlns:p14="http://schemas.microsoft.com/office/powerpoint/2010/main" val="4238053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 in Group</a:t>
            </a:r>
            <a:endParaRPr lang="en-US" dirty="0"/>
          </a:p>
        </p:txBody>
      </p:sp>
      <p:sp>
        <p:nvSpPr>
          <p:cNvPr id="3" name="Content Placeholder 2"/>
          <p:cNvSpPr>
            <a:spLocks noGrp="1"/>
          </p:cNvSpPr>
          <p:nvPr>
            <p:ph idx="1"/>
          </p:nvPr>
        </p:nvSpPr>
        <p:spPr/>
        <p:txBody>
          <a:bodyPr/>
          <a:lstStyle/>
          <a:p>
            <a:r>
              <a:rPr lang="en-US" dirty="0" smtClean="0"/>
              <a:t>What social services do you favor?</a:t>
            </a:r>
          </a:p>
          <a:p>
            <a:pPr lvl="1"/>
            <a:r>
              <a:rPr lang="en-US" dirty="0" smtClean="0"/>
              <a:t>Contributory Programs: </a:t>
            </a:r>
          </a:p>
          <a:p>
            <a:pPr lvl="2"/>
            <a:r>
              <a:rPr lang="en-US" dirty="0" smtClean="0"/>
              <a:t>Social Security, Medicare (health insurance for elderly people)</a:t>
            </a:r>
          </a:p>
          <a:p>
            <a:pPr lvl="1"/>
            <a:r>
              <a:rPr lang="en-US" dirty="0" smtClean="0"/>
              <a:t>Non-Contributory programs:</a:t>
            </a:r>
          </a:p>
          <a:p>
            <a:pPr lvl="2"/>
            <a:r>
              <a:rPr lang="en-US" dirty="0" smtClean="0"/>
              <a:t>Medicaid (</a:t>
            </a:r>
            <a:r>
              <a:rPr lang="en-US" dirty="0" err="1" smtClean="0"/>
              <a:t>MediCal</a:t>
            </a:r>
            <a:r>
              <a:rPr lang="en-US" dirty="0" smtClean="0"/>
              <a:t> in California</a:t>
            </a:r>
          </a:p>
          <a:p>
            <a:pPr lvl="2"/>
            <a:r>
              <a:rPr lang="en-US" dirty="0" smtClean="0"/>
              <a:t>SNAP (Food Stamps)</a:t>
            </a:r>
            <a:endParaRPr lang="en-US" dirty="0"/>
          </a:p>
        </p:txBody>
      </p:sp>
    </p:spTree>
    <p:extLst>
      <p:ext uri="{BB962C8B-B14F-4D97-AF65-F5344CB8AC3E}">
        <p14:creationId xmlns:p14="http://schemas.microsoft.com/office/powerpoint/2010/main" val="2834901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sz="2500">
                <a:latin typeface="Times New Roman" charset="0"/>
                <a:ea typeface="ＭＳ Ｐゴシック" charset="-128"/>
              </a:rPr>
              <a:t>Foundations of the Welfare State: Spending on Temporary Assistance to Needy Families (TANF)</a:t>
            </a:r>
            <a:endParaRPr lang="en-US" altLang="en-US" sz="2500">
              <a:latin typeface="Times New Roman" charset="0"/>
              <a:ea typeface="MS PGothic" charset="-128"/>
            </a:endParaRPr>
          </a:p>
        </p:txBody>
      </p:sp>
      <p:pic>
        <p:nvPicPr>
          <p:cNvPr id="61442" name="Picture 3" descr="A map of the United States shows the breakdown by state of monthly spending on TANF benefits.&#10;States that spend below $300 on TANF benefits each month are the largest group and are found primarily in the South. States that spend $300 to $399 or $400 to $499 are scattered across the Midwest and North. States that spend $500 and above on TANF benefits are found primarily in the West and Northeast.&#10;Long: The data from the map is as follows.&#10;Monthly spending on TANF benefits:&#10;• Below $300—Arizona, Texas, Oklahoma, Missouri, Arkansas, Louisiana, Mississippi, Indiana, Kentucky, Tennessee, Mississippi, Alabama, Georgia, South Carolina, North Carolina&#10;• $300 to $399—Idaho, Nevada, New Mexico, Nebraska, West Virginia, Virginia, Delaware, Florida&#10;• $400 to $499—Washington, Utah, Colorado, North Dakota, Kansas, Iowa, Illinois, Michigan, Ohio, Pennsylvania, New Jersey, Maine, District of Columbia&#10;• $500 and above—Alaska, Hawaii, Oregon, California, Montana, Wyoming, South Dakota, Minnesota, Wisconsin, Maryland, New York, Vermont, New Hampshire, Massachusetts, Rhode Island, Connecticut&#10;&#10;Source: Ife Floyd and Liz Schott, “TANF Cash Benefits Continued to Lose Value in 2013,” Center on Budget and Policy Priorities, October 21, 2013, from the Center on Budget and Policy Priorities website (accessed 4/29/14)."/>
          <p:cNvPicPr>
            <a:picLocks noGrp="1" noChangeAspect="1"/>
          </p:cNvPicPr>
          <p:nvPr>
            <p:ph idx="1"/>
          </p:nvPr>
        </p:nvPicPr>
        <p:blipFill>
          <a:blip r:embed="rId3">
            <a:extLst>
              <a:ext uri="{28A0092B-C50C-407E-A947-70E740481C1C}">
                <a14:useLocalDpi xmlns:a14="http://schemas.microsoft.com/office/drawing/2010/main" val="0"/>
              </a:ext>
            </a:extLst>
          </a:blip>
          <a:srcRect l="-33163" r="-3316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485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ＭＳ Ｐゴシック" charset="-128"/>
              </a:rPr>
              <a:t>Welfare Reform</a:t>
            </a:r>
          </a:p>
        </p:txBody>
      </p:sp>
      <p:sp>
        <p:nvSpPr>
          <p:cNvPr id="63490"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a:solidFill>
                  <a:srgbClr val="000000"/>
                </a:solidFill>
                <a:latin typeface="Tahoma" charset="0"/>
                <a:ea typeface="ＭＳ Ｐゴシック" charset="-128"/>
              </a:rPr>
              <a:t>Background on welfare reform</a:t>
            </a:r>
          </a:p>
          <a:p>
            <a:pPr>
              <a:buFontTx/>
              <a:buNone/>
            </a:pPr>
            <a:endParaRPr lang="en-US" altLang="en-US" sz="24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From the 1960s through the 1990s polls consistently showed that the public viewed most welfare recipients as </a:t>
            </a:r>
            <a:r>
              <a:rPr lang="ja-JP" altLang="en-US" sz="2400">
                <a:solidFill>
                  <a:srgbClr val="000000"/>
                </a:solidFill>
                <a:latin typeface="Tahoma" charset="0"/>
                <a:ea typeface="ＭＳ Ｐゴシック" charset="-128"/>
              </a:rPr>
              <a:t>“</a:t>
            </a:r>
            <a:r>
              <a:rPr lang="en-US" altLang="ja-JP" sz="2400">
                <a:solidFill>
                  <a:srgbClr val="000000"/>
                </a:solidFill>
                <a:latin typeface="Tahoma" charset="0"/>
                <a:ea typeface="ＭＳ Ｐゴシック" charset="-128"/>
              </a:rPr>
              <a:t>undeserving</a:t>
            </a:r>
            <a:r>
              <a:rPr lang="ja-JP" altLang="en-US" sz="2400">
                <a:solidFill>
                  <a:srgbClr val="000000"/>
                </a:solidFill>
                <a:latin typeface="Tahoma" charset="0"/>
                <a:ea typeface="ＭＳ Ｐゴシック" charset="-128"/>
              </a:rPr>
              <a:t>”</a:t>
            </a:r>
            <a:endParaRPr lang="en-US" altLang="ja-JP" sz="2400">
              <a:solidFill>
                <a:srgbClr val="000000"/>
              </a:solidFill>
              <a:latin typeface="Tahoma" charset="0"/>
              <a:ea typeface="ＭＳ Ｐゴシック" charset="-128"/>
            </a:endParaRPr>
          </a:p>
          <a:p>
            <a:pPr lvl="1" eaLnBrk="1" hangingPunct="1">
              <a:buClr>
                <a:schemeClr val="tx1"/>
              </a:buClr>
            </a:pPr>
            <a:r>
              <a:rPr lang="en-US" altLang="en-US" sz="2000">
                <a:solidFill>
                  <a:srgbClr val="000000"/>
                </a:solidFill>
                <a:latin typeface="Tahoma" charset="0"/>
                <a:ea typeface="ＭＳ Ｐゴシック" charset="-128"/>
              </a:rPr>
              <a:t>There was widespread belief that welfare recipients did not want to work and were taking advantage of the system</a:t>
            </a:r>
            <a:endParaRPr lang="en-US" altLang="en-US" sz="2000" b="1">
              <a:solidFill>
                <a:srgbClr val="000000"/>
              </a:solidFill>
              <a:latin typeface="Tahoma" charset="0"/>
              <a:ea typeface="ＭＳ Ｐゴシック" charset="-128"/>
            </a:endParaRPr>
          </a:p>
          <a:p>
            <a:pPr lvl="1" eaLnBrk="1" hangingPunct="1">
              <a:buClr>
                <a:schemeClr val="tx1"/>
              </a:buClr>
            </a:pPr>
            <a:r>
              <a:rPr lang="en-US" altLang="en-US" sz="2000">
                <a:solidFill>
                  <a:srgbClr val="000000"/>
                </a:solidFill>
                <a:latin typeface="Tahoma" charset="0"/>
                <a:ea typeface="ＭＳ Ｐゴシック" charset="-128"/>
              </a:rPr>
              <a:t>Some people argue that this negative view was based on racial stereotypes</a:t>
            </a:r>
            <a:endParaRPr lang="en-US" altLang="en-US" sz="24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In 1994, the number of welfare recipients reached a high point</a:t>
            </a:r>
          </a:p>
          <a:p>
            <a:pPr lvl="1" eaLnBrk="1" hangingPunct="1">
              <a:buClr>
                <a:schemeClr val="tx1"/>
              </a:buClr>
              <a:buFontTx/>
              <a:buNone/>
            </a:pPr>
            <a:endParaRPr lang="en-US" altLang="en-US" sz="2400">
              <a:solidFill>
                <a:srgbClr val="000000"/>
              </a:solidFill>
              <a:latin typeface="Tahoma" charset="0"/>
              <a:ea typeface="ＭＳ Ｐゴシック"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ChangeArrowheads="1"/>
          </p:cNvSpPr>
          <p:nvPr>
            <p:ph type="title"/>
          </p:nvPr>
        </p:nvSpPr>
        <p:spPr/>
        <p:txBody>
          <a:bodyPr/>
          <a:lstStyle/>
          <a:p>
            <a:r>
              <a:rPr lang="en-US" altLang="en-US" smtClean="0"/>
              <a:t>Welfare:  changes in federalism</a:t>
            </a:r>
          </a:p>
        </p:txBody>
      </p:sp>
      <p:sp>
        <p:nvSpPr>
          <p:cNvPr id="152579" name="Rectangle 5"/>
          <p:cNvSpPr>
            <a:spLocks noGrp="1" noChangeArrowheads="1"/>
          </p:cNvSpPr>
          <p:nvPr>
            <p:ph type="body" sz="half" idx="1"/>
          </p:nvPr>
        </p:nvSpPr>
        <p:spPr/>
        <p:txBody>
          <a:bodyPr/>
          <a:lstStyle/>
          <a:p>
            <a:pPr>
              <a:lnSpc>
                <a:spcPct val="90000"/>
              </a:lnSpc>
              <a:buFontTx/>
              <a:buNone/>
            </a:pPr>
            <a:r>
              <a:rPr lang="en-US" altLang="en-US" sz="2400" dirty="0" smtClean="0"/>
              <a:t>Aid to Families with Dependent Children (AFDC)</a:t>
            </a:r>
          </a:p>
          <a:p>
            <a:pPr>
              <a:lnSpc>
                <a:spcPct val="90000"/>
              </a:lnSpc>
              <a:buFontTx/>
              <a:buNone/>
            </a:pPr>
            <a:r>
              <a:rPr lang="en-US" altLang="en-US" sz="2400" dirty="0" smtClean="0"/>
              <a:t>    (Categorical Grant from the federal govt.—states have no say in how people are helped)</a:t>
            </a:r>
          </a:p>
          <a:p>
            <a:pPr>
              <a:lnSpc>
                <a:spcPct val="90000"/>
              </a:lnSpc>
              <a:buFontTx/>
              <a:buNone/>
            </a:pPr>
            <a:endParaRPr lang="en-US" altLang="en-US" sz="2400" dirty="0" smtClean="0"/>
          </a:p>
          <a:p>
            <a:pPr>
              <a:lnSpc>
                <a:spcPct val="90000"/>
              </a:lnSpc>
              <a:buFontTx/>
              <a:buNone/>
            </a:pPr>
            <a:r>
              <a:rPr lang="en-US" altLang="en-US" sz="2400" b="1" dirty="0" smtClean="0"/>
              <a:t>Example of Cooperative Federalism</a:t>
            </a:r>
          </a:p>
        </p:txBody>
      </p:sp>
      <p:sp>
        <p:nvSpPr>
          <p:cNvPr id="152580" name="Rectangle 6"/>
          <p:cNvSpPr>
            <a:spLocks noGrp="1" noChangeArrowheads="1"/>
          </p:cNvSpPr>
          <p:nvPr>
            <p:ph type="body" sz="half" idx="2"/>
          </p:nvPr>
        </p:nvSpPr>
        <p:spPr>
          <a:xfrm>
            <a:off x="4648200" y="1981200"/>
            <a:ext cx="4419600" cy="4114800"/>
          </a:xfrm>
        </p:spPr>
        <p:txBody>
          <a:bodyPr/>
          <a:lstStyle/>
          <a:p>
            <a:pPr>
              <a:lnSpc>
                <a:spcPct val="90000"/>
              </a:lnSpc>
              <a:buFontTx/>
              <a:buNone/>
            </a:pPr>
            <a:r>
              <a:rPr lang="en-US" altLang="en-US" sz="2400" dirty="0" smtClean="0"/>
              <a:t>Temporary Assistance for Needy Families (TANF)</a:t>
            </a:r>
          </a:p>
          <a:p>
            <a:pPr>
              <a:lnSpc>
                <a:spcPct val="90000"/>
              </a:lnSpc>
              <a:buFontTx/>
              <a:buNone/>
            </a:pPr>
            <a:r>
              <a:rPr lang="en-US" altLang="en-US" sz="2400" dirty="0" smtClean="0"/>
              <a:t>1996 Welfare Reform measure replaces categorical grant with block grant to states who now can design welfare program for their own states</a:t>
            </a:r>
          </a:p>
          <a:p>
            <a:pPr>
              <a:lnSpc>
                <a:spcPct val="90000"/>
              </a:lnSpc>
              <a:buFontTx/>
              <a:buNone/>
            </a:pPr>
            <a:endParaRPr lang="en-US" altLang="en-US" sz="2400" dirty="0" smtClean="0"/>
          </a:p>
          <a:p>
            <a:pPr>
              <a:lnSpc>
                <a:spcPct val="90000"/>
              </a:lnSpc>
              <a:buFontTx/>
              <a:buNone/>
            </a:pPr>
            <a:r>
              <a:rPr lang="en-US" altLang="en-US" sz="2400" b="1" dirty="0" smtClean="0"/>
              <a:t>Example of New Federalism</a:t>
            </a:r>
          </a:p>
          <a:p>
            <a:pPr>
              <a:lnSpc>
                <a:spcPct val="90000"/>
              </a:lnSpc>
              <a:buFontTx/>
              <a:buNone/>
            </a:pPr>
            <a:endParaRPr lang="en-US" altLang="en-US" sz="2400" dirty="0" smtClean="0"/>
          </a:p>
          <a:p>
            <a:pPr>
              <a:lnSpc>
                <a:spcPct val="90000"/>
              </a:lnSpc>
              <a:buFontTx/>
              <a:buNone/>
            </a:pPr>
            <a:endParaRPr lang="en-US" altLang="en-US" sz="2400" dirty="0" smtClean="0"/>
          </a:p>
        </p:txBody>
      </p:sp>
    </p:spTree>
    <p:extLst>
      <p:ext uri="{BB962C8B-B14F-4D97-AF65-F5344CB8AC3E}">
        <p14:creationId xmlns:p14="http://schemas.microsoft.com/office/powerpoint/2010/main" val="386642448"/>
      </p:ext>
    </p:extLst>
  </p:cSld>
  <p:clrMapOvr>
    <a:masterClrMapping/>
  </p:clrMapOvr>
  <p:transition spd="med">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ＭＳ Ｐゴシック" charset="-128"/>
              </a:rPr>
              <a:t>Welfare </a:t>
            </a:r>
            <a:r>
              <a:rPr lang="en-US" altLang="en-US" dirty="0" smtClean="0">
                <a:latin typeface="Times New Roman" charset="0"/>
                <a:ea typeface="ＭＳ Ｐゴシック" charset="-128"/>
              </a:rPr>
              <a:t>Reform, Part 2</a:t>
            </a:r>
            <a:endParaRPr lang="en-US" altLang="en-US" dirty="0">
              <a:latin typeface="Times New Roman" charset="0"/>
              <a:ea typeface="ＭＳ Ｐゴシック" charset="-128"/>
            </a:endParaRPr>
          </a:p>
        </p:txBody>
      </p:sp>
      <p:sp>
        <p:nvSpPr>
          <p:cNvPr id="65538"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Welfare reform passes</a:t>
            </a:r>
          </a:p>
          <a:p>
            <a:pPr>
              <a:buFontTx/>
              <a:buNone/>
            </a:pPr>
            <a:endParaRPr lang="en-US" altLang="en-US" sz="1200" b="1" dirty="0">
              <a:solidFill>
                <a:srgbClr val="000000"/>
              </a:solidFill>
              <a:latin typeface="Tahoma" charset="0"/>
              <a:ea typeface="ＭＳ Ｐゴシック" charset="-128"/>
            </a:endParaRPr>
          </a:p>
          <a:p>
            <a:r>
              <a:rPr lang="en-US" altLang="en-US" sz="2400" dirty="0" smtClean="0">
                <a:solidFill>
                  <a:srgbClr val="000000"/>
                </a:solidFill>
                <a:latin typeface="Tahoma" charset="0"/>
                <a:ea typeface="ＭＳ Ｐゴシック" charset="-128"/>
              </a:rPr>
              <a:t>Temporary Assistance to Needy Families:(The </a:t>
            </a:r>
            <a:r>
              <a:rPr lang="en-US" altLang="en-US" sz="2400" dirty="0">
                <a:solidFill>
                  <a:srgbClr val="000000"/>
                </a:solidFill>
                <a:latin typeface="Tahoma" charset="0"/>
                <a:ea typeface="ＭＳ Ｐゴシック" charset="-128"/>
              </a:rPr>
              <a:t>Personal Responsibility and Work Opportunity Reconciliation Act </a:t>
            </a:r>
            <a:r>
              <a:rPr lang="en-US" altLang="en-US" sz="2400" dirty="0" smtClean="0">
                <a:solidFill>
                  <a:srgbClr val="000000"/>
                </a:solidFill>
                <a:latin typeface="Tahoma" charset="0"/>
                <a:ea typeface="ＭＳ Ｐゴシック" charset="-128"/>
              </a:rPr>
              <a:t>)</a:t>
            </a:r>
            <a:endParaRPr lang="en-US" altLang="en-US" sz="2400" dirty="0">
              <a:solidFill>
                <a:srgbClr val="000000"/>
              </a:solidFill>
              <a:latin typeface="Tahoma" charset="0"/>
              <a:ea typeface="ＭＳ Ｐゴシック" charset="-128"/>
            </a:endParaRPr>
          </a:p>
          <a:p>
            <a:pPr lvl="1"/>
            <a:r>
              <a:rPr lang="en-US" altLang="en-US" sz="2000" dirty="0" smtClean="0">
                <a:solidFill>
                  <a:srgbClr val="000000"/>
                </a:solidFill>
                <a:latin typeface="Tahoma" charset="0"/>
                <a:ea typeface="ＭＳ Ｐゴシック" charset="-128"/>
              </a:rPr>
              <a:t>Becomes law in 1996</a:t>
            </a:r>
            <a:endParaRPr lang="en-US" altLang="en-US" sz="2000" dirty="0">
              <a:solidFill>
                <a:srgbClr val="000000"/>
              </a:solidFill>
              <a:latin typeface="Tahoma" charset="0"/>
              <a:ea typeface="ＭＳ Ｐゴシック" charset="-128"/>
            </a:endParaRPr>
          </a:p>
          <a:p>
            <a:pPr lvl="1" eaLnBrk="1" hangingPunct="1">
              <a:buClr>
                <a:schemeClr val="tx1"/>
              </a:buClr>
            </a:pPr>
            <a:r>
              <a:rPr lang="en-US" altLang="en-US" sz="2000" dirty="0">
                <a:solidFill>
                  <a:srgbClr val="000000"/>
                </a:solidFill>
                <a:latin typeface="Tahoma" charset="0"/>
                <a:ea typeface="ＭＳ Ｐゴシック" charset="-128"/>
              </a:rPr>
              <a:t>Repealed the previous system, which was AFDC</a:t>
            </a:r>
          </a:p>
          <a:p>
            <a:pPr lvl="1" eaLnBrk="1" hangingPunct="1">
              <a:buClr>
                <a:schemeClr val="tx1"/>
              </a:buClr>
            </a:pPr>
            <a:r>
              <a:rPr lang="en-US" altLang="en-US" sz="2000" dirty="0">
                <a:solidFill>
                  <a:srgbClr val="000000"/>
                </a:solidFill>
                <a:latin typeface="Tahoma" charset="0"/>
                <a:ea typeface="ＭＳ Ｐゴシック" charset="-128"/>
              </a:rPr>
              <a:t>Created block grants to the states, which were given more discretion to design their own systems</a:t>
            </a:r>
          </a:p>
          <a:p>
            <a:pPr lvl="1" eaLnBrk="1" hangingPunct="1">
              <a:buClr>
                <a:schemeClr val="tx1"/>
              </a:buClr>
            </a:pPr>
            <a:r>
              <a:rPr lang="en-US" altLang="en-US" sz="2000" dirty="0">
                <a:solidFill>
                  <a:srgbClr val="000000"/>
                </a:solidFill>
                <a:latin typeface="Tahoma" charset="0"/>
                <a:ea typeface="ＭＳ Ｐゴシック" charset="-128"/>
              </a:rPr>
              <a:t>Established time limits, restricting recipients to two years of assistance at a time and a lifetime limit of five years</a:t>
            </a:r>
          </a:p>
          <a:p>
            <a:pPr lvl="1" eaLnBrk="1" hangingPunct="1">
              <a:buClr>
                <a:schemeClr val="tx1"/>
              </a:buClr>
            </a:pPr>
            <a:r>
              <a:rPr lang="en-US" altLang="en-US" sz="2000" dirty="0">
                <a:solidFill>
                  <a:srgbClr val="000000"/>
                </a:solidFill>
                <a:latin typeface="Tahoma" charset="0"/>
                <a:ea typeface="ＭＳ Ｐゴシック" charset="-128"/>
              </a:rPr>
              <a:t>Imposed new work requirements</a:t>
            </a:r>
          </a:p>
          <a:p>
            <a:pPr lvl="1" eaLnBrk="1" hangingPunct="1">
              <a:buClr>
                <a:schemeClr val="tx1"/>
              </a:buClr>
            </a:pPr>
            <a:endParaRPr lang="en-US" altLang="en-US" sz="2400" dirty="0">
              <a:solidFill>
                <a:srgbClr val="000000"/>
              </a:solidFill>
              <a:latin typeface="Tahoma" charset="0"/>
              <a:ea typeface="ＭＳ Ｐゴシック" charset="-128"/>
            </a:endParaRPr>
          </a:p>
          <a:p>
            <a:pPr lvl="1" eaLnBrk="1" hangingPunct="1">
              <a:buClr>
                <a:schemeClr val="tx1"/>
              </a:buClr>
              <a:buFontTx/>
              <a:buNone/>
            </a:pPr>
            <a:endParaRPr lang="en-US" altLang="en-US" sz="2400" dirty="0">
              <a:solidFill>
                <a:srgbClr val="000000"/>
              </a:solidFill>
              <a:latin typeface="Tahoma" charset="0"/>
              <a:ea typeface="ＭＳ Ｐゴシック"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ＭＳ Ｐゴシック" charset="-128"/>
              </a:rPr>
              <a:t>The Welfare Caseload, </a:t>
            </a:r>
            <a:r>
              <a:rPr lang="en-US" altLang="en-US" dirty="0" smtClean="0">
                <a:latin typeface="Times New Roman" charset="0"/>
                <a:ea typeface="ＭＳ Ｐゴシック" charset="-128"/>
              </a:rPr>
              <a:t>1976–2016</a:t>
            </a:r>
            <a:endParaRPr lang="en-US" altLang="en-US" dirty="0">
              <a:latin typeface="Times New Roman" charset="0"/>
              <a:ea typeface="MS PGothic" charset="-128"/>
            </a:endParaRPr>
          </a:p>
        </p:txBody>
      </p:sp>
      <p:pic>
        <p:nvPicPr>
          <p:cNvPr id="67586" name="Picture 3" descr="A line graph shows the welfare caseload from 1973 to 2013.&#10;The caseload increases slowly from just over 3,000,000 cases in 1973 to just under 4,000,000 cases in 1988 before a sharp increase to 5,000,000 cases in 1993. From there, there is a sharp decline to just over 2,000,000 cases in 2003. In 2013, the caseload is just under 2,000,000 cases.&#10;The data from the line graph are as follows.&#10;Welfare Caseload from 1973 to 2013 (Numbers are approximate.)&#10;• 1973 to 1988: begins at just over 3,000,000 cases and increases slightly to just under 4,000,000 cases&#10;• 1988 to 1993: large increase from just under 4,000,000 cases to 5,000,000 cases&#10;• March 1994: 5.0 million families&#10;• 1993 to 2003: sharp decline from 5,000,000 cases to just over 2,000,000 cases&#10;• 2003 to 2013: slight decrease from just over 2,000,000 cases to just under 2,000,000 cases&#10;• March 2005: 2.1 million families&#10;• December 2011: 1.9 million families&#10;Note: Average monthly AFDC/TANF and SSP (separate state programs), families caseload.&#10;&#10;Source: U.S. Department of Health and Human Services, Administration for Children and Families, “Appendix Table 2:1; Average Monthly AFDS/TANF and SSP Families and Recipients, Fiscal Years 1960-2011,” TANF: Tenth Report to Congress, December 12, 2013, from the Administration for Children and Families website (accessed 4/29/14); U.S. Department of Health and Human Services, Administration for Children and Families, Data and Reports, Caseload Data, from the Administration for Children and Families website (accessed 4/29/14)."/>
          <p:cNvPicPr>
            <a:picLocks noGrp="1" noChangeAspect="1"/>
          </p:cNvPicPr>
          <p:nvPr>
            <p:ph idx="1"/>
          </p:nvPr>
        </p:nvPicPr>
        <p:blipFill>
          <a:blip r:embed="rId3">
            <a:extLst>
              <a:ext uri="{28A0092B-C50C-407E-A947-70E740481C1C}">
                <a14:useLocalDpi xmlns:a14="http://schemas.microsoft.com/office/drawing/2010/main" val="0"/>
              </a:ext>
            </a:extLst>
          </a:blip>
          <a:srcRect l="-33060" r="-3306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Times New Roman" charset="0"/>
                <a:ea typeface="ＭＳ Ｐゴシック" charset="-128"/>
              </a:rPr>
              <a:t>Paying for the Welfare State</a:t>
            </a:r>
            <a:endParaRPr lang="en-US" altLang="en-US">
              <a:latin typeface="Times New Roman" charset="0"/>
              <a:ea typeface="MS PGothic" charset="-128"/>
            </a:endParaRPr>
          </a:p>
        </p:txBody>
      </p:sp>
      <p:sp>
        <p:nvSpPr>
          <p:cNvPr id="6963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a:solidFill>
                  <a:srgbClr val="000000"/>
                </a:solidFill>
                <a:latin typeface="Tahoma" charset="0"/>
                <a:ea typeface="ＭＳ Ｐゴシック" charset="-128"/>
              </a:rPr>
              <a:t>Spending on social programs has grown dramatically since the 1930s</a:t>
            </a:r>
            <a:endParaRPr lang="en-US" altLang="en-US" sz="24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There have been major spending increases on entitlement programs</a:t>
            </a:r>
          </a:p>
          <a:p>
            <a:pPr lvl="1" eaLnBrk="1" hangingPunct="1">
              <a:buClr>
                <a:schemeClr val="tx1"/>
              </a:buClr>
            </a:pPr>
            <a:r>
              <a:rPr lang="en-US" altLang="en-US" sz="2000" u="sng">
                <a:solidFill>
                  <a:srgbClr val="000000"/>
                </a:solidFill>
                <a:latin typeface="Tahoma" charset="0"/>
                <a:ea typeface="ＭＳ Ｐゴシック" charset="-128"/>
              </a:rPr>
              <a:t>Entitlement</a:t>
            </a:r>
            <a:r>
              <a:rPr lang="en-US" altLang="en-US" sz="2000">
                <a:solidFill>
                  <a:srgbClr val="000000"/>
                </a:solidFill>
                <a:latin typeface="Tahoma" charset="0"/>
                <a:ea typeface="ＭＳ Ｐゴシック" charset="-128"/>
              </a:rPr>
              <a:t>: the legal obligation of federal government to provide payments to individuals according to eligibility </a:t>
            </a:r>
          </a:p>
          <a:p>
            <a:pPr lvl="1" eaLnBrk="1" hangingPunct="1">
              <a:buClr>
                <a:schemeClr val="tx1"/>
              </a:buClr>
            </a:pPr>
            <a:r>
              <a:rPr lang="en-US" altLang="en-US" sz="2000">
                <a:solidFill>
                  <a:srgbClr val="000000"/>
                </a:solidFill>
                <a:latin typeface="Tahoma" charset="0"/>
                <a:ea typeface="ＭＳ Ｐゴシック" charset="-128"/>
              </a:rPr>
              <a:t>The two largest entitlement programs are Social Security and Medicare</a:t>
            </a:r>
            <a:endParaRPr lang="en-US" altLang="en-US" sz="20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Funds to pay for these programs come disproportionately from </a:t>
            </a:r>
            <a:r>
              <a:rPr lang="en-US" altLang="en-US" sz="2400" u="sng">
                <a:solidFill>
                  <a:srgbClr val="000000"/>
                </a:solidFill>
                <a:latin typeface="Tahoma" charset="0"/>
                <a:ea typeface="ＭＳ Ｐゴシック" charset="-128"/>
              </a:rPr>
              <a:t>payroll taxes</a:t>
            </a:r>
            <a:endParaRPr lang="en-US" altLang="en-US" sz="2400">
              <a:solidFill>
                <a:srgbClr val="000000"/>
              </a:solidFill>
              <a:latin typeface="Tahoma" charset="0"/>
              <a:ea typeface="ＭＳ Ｐゴシック"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ＭＳ Ｐゴシック" charset="-128"/>
              </a:rPr>
              <a:t>Paying for the Welfare </a:t>
            </a:r>
            <a:r>
              <a:rPr lang="en-US" altLang="en-US" dirty="0" smtClean="0">
                <a:latin typeface="Times New Roman" charset="0"/>
                <a:ea typeface="ＭＳ Ｐゴシック" charset="-128"/>
              </a:rPr>
              <a:t>State: Social Security and Medicare</a:t>
            </a:r>
            <a:endParaRPr lang="en-US" altLang="en-US" dirty="0">
              <a:latin typeface="Times New Roman" charset="0"/>
              <a:ea typeface="MS PGothic" charset="-128"/>
            </a:endParaRPr>
          </a:p>
        </p:txBody>
      </p:sp>
      <p:sp>
        <p:nvSpPr>
          <p:cNvPr id="71682"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a:solidFill>
                  <a:srgbClr val="000000"/>
                </a:solidFill>
                <a:latin typeface="Tahoma" charset="0"/>
                <a:ea typeface="ＭＳ Ｐゴシック" charset="-128"/>
              </a:rPr>
              <a:t>Spending on Social Security and Medicare</a:t>
            </a:r>
            <a:endParaRPr lang="en-US" altLang="en-US" sz="900" b="1">
              <a:solidFill>
                <a:srgbClr val="000000"/>
              </a:solidFill>
              <a:latin typeface="Tahoma" charset="0"/>
              <a:ea typeface="ＭＳ Ｐゴシック" charset="-128"/>
            </a:endParaRPr>
          </a:p>
          <a:p>
            <a:r>
              <a:rPr lang="en-US" altLang="en-US" sz="2400">
                <a:solidFill>
                  <a:srgbClr val="000000"/>
                </a:solidFill>
                <a:latin typeface="Tahoma" charset="0"/>
                <a:ea typeface="ＭＳ Ｐゴシック" charset="-128"/>
              </a:rPr>
              <a:t>The largest spending increases to the welfare state have come from Social Security</a:t>
            </a:r>
          </a:p>
          <a:p>
            <a:pPr lvl="1" eaLnBrk="1" hangingPunct="1">
              <a:buClr>
                <a:schemeClr val="tx1"/>
              </a:buClr>
            </a:pPr>
            <a:r>
              <a:rPr lang="en-US" altLang="en-US" sz="2000">
                <a:solidFill>
                  <a:srgbClr val="000000"/>
                </a:solidFill>
                <a:latin typeface="Tahoma" charset="0"/>
                <a:ea typeface="ＭＳ Ｐゴシック" charset="-128"/>
              </a:rPr>
              <a:t>It is difficult to control these expenditures</a:t>
            </a:r>
          </a:p>
          <a:p>
            <a:pPr lvl="2" eaLnBrk="1" hangingPunct="1">
              <a:buClr>
                <a:schemeClr val="tx1"/>
              </a:buClr>
            </a:pPr>
            <a:r>
              <a:rPr lang="en-US" altLang="en-US" sz="2000">
                <a:solidFill>
                  <a:srgbClr val="000000"/>
                </a:solidFill>
                <a:latin typeface="Tahoma" charset="0"/>
                <a:ea typeface="ＭＳ Ｐゴシック" charset="-128"/>
              </a:rPr>
              <a:t>the program is an entitlement </a:t>
            </a:r>
          </a:p>
          <a:p>
            <a:pPr lvl="2" eaLnBrk="1" hangingPunct="1">
              <a:buClr>
                <a:schemeClr val="tx1"/>
              </a:buClr>
            </a:pPr>
            <a:r>
              <a:rPr lang="en-US" altLang="en-US" sz="2000">
                <a:solidFill>
                  <a:srgbClr val="000000"/>
                </a:solidFill>
                <a:latin typeface="Tahoma" charset="0"/>
                <a:ea typeface="ＭＳ Ｐゴシック" charset="-128"/>
              </a:rPr>
              <a:t>payments are indexed to inflation</a:t>
            </a:r>
          </a:p>
          <a:p>
            <a:r>
              <a:rPr lang="en-US" altLang="en-US" sz="2400">
                <a:solidFill>
                  <a:srgbClr val="000000"/>
                </a:solidFill>
                <a:latin typeface="Tahoma" charset="0"/>
                <a:ea typeface="ＭＳ Ｐゴシック" charset="-128"/>
              </a:rPr>
              <a:t>Large spending increases are involved in Medicare as well</a:t>
            </a:r>
          </a:p>
          <a:p>
            <a:pPr lvl="1" eaLnBrk="1" hangingPunct="1">
              <a:buClr>
                <a:schemeClr val="tx1"/>
              </a:buClr>
            </a:pPr>
            <a:r>
              <a:rPr lang="en-US" altLang="en-US" sz="2000">
                <a:solidFill>
                  <a:srgbClr val="000000"/>
                </a:solidFill>
                <a:latin typeface="Tahoma" charset="0"/>
                <a:ea typeface="ＭＳ Ｐゴシック" charset="-128"/>
              </a:rPr>
              <a:t>Due to the growing number of people eligible for the program</a:t>
            </a:r>
          </a:p>
          <a:p>
            <a:pPr lvl="1" eaLnBrk="1" hangingPunct="1">
              <a:buClr>
                <a:schemeClr val="tx1"/>
              </a:buClr>
            </a:pPr>
            <a:r>
              <a:rPr lang="en-US" altLang="en-US" sz="2000">
                <a:solidFill>
                  <a:srgbClr val="000000"/>
                </a:solidFill>
                <a:latin typeface="Tahoma" charset="0"/>
                <a:ea typeface="ＭＳ Ｐゴシック" charset="-128"/>
              </a:rPr>
              <a:t>Also due to rising health-care costs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836" y="92242"/>
            <a:ext cx="7772400" cy="1143000"/>
          </a:xfrm>
        </p:spPr>
        <p:txBody>
          <a:bodyPr/>
          <a:lstStyle/>
          <a:p>
            <a:r>
              <a:rPr lang="en-US" dirty="0" smtClean="0"/>
              <a:t>Average Weekly Earnings</a:t>
            </a:r>
            <a:endParaRPr lang="en-US" dirty="0"/>
          </a:p>
        </p:txBody>
      </p:sp>
      <p:pic>
        <p:nvPicPr>
          <p:cNvPr id="3" name="Picture 2"/>
          <p:cNvPicPr>
            <a:picLocks noChangeAspect="1"/>
          </p:cNvPicPr>
          <p:nvPr/>
        </p:nvPicPr>
        <p:blipFill>
          <a:blip r:embed="rId2"/>
          <a:stretch>
            <a:fillRect/>
          </a:stretch>
        </p:blipFill>
        <p:spPr>
          <a:xfrm>
            <a:off x="668836" y="1479885"/>
            <a:ext cx="7230459" cy="4824664"/>
          </a:xfrm>
          <a:prstGeom prst="rect">
            <a:avLst/>
          </a:prstGeom>
        </p:spPr>
      </p:pic>
    </p:spTree>
    <p:extLst>
      <p:ext uri="{BB962C8B-B14F-4D97-AF65-F5344CB8AC3E}">
        <p14:creationId xmlns:p14="http://schemas.microsoft.com/office/powerpoint/2010/main" val="1754647457"/>
      </p:ext>
    </p:extLst>
  </p:cSld>
  <p:clrMapOvr>
    <a:masterClrMapping/>
  </p:clrMapOvr>
  <p:transition spd="slow">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latin typeface="Times New Roman" charset="0"/>
                <a:ea typeface="ＭＳ Ｐゴシック" charset="-128"/>
              </a:rPr>
              <a:t>Foundations of the Welfare State: Size</a:t>
            </a:r>
            <a:endParaRPr lang="en-US" altLang="en-US">
              <a:latin typeface="Times New Roman" charset="0"/>
              <a:ea typeface="MS PGothic" charset="-128"/>
            </a:endParaRPr>
          </a:p>
        </p:txBody>
      </p:sp>
      <p:pic>
        <p:nvPicPr>
          <p:cNvPr id="73730" name="Picture 3" descr="A line graph shows the size of the welfare state based on spending as a percentage of GDP from 1970 to projections in 2035."/>
          <p:cNvPicPr>
            <a:picLocks noGrp="1" noChangeAspect="1"/>
          </p:cNvPicPr>
          <p:nvPr>
            <p:ph idx="1"/>
          </p:nvPr>
        </p:nvPicPr>
        <p:blipFill>
          <a:blip r:embed="rId3">
            <a:extLst>
              <a:ext uri="{28A0092B-C50C-407E-A947-70E740481C1C}">
                <a14:useLocalDpi xmlns:a14="http://schemas.microsoft.com/office/drawing/2010/main" val="0"/>
              </a:ext>
            </a:extLst>
          </a:blip>
          <a:srcRect l="-39642" r="-3964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s://media.nationalpriorities.org/uploads/publications/total-spending-pie-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4072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473075"/>
            <a:ext cx="7620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137308"/>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Summary </a:t>
            </a:r>
            <a:r>
              <a:rPr lang="en-US" smtClean="0"/>
              <a:t>of Major Programs</a:t>
            </a:r>
            <a:endParaRPr lang="en-US" dirty="0"/>
          </a:p>
        </p:txBody>
      </p:sp>
      <p:sp>
        <p:nvSpPr>
          <p:cNvPr id="4" name="Content Placeholder 3"/>
          <p:cNvSpPr>
            <a:spLocks noGrp="1"/>
          </p:cNvSpPr>
          <p:nvPr>
            <p:ph sz="half" idx="1"/>
          </p:nvPr>
        </p:nvSpPr>
        <p:spPr>
          <a:xfrm>
            <a:off x="276726" y="886326"/>
            <a:ext cx="4267200" cy="5971673"/>
          </a:xfrm>
        </p:spPr>
        <p:txBody>
          <a:bodyPr/>
          <a:lstStyle/>
          <a:p>
            <a:r>
              <a:rPr lang="en-US" sz="2400" dirty="0" smtClean="0"/>
              <a:t>New Deal (context of development of social programs)</a:t>
            </a:r>
          </a:p>
          <a:p>
            <a:r>
              <a:rPr lang="en-US" sz="2400" dirty="0" smtClean="0"/>
              <a:t>Contributory Programs (have to contribute to participate)</a:t>
            </a:r>
          </a:p>
          <a:p>
            <a:pPr lvl="1"/>
            <a:r>
              <a:rPr lang="en-US" sz="1600" dirty="0" smtClean="0"/>
              <a:t>Social Security (1935)</a:t>
            </a:r>
          </a:p>
          <a:p>
            <a:pPr lvl="1"/>
            <a:r>
              <a:rPr lang="en-US" sz="1600" dirty="0" smtClean="0"/>
              <a:t>Medicare (for Social Security recipients) (1965)</a:t>
            </a:r>
          </a:p>
          <a:p>
            <a:pPr lvl="1"/>
            <a:r>
              <a:rPr lang="en-US" sz="1600" dirty="0" smtClean="0"/>
              <a:t>Unemployment Insurance (1965)</a:t>
            </a:r>
          </a:p>
          <a:p>
            <a:r>
              <a:rPr lang="en-US" sz="2000" dirty="0" smtClean="0"/>
              <a:t>Noncontributory Program (entitlement program based on income, do not have to contribute to receive benefit)</a:t>
            </a:r>
          </a:p>
          <a:p>
            <a:pPr lvl="1"/>
            <a:r>
              <a:rPr lang="en-US" sz="1600" dirty="0" smtClean="0"/>
              <a:t>Medicaid (for low income) (1965)</a:t>
            </a:r>
          </a:p>
          <a:p>
            <a:pPr lvl="1"/>
            <a:r>
              <a:rPr lang="en-US" sz="1600" dirty="0" smtClean="0"/>
              <a:t>Supplemental Security Income (Disability)  (1974)</a:t>
            </a:r>
          </a:p>
          <a:p>
            <a:pPr lvl="1"/>
            <a:r>
              <a:rPr lang="en-US" sz="1600" dirty="0" smtClean="0"/>
              <a:t>SNAP (food stamps)  (1964)</a:t>
            </a:r>
          </a:p>
          <a:p>
            <a:pPr lvl="1"/>
            <a:r>
              <a:rPr lang="en-US" sz="1600" dirty="0" smtClean="0"/>
              <a:t>TANF (welfare reform)  ( 1996)</a:t>
            </a:r>
          </a:p>
          <a:p>
            <a:pPr marL="0" indent="0">
              <a:buNone/>
            </a:pPr>
            <a:endParaRPr lang="en-US" sz="2400" dirty="0"/>
          </a:p>
        </p:txBody>
      </p:sp>
      <p:sp>
        <p:nvSpPr>
          <p:cNvPr id="7" name="Content Placeholder 6"/>
          <p:cNvSpPr>
            <a:spLocks noGrp="1"/>
          </p:cNvSpPr>
          <p:nvPr>
            <p:ph sz="half" idx="2"/>
          </p:nvPr>
        </p:nvSpPr>
        <p:spPr>
          <a:xfrm>
            <a:off x="4648200" y="1143000"/>
            <a:ext cx="3810000" cy="4953000"/>
          </a:xfrm>
        </p:spPr>
        <p:txBody>
          <a:bodyPr/>
          <a:lstStyle/>
          <a:p>
            <a:r>
              <a:rPr lang="en-US" dirty="0" smtClean="0"/>
              <a:t>Considering the question asking is there a fundamental right to basic needs, what is your opinion about:</a:t>
            </a:r>
          </a:p>
          <a:p>
            <a:pPr marL="457200" lvl="1" indent="0">
              <a:buNone/>
            </a:pPr>
            <a:r>
              <a:rPr lang="en-US" dirty="0" smtClean="0"/>
              <a:t>1.Contributory programs?</a:t>
            </a:r>
          </a:p>
          <a:p>
            <a:pPr marL="457200" lvl="1" indent="0">
              <a:buNone/>
            </a:pPr>
            <a:r>
              <a:rPr lang="en-US" dirty="0" smtClean="0"/>
              <a:t>2. Noncontributory programs?</a:t>
            </a:r>
          </a:p>
          <a:p>
            <a:pPr marL="457200" lvl="1" indent="0">
              <a:buNone/>
            </a:pPr>
            <a:endParaRPr lang="en-US" dirty="0"/>
          </a:p>
        </p:txBody>
      </p:sp>
    </p:spTree>
    <p:extLst>
      <p:ext uri="{BB962C8B-B14F-4D97-AF65-F5344CB8AC3E}">
        <p14:creationId xmlns:p14="http://schemas.microsoft.com/office/powerpoint/2010/main" val="1270499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 in Group</a:t>
            </a:r>
            <a:endParaRPr lang="en-US" dirty="0"/>
          </a:p>
        </p:txBody>
      </p:sp>
      <p:sp>
        <p:nvSpPr>
          <p:cNvPr id="3" name="Content Placeholder 2"/>
          <p:cNvSpPr>
            <a:spLocks noGrp="1"/>
          </p:cNvSpPr>
          <p:nvPr>
            <p:ph idx="1"/>
          </p:nvPr>
        </p:nvSpPr>
        <p:spPr/>
        <p:txBody>
          <a:bodyPr/>
          <a:lstStyle/>
          <a:p>
            <a:r>
              <a:rPr lang="en-US" dirty="0" smtClean="0"/>
              <a:t>What social services do you favor?</a:t>
            </a:r>
          </a:p>
          <a:p>
            <a:pPr lvl="1"/>
            <a:r>
              <a:rPr lang="en-US" dirty="0" smtClean="0"/>
              <a:t>Contributory Programs: </a:t>
            </a:r>
          </a:p>
          <a:p>
            <a:pPr lvl="2"/>
            <a:r>
              <a:rPr lang="en-US" dirty="0" smtClean="0"/>
              <a:t>Social Security, Medicare (health insurance for elderly people)</a:t>
            </a:r>
          </a:p>
          <a:p>
            <a:pPr lvl="1"/>
            <a:r>
              <a:rPr lang="en-US" dirty="0" smtClean="0"/>
              <a:t>Non-Contributory programs:</a:t>
            </a:r>
          </a:p>
          <a:p>
            <a:pPr lvl="2"/>
            <a:r>
              <a:rPr lang="en-US" dirty="0" smtClean="0"/>
              <a:t>Medicaid (</a:t>
            </a:r>
            <a:r>
              <a:rPr lang="en-US" dirty="0" err="1" smtClean="0"/>
              <a:t>MediCal</a:t>
            </a:r>
            <a:r>
              <a:rPr lang="en-US" dirty="0" smtClean="0"/>
              <a:t> in California</a:t>
            </a:r>
          </a:p>
          <a:p>
            <a:pPr lvl="2"/>
            <a:r>
              <a:rPr lang="en-US" dirty="0" smtClean="0"/>
              <a:t>SNAP (Food Stamps)</a:t>
            </a:r>
            <a:endParaRPr lang="en-US" dirty="0"/>
          </a:p>
        </p:txBody>
      </p:sp>
    </p:spTree>
    <p:extLst>
      <p:ext uri="{BB962C8B-B14F-4D97-AF65-F5344CB8AC3E}">
        <p14:creationId xmlns:p14="http://schemas.microsoft.com/office/powerpoint/2010/main" val="957892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a:latin typeface="Times New Roman" charset="0"/>
                <a:ea typeface="ＭＳ Ｐゴシック" charset="-128"/>
              </a:rPr>
              <a:t>Health </a:t>
            </a:r>
            <a:r>
              <a:rPr lang="en-US" altLang="en-US" dirty="0" smtClean="0">
                <a:latin typeface="Times New Roman" charset="0"/>
                <a:ea typeface="ＭＳ Ｐゴシック" charset="-128"/>
              </a:rPr>
              <a:t>Care: Affordable Care Act</a:t>
            </a:r>
            <a:endParaRPr lang="en-US" altLang="en-US" dirty="0">
              <a:latin typeface="Times New Roman" charset="0"/>
              <a:ea typeface="ＭＳ Ｐゴシック" charset="-128"/>
            </a:endParaRPr>
          </a:p>
        </p:txBody>
      </p:sp>
      <p:sp>
        <p:nvSpPr>
          <p:cNvPr id="9011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600" b="1" dirty="0">
                <a:solidFill>
                  <a:srgbClr val="000000"/>
                </a:solidFill>
                <a:latin typeface="Tahoma" charset="0"/>
                <a:ea typeface="ＭＳ Ｐゴシック" charset="-128"/>
              </a:rPr>
              <a:t>Affordable Care Act (ACA)</a:t>
            </a:r>
            <a:endParaRPr lang="en-US" altLang="en-US" sz="2600" b="1" i="1" dirty="0">
              <a:solidFill>
                <a:srgbClr val="000000"/>
              </a:solidFill>
              <a:latin typeface="Tahoma" charset="0"/>
              <a:ea typeface="ＭＳ Ｐゴシック" charset="-128"/>
            </a:endParaRPr>
          </a:p>
          <a:p>
            <a:pPr>
              <a:buFontTx/>
              <a:buNone/>
            </a:pPr>
            <a:endParaRPr lang="en-US" altLang="en-US" sz="900" b="1" dirty="0">
              <a:solidFill>
                <a:srgbClr val="000000"/>
              </a:solidFill>
              <a:latin typeface="Tahoma" charset="0"/>
              <a:ea typeface="ＭＳ Ｐゴシック" charset="-128"/>
            </a:endParaRPr>
          </a:p>
          <a:p>
            <a:r>
              <a:rPr lang="en-US" altLang="en-US" sz="2400" dirty="0">
                <a:solidFill>
                  <a:srgbClr val="000000"/>
                </a:solidFill>
                <a:latin typeface="Tahoma" charset="0"/>
                <a:ea typeface="ＭＳ Ｐゴシック" charset="-128"/>
              </a:rPr>
              <a:t>Three key features of the ACA</a:t>
            </a:r>
          </a:p>
          <a:p>
            <a:pPr lvl="1" eaLnBrk="1" hangingPunct="1">
              <a:buClr>
                <a:schemeClr val="tx1"/>
              </a:buClr>
            </a:pPr>
            <a:r>
              <a:rPr lang="en-US" altLang="en-US" sz="2000" dirty="0">
                <a:solidFill>
                  <a:srgbClr val="000000"/>
                </a:solidFill>
                <a:latin typeface="Tahoma" charset="0"/>
                <a:ea typeface="ＭＳ Ｐゴシック" charset="-128"/>
              </a:rPr>
              <a:t>Creation of new state-based insurance exchanges and prohibition against denial of coverage by insurers</a:t>
            </a:r>
          </a:p>
          <a:p>
            <a:pPr lvl="1" eaLnBrk="1" hangingPunct="1">
              <a:buClr>
                <a:schemeClr val="tx1"/>
              </a:buClr>
            </a:pPr>
            <a:r>
              <a:rPr lang="en-US" altLang="en-US" sz="2000" dirty="0">
                <a:solidFill>
                  <a:srgbClr val="000000"/>
                </a:solidFill>
                <a:latin typeface="Tahoma" charset="0"/>
                <a:ea typeface="ＭＳ Ｐゴシック" charset="-128"/>
              </a:rPr>
              <a:t>Individual mandate</a:t>
            </a:r>
          </a:p>
          <a:p>
            <a:pPr lvl="2" eaLnBrk="1" hangingPunct="1">
              <a:buClr>
                <a:schemeClr val="tx1"/>
              </a:buClr>
            </a:pPr>
            <a:r>
              <a:rPr lang="en-US" altLang="en-US" sz="2000" dirty="0">
                <a:solidFill>
                  <a:srgbClr val="000000"/>
                </a:solidFill>
                <a:latin typeface="Tahoma" charset="0"/>
                <a:ea typeface="ＭＳ Ｐゴシック" charset="-128"/>
              </a:rPr>
              <a:t>requires individuals to purchase health insurance or risk paying a </a:t>
            </a:r>
            <a:r>
              <a:rPr lang="en-US" altLang="en-US" sz="2000" dirty="0" smtClean="0">
                <a:solidFill>
                  <a:srgbClr val="000000"/>
                </a:solidFill>
                <a:latin typeface="Tahoma" charset="0"/>
                <a:ea typeface="ＭＳ Ｐゴシック" charset="-128"/>
              </a:rPr>
              <a:t>fine (ended by President </a:t>
            </a:r>
            <a:r>
              <a:rPr lang="en-US" altLang="en-US" sz="2000" dirty="0" err="1" smtClean="0">
                <a:solidFill>
                  <a:srgbClr val="000000"/>
                </a:solidFill>
                <a:latin typeface="Tahoma" charset="0"/>
                <a:ea typeface="ＭＳ Ｐゴシック" charset="-128"/>
              </a:rPr>
              <a:t>Trum</a:t>
            </a:r>
            <a:endParaRPr lang="en-US" altLang="en-US" sz="2000" dirty="0">
              <a:solidFill>
                <a:srgbClr val="000000"/>
              </a:solidFill>
              <a:latin typeface="Tahoma" charset="0"/>
              <a:ea typeface="ＭＳ Ｐゴシック" charset="-128"/>
            </a:endParaRPr>
          </a:p>
          <a:p>
            <a:pPr lvl="1" eaLnBrk="1" hangingPunct="1">
              <a:buClr>
                <a:schemeClr val="tx1"/>
              </a:buClr>
            </a:pPr>
            <a:r>
              <a:rPr lang="en-US" altLang="en-US" sz="2000" dirty="0">
                <a:solidFill>
                  <a:srgbClr val="000000"/>
                </a:solidFill>
                <a:latin typeface="Tahoma" charset="0"/>
                <a:ea typeface="ＭＳ Ｐゴシック" charset="-128"/>
              </a:rPr>
              <a:t>Government subsidies; expansion of Medicaid </a:t>
            </a:r>
          </a:p>
          <a:p>
            <a:pPr lvl="2" eaLnBrk="1" hangingPunct="1">
              <a:buClr>
                <a:schemeClr val="tx1"/>
              </a:buClr>
            </a:pPr>
            <a:r>
              <a:rPr lang="en-US" altLang="en-US" sz="2000" dirty="0">
                <a:solidFill>
                  <a:srgbClr val="000000"/>
                </a:solidFill>
                <a:latin typeface="Tahoma" charset="0"/>
                <a:ea typeface="ＭＳ Ｐゴシック" charset="-128"/>
              </a:rPr>
              <a:t>designed to help the uninsured, small businesses, and the poor purchase </a:t>
            </a:r>
            <a:r>
              <a:rPr lang="en-US" altLang="en-US" sz="2000" dirty="0" smtClean="0">
                <a:solidFill>
                  <a:srgbClr val="000000"/>
                </a:solidFill>
                <a:latin typeface="Tahoma" charset="0"/>
                <a:ea typeface="ＭＳ Ｐゴシック" charset="-128"/>
              </a:rPr>
              <a:t>insurance</a:t>
            </a:r>
          </a:p>
          <a:p>
            <a:pPr lvl="2" eaLnBrk="1" hangingPunct="1">
              <a:buClr>
                <a:schemeClr val="tx1"/>
              </a:buClr>
            </a:pPr>
            <a:r>
              <a:rPr lang="en-US" altLang="en-US" sz="2000" b="1" dirty="0" smtClean="0">
                <a:solidFill>
                  <a:srgbClr val="000000"/>
                </a:solidFill>
                <a:latin typeface="Tahoma" charset="0"/>
                <a:ea typeface="ＭＳ Ｐゴシック" charset="-128"/>
              </a:rPr>
              <a:t>State Children’s Health Insurance Program (1997)</a:t>
            </a:r>
            <a:r>
              <a:rPr lang="en-US" altLang="en-US" sz="2000" dirty="0" smtClean="0">
                <a:solidFill>
                  <a:srgbClr val="000000"/>
                </a:solidFill>
                <a:latin typeface="Tahoma" charset="0"/>
                <a:ea typeface="ＭＳ Ｐゴシック" charset="-128"/>
              </a:rPr>
              <a:t>—health insurance for children paid for up to 200% of poverty level (currently needs to be renewed by Congress)</a:t>
            </a:r>
            <a:endParaRPr lang="en-US" altLang="en-US" sz="2000" b="1" dirty="0">
              <a:solidFill>
                <a:srgbClr val="000000"/>
              </a:solidFill>
              <a:latin typeface="Tahoma" charset="0"/>
              <a:ea typeface="ＭＳ Ｐゴシック" charset="-128"/>
            </a:endParaRPr>
          </a:p>
        </p:txBody>
      </p:sp>
    </p:spTree>
    <p:extLst>
      <p:ext uri="{BB962C8B-B14F-4D97-AF65-F5344CB8AC3E}">
        <p14:creationId xmlns:p14="http://schemas.microsoft.com/office/powerpoint/2010/main" val="2752444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Current Issues </a:t>
            </a:r>
            <a:endParaRPr lang="en-US" dirty="0"/>
          </a:p>
        </p:txBody>
      </p:sp>
      <p:sp>
        <p:nvSpPr>
          <p:cNvPr id="6" name="Content Placeholder 5"/>
          <p:cNvSpPr>
            <a:spLocks noGrp="1"/>
          </p:cNvSpPr>
          <p:nvPr>
            <p:ph idx="1"/>
          </p:nvPr>
        </p:nvSpPr>
        <p:spPr/>
        <p:txBody>
          <a:bodyPr/>
          <a:lstStyle/>
          <a:p>
            <a:r>
              <a:rPr lang="en-US" dirty="0" smtClean="0"/>
              <a:t>Impact of GOP Tax Bill passed December 2017</a:t>
            </a:r>
          </a:p>
          <a:p>
            <a:r>
              <a:rPr lang="en-US" dirty="0" smtClean="0"/>
              <a:t>Proposals To Reduce Entitlements in 2018</a:t>
            </a:r>
          </a:p>
          <a:p>
            <a:r>
              <a:rPr lang="en-US" dirty="0" smtClean="0"/>
              <a:t>Should the Affordable Care Act be repealed?</a:t>
            </a:r>
          </a:p>
          <a:p>
            <a:r>
              <a:rPr lang="en-US" dirty="0" smtClean="0"/>
              <a:t>Renewal of Children’s Health Insurance Program</a:t>
            </a:r>
          </a:p>
          <a:p>
            <a:endParaRPr lang="en-US" dirty="0"/>
          </a:p>
        </p:txBody>
      </p:sp>
    </p:spTree>
    <p:extLst>
      <p:ext uri="{BB962C8B-B14F-4D97-AF65-F5344CB8AC3E}">
        <p14:creationId xmlns:p14="http://schemas.microsoft.com/office/powerpoint/2010/main" val="272525610"/>
      </p:ext>
    </p:extLst>
  </p:cSld>
  <p:clrMapOvr>
    <a:masterClrMapping/>
  </p:clrMapOvr>
  <p:transition spd="slow">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5958" y="92242"/>
            <a:ext cx="7772400" cy="1143000"/>
          </a:xfrm>
        </p:spPr>
        <p:txBody>
          <a:bodyPr/>
          <a:lstStyle/>
          <a:p>
            <a:r>
              <a:rPr lang="en-US" dirty="0" smtClean="0"/>
              <a:t>Tax Bill</a:t>
            </a:r>
            <a:r>
              <a:rPr lang="en-US" smtClean="0"/>
              <a:t>: Effects</a:t>
            </a:r>
            <a:endParaRPr lang="en-US" dirty="0"/>
          </a:p>
        </p:txBody>
      </p:sp>
      <p:pic>
        <p:nvPicPr>
          <p:cNvPr id="6" name="Picture 5"/>
          <p:cNvPicPr>
            <a:picLocks noChangeAspect="1"/>
          </p:cNvPicPr>
          <p:nvPr/>
        </p:nvPicPr>
        <p:blipFill rotWithShape="1">
          <a:blip r:embed="rId2"/>
          <a:srcRect l="9035" t="27138" r="37054"/>
          <a:stretch/>
        </p:blipFill>
        <p:spPr>
          <a:xfrm>
            <a:off x="1034716" y="1118937"/>
            <a:ext cx="7014410" cy="5329989"/>
          </a:xfrm>
          <a:prstGeom prst="rect">
            <a:avLst/>
          </a:prstGeom>
        </p:spPr>
      </p:pic>
    </p:spTree>
    <p:extLst>
      <p:ext uri="{BB962C8B-B14F-4D97-AF65-F5344CB8AC3E}">
        <p14:creationId xmlns:p14="http://schemas.microsoft.com/office/powerpoint/2010/main" val="797100906"/>
      </p:ext>
    </p:extLst>
  </p:cSld>
  <p:clrMapOvr>
    <a:masterClrMapping/>
  </p:clrMapOvr>
  <p:transition spd="slow">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Short-Term Impact of Tax Bill </a:t>
            </a:r>
            <a:endParaRPr lang="en-US" dirty="0"/>
          </a:p>
        </p:txBody>
      </p:sp>
      <p:pic>
        <p:nvPicPr>
          <p:cNvPr id="5" name="Picture 4"/>
          <p:cNvPicPr>
            <a:picLocks noChangeAspect="1"/>
          </p:cNvPicPr>
          <p:nvPr/>
        </p:nvPicPr>
        <p:blipFill>
          <a:blip r:embed="rId2"/>
          <a:stretch>
            <a:fillRect/>
          </a:stretch>
        </p:blipFill>
        <p:spPr>
          <a:xfrm>
            <a:off x="331319" y="2148102"/>
            <a:ext cx="7712252" cy="3350329"/>
          </a:xfrm>
          <a:prstGeom prst="rect">
            <a:avLst/>
          </a:prstGeom>
        </p:spPr>
      </p:pic>
    </p:spTree>
    <p:extLst>
      <p:ext uri="{BB962C8B-B14F-4D97-AF65-F5344CB8AC3E}">
        <p14:creationId xmlns:p14="http://schemas.microsoft.com/office/powerpoint/2010/main" val="2142088821"/>
      </p:ext>
    </p:extLst>
  </p:cSld>
  <p:clrMapOvr>
    <a:masterClrMapping/>
  </p:clrMapOvr>
  <p:transition spd="slow">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2015"/>
            <a:ext cx="7772400" cy="1143000"/>
          </a:xfrm>
        </p:spPr>
        <p:txBody>
          <a:bodyPr/>
          <a:lstStyle/>
          <a:p>
            <a:r>
              <a:rPr lang="en-US" dirty="0" smtClean="0"/>
              <a:t>Long–Term Impact</a:t>
            </a:r>
            <a:endParaRPr lang="en-US" dirty="0"/>
          </a:p>
        </p:txBody>
      </p:sp>
      <p:pic>
        <p:nvPicPr>
          <p:cNvPr id="3" name="Picture 2"/>
          <p:cNvPicPr>
            <a:picLocks noChangeAspect="1"/>
          </p:cNvPicPr>
          <p:nvPr/>
        </p:nvPicPr>
        <p:blipFill>
          <a:blip r:embed="rId2"/>
          <a:stretch>
            <a:fillRect/>
          </a:stretch>
        </p:blipFill>
        <p:spPr>
          <a:xfrm>
            <a:off x="956851" y="1505015"/>
            <a:ext cx="7230298" cy="5120640"/>
          </a:xfrm>
          <a:prstGeom prst="rect">
            <a:avLst/>
          </a:prstGeom>
        </p:spPr>
      </p:pic>
    </p:spTree>
    <p:extLst>
      <p:ext uri="{BB962C8B-B14F-4D97-AF65-F5344CB8AC3E}">
        <p14:creationId xmlns:p14="http://schemas.microsoft.com/office/powerpoint/2010/main" val="2480817634"/>
      </p:ext>
    </p:extLst>
  </p:cSld>
  <p:clrMapOvr>
    <a:masterClrMapping/>
  </p:clrMapOvr>
  <p:transition spd="slow">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367" y="0"/>
            <a:ext cx="7673139" cy="1173331"/>
          </a:xfrm>
        </p:spPr>
        <p:txBody>
          <a:bodyPr/>
          <a:lstStyle/>
          <a:p>
            <a:r>
              <a:rPr lang="en-US" dirty="0" smtClean="0"/>
              <a:t>Decrease in Corporate Tax Rate</a:t>
            </a:r>
            <a:endParaRPr lang="en-US" dirty="0"/>
          </a:p>
        </p:txBody>
      </p:sp>
      <p:pic>
        <p:nvPicPr>
          <p:cNvPr id="3" name="Picture 2"/>
          <p:cNvPicPr/>
          <p:nvPr/>
        </p:nvPicPr>
        <p:blipFill rotWithShape="1">
          <a:blip r:embed="rId2"/>
          <a:srcRect l="29441" t="7696" r="28959"/>
          <a:stretch/>
        </p:blipFill>
        <p:spPr bwMode="auto">
          <a:xfrm>
            <a:off x="1335506" y="998622"/>
            <a:ext cx="4932948" cy="56789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969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Wealth</a:t>
            </a:r>
            <a:endParaRPr lang="en-US" dirty="0"/>
          </a:p>
        </p:txBody>
      </p:sp>
      <p:pic>
        <p:nvPicPr>
          <p:cNvPr id="3" name="Picture 2"/>
          <p:cNvPicPr>
            <a:picLocks noChangeAspect="1"/>
          </p:cNvPicPr>
          <p:nvPr/>
        </p:nvPicPr>
        <p:blipFill>
          <a:blip r:embed="rId2"/>
          <a:stretch>
            <a:fillRect/>
          </a:stretch>
        </p:blipFill>
        <p:spPr>
          <a:xfrm>
            <a:off x="1465756" y="1752600"/>
            <a:ext cx="6212487" cy="4271084"/>
          </a:xfrm>
          <a:prstGeom prst="rect">
            <a:avLst/>
          </a:prstGeom>
        </p:spPr>
      </p:pic>
      <p:sp>
        <p:nvSpPr>
          <p:cNvPr id="4" name="TextBox 3"/>
          <p:cNvSpPr txBox="1"/>
          <p:nvPr/>
        </p:nvSpPr>
        <p:spPr>
          <a:xfrm>
            <a:off x="2105526" y="6304547"/>
            <a:ext cx="3694281" cy="369332"/>
          </a:xfrm>
          <a:prstGeom prst="rect">
            <a:avLst/>
          </a:prstGeom>
          <a:noFill/>
        </p:spPr>
        <p:txBody>
          <a:bodyPr wrap="none" rtlCol="0">
            <a:spAutoFit/>
          </a:bodyPr>
          <a:lstStyle/>
          <a:p>
            <a:r>
              <a:rPr lang="en-US" dirty="0" smtClean="0"/>
              <a:t>Source:  Congressional Budget Office</a:t>
            </a:r>
            <a:endParaRPr lang="en-US" dirty="0"/>
          </a:p>
        </p:txBody>
      </p:sp>
    </p:spTree>
    <p:extLst>
      <p:ext uri="{BB962C8B-B14F-4D97-AF65-F5344CB8AC3E}">
        <p14:creationId xmlns:p14="http://schemas.microsoft.com/office/powerpoint/2010/main" val="3833764233"/>
      </p:ext>
    </p:extLst>
  </p:cSld>
  <p:clrMapOvr>
    <a:masterClrMapping/>
  </p:clrMapOvr>
  <p:transition spd="slow">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38619" y="365126"/>
            <a:ext cx="8104340" cy="6160934"/>
          </a:xfrm>
          <a:prstGeom prst="rect">
            <a:avLst/>
          </a:prstGeom>
        </p:spPr>
      </p:pic>
    </p:spTree>
    <p:extLst>
      <p:ext uri="{BB962C8B-B14F-4D97-AF65-F5344CB8AC3E}">
        <p14:creationId xmlns:p14="http://schemas.microsoft.com/office/powerpoint/2010/main" val="2707454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7558" y="214312"/>
            <a:ext cx="4454692" cy="6695251"/>
          </a:xfrm>
          <a:prstGeom prst="rect">
            <a:avLst/>
          </a:prstGeom>
        </p:spPr>
      </p:pic>
    </p:spTree>
    <p:extLst>
      <p:ext uri="{BB962C8B-B14F-4D97-AF65-F5344CB8AC3E}">
        <p14:creationId xmlns:p14="http://schemas.microsoft.com/office/powerpoint/2010/main" val="2116757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Social Spending</a:t>
            </a:r>
            <a:endParaRPr lang="en-US" dirty="0"/>
          </a:p>
        </p:txBody>
      </p:sp>
      <p:sp>
        <p:nvSpPr>
          <p:cNvPr id="3" name="Content Placeholder 2"/>
          <p:cNvSpPr>
            <a:spLocks noGrp="1"/>
          </p:cNvSpPr>
          <p:nvPr>
            <p:ph idx="1"/>
          </p:nvPr>
        </p:nvSpPr>
        <p:spPr/>
        <p:txBody>
          <a:bodyPr>
            <a:normAutofit fontScale="77500" lnSpcReduction="20000"/>
          </a:bodyPr>
          <a:lstStyle/>
          <a:p>
            <a:r>
              <a:rPr lang="en-US" dirty="0"/>
              <a:t>Social expenditure comprises cash benefits, direct in-kind provision of goods and services, and tax breaks with social purposes. Benefits may be targeted at low-income households, the elderly, disabled, sick, unemployed, or young persons. To be considered "social", </a:t>
            </a:r>
            <a:r>
              <a:rPr lang="en-US" dirty="0" err="1"/>
              <a:t>programmes</a:t>
            </a:r>
            <a:r>
              <a:rPr lang="en-US" dirty="0"/>
              <a:t> have to involve either redistribution of resources across households or compulsory participation. Social benefits are classified as public when general government (that is central, state, and local governments, including social security funds) controls the relevant financial flows. All social benefits not provided by general government are considered private. Private transfers between households are not considered as "social" and not included here. Net total social expenditure includes both public and private expenditure. It also accounts for the effect of the tax system by direct and indirect taxation and by tax breaks for social purposes. This indicator is measured as a percentage of GDP or USD per capita.</a:t>
            </a:r>
          </a:p>
        </p:txBody>
      </p:sp>
    </p:spTree>
    <p:extLst>
      <p:ext uri="{BB962C8B-B14F-4D97-AF65-F5344CB8AC3E}">
        <p14:creationId xmlns:p14="http://schemas.microsoft.com/office/powerpoint/2010/main" val="3577597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790" t="22533" r="7649"/>
          <a:stretch/>
        </p:blipFill>
        <p:spPr>
          <a:xfrm>
            <a:off x="264694" y="890336"/>
            <a:ext cx="8530389" cy="5666874"/>
          </a:xfrm>
          <a:prstGeom prst="rect">
            <a:avLst/>
          </a:prstGeom>
        </p:spPr>
      </p:pic>
      <p:sp>
        <p:nvSpPr>
          <p:cNvPr id="5" name="Title 4"/>
          <p:cNvSpPr>
            <a:spLocks noGrp="1"/>
          </p:cNvSpPr>
          <p:nvPr>
            <p:ph type="title"/>
          </p:nvPr>
        </p:nvSpPr>
        <p:spPr>
          <a:xfrm>
            <a:off x="586538" y="-152232"/>
            <a:ext cx="7886700" cy="1325563"/>
          </a:xfrm>
        </p:spPr>
        <p:txBody>
          <a:bodyPr/>
          <a:lstStyle/>
          <a:p>
            <a:r>
              <a:rPr lang="en-US" dirty="0" smtClean="0"/>
              <a:t>Comparative Data</a:t>
            </a:r>
            <a:endParaRPr lang="en-US" dirty="0"/>
          </a:p>
        </p:txBody>
      </p:sp>
    </p:spTree>
    <p:extLst>
      <p:ext uri="{BB962C8B-B14F-4D97-AF65-F5344CB8AC3E}">
        <p14:creationId xmlns:p14="http://schemas.microsoft.com/office/powerpoint/2010/main" val="2688370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in Overdose Deaths</a:t>
            </a:r>
            <a:br>
              <a:rPr lang="en-US" dirty="0" smtClean="0"/>
            </a:br>
            <a:endParaRPr lang="en-US" dirty="0"/>
          </a:p>
        </p:txBody>
      </p:sp>
      <p:pic>
        <p:nvPicPr>
          <p:cNvPr id="3" name="Picture 2"/>
          <p:cNvPicPr>
            <a:picLocks noChangeAspect="1"/>
          </p:cNvPicPr>
          <p:nvPr/>
        </p:nvPicPr>
        <p:blipFill>
          <a:blip r:embed="rId2"/>
          <a:stretch>
            <a:fillRect/>
          </a:stretch>
        </p:blipFill>
        <p:spPr>
          <a:xfrm>
            <a:off x="399505" y="1449407"/>
            <a:ext cx="8115845" cy="4572000"/>
          </a:xfrm>
          <a:prstGeom prst="rect">
            <a:avLst/>
          </a:prstGeom>
        </p:spPr>
      </p:pic>
      <p:sp>
        <p:nvSpPr>
          <p:cNvPr id="4" name="TextBox 3"/>
          <p:cNvSpPr txBox="1"/>
          <p:nvPr/>
        </p:nvSpPr>
        <p:spPr>
          <a:xfrm>
            <a:off x="0" y="5836741"/>
            <a:ext cx="9046194" cy="923330"/>
          </a:xfrm>
          <a:prstGeom prst="rect">
            <a:avLst/>
          </a:prstGeom>
          <a:noFill/>
        </p:spPr>
        <p:txBody>
          <a:bodyPr wrap="none" rtlCol="0">
            <a:spAutoFit/>
          </a:bodyPr>
          <a:lstStyle/>
          <a:p>
            <a:r>
              <a:rPr lang="en-US" dirty="0"/>
              <a:t>See</a:t>
            </a:r>
            <a:r>
              <a:rPr lang="en-US" sz="1200" dirty="0"/>
              <a:t>:  </a:t>
            </a:r>
            <a:r>
              <a:rPr lang="en-US" sz="1200" dirty="0">
                <a:hlinkClick r:id="rId3"/>
              </a:rPr>
              <a:t>https://</a:t>
            </a:r>
            <a:r>
              <a:rPr lang="en-US" sz="1200" dirty="0" smtClean="0">
                <a:hlinkClick r:id="rId3"/>
              </a:rPr>
              <a:t>www.washingtonpost.com/national/health-science/fueled-by-drug-crisis-us-life-expectancy-declines-for-a-second-straight-year</a:t>
            </a:r>
            <a:endParaRPr lang="en-US" sz="1200" dirty="0" smtClean="0"/>
          </a:p>
          <a:p>
            <a:r>
              <a:rPr lang="en-US" sz="1200" dirty="0" smtClean="0"/>
              <a:t>/</a:t>
            </a:r>
            <a:r>
              <a:rPr lang="en-US" sz="1200" dirty="0"/>
              <a:t>2017/12/20/2e3f8dea-e596-11e7-ab50-621fe0588340_story.html?hpid=</a:t>
            </a:r>
            <a:r>
              <a:rPr lang="en-US" sz="1200" dirty="0" err="1"/>
              <a:t>hp_hp</a:t>
            </a:r>
            <a:r>
              <a:rPr lang="en-US" sz="1200" dirty="0"/>
              <a:t>-more-top-stories</a:t>
            </a:r>
            <a:r>
              <a:rPr lang="en-US" sz="1200" dirty="0" smtClean="0"/>
              <a:t>_</a:t>
            </a:r>
          </a:p>
          <a:p>
            <a:r>
              <a:rPr lang="en-US" sz="1200" dirty="0" smtClean="0"/>
              <a:t>life-expectancy-1235am%3Ahomepage%2Fstory&amp;utm_term</a:t>
            </a:r>
            <a:r>
              <a:rPr lang="en-US" sz="1200" dirty="0"/>
              <a:t>=.</a:t>
            </a:r>
            <a:r>
              <a:rPr lang="en-US" sz="1200" dirty="0" smtClean="0"/>
              <a:t>14a668279ffc</a:t>
            </a:r>
          </a:p>
          <a:p>
            <a:endParaRPr lang="en-US" sz="1200" dirty="0"/>
          </a:p>
        </p:txBody>
      </p:sp>
    </p:spTree>
    <p:extLst>
      <p:ext uri="{BB962C8B-B14F-4D97-AF65-F5344CB8AC3E}">
        <p14:creationId xmlns:p14="http://schemas.microsoft.com/office/powerpoint/2010/main" val="1277881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lstStyle/>
          <a:p>
            <a:r>
              <a:rPr lang="en-US" dirty="0" smtClean="0"/>
              <a:t>Compare what different think tanks are discussing about social spending</a:t>
            </a:r>
            <a:endParaRPr lang="en-US" dirty="0"/>
          </a:p>
        </p:txBody>
      </p:sp>
      <p:sp>
        <p:nvSpPr>
          <p:cNvPr id="6" name="Content Placeholder 5"/>
          <p:cNvSpPr>
            <a:spLocks noGrp="1"/>
          </p:cNvSpPr>
          <p:nvPr>
            <p:ph sz="half" idx="2"/>
          </p:nvPr>
        </p:nvSpPr>
        <p:spPr/>
        <p:txBody>
          <a:bodyPr/>
          <a:lstStyle/>
          <a:p>
            <a:endParaRPr lang="en-US"/>
          </a:p>
        </p:txBody>
      </p:sp>
      <p:pic>
        <p:nvPicPr>
          <p:cNvPr id="3" name="Picture 2"/>
          <p:cNvPicPr>
            <a:picLocks noChangeAspect="1"/>
          </p:cNvPicPr>
          <p:nvPr/>
        </p:nvPicPr>
        <p:blipFill>
          <a:blip r:embed="rId2"/>
          <a:stretch>
            <a:fillRect/>
          </a:stretch>
        </p:blipFill>
        <p:spPr>
          <a:xfrm>
            <a:off x="4716379" y="259180"/>
            <a:ext cx="4114800" cy="6724650"/>
          </a:xfrm>
          <a:prstGeom prst="rect">
            <a:avLst/>
          </a:prstGeom>
        </p:spPr>
      </p:pic>
    </p:spTree>
    <p:extLst>
      <p:ext uri="{BB962C8B-B14F-4D97-AF65-F5344CB8AC3E}">
        <p14:creationId xmlns:p14="http://schemas.microsoft.com/office/powerpoint/2010/main" val="961897411"/>
      </p:ext>
    </p:extLst>
  </p:cSld>
  <p:clrMapOvr>
    <a:masterClrMapping/>
  </p:clrMapOvr>
  <p:transition spd="slow">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Pre-writing for Debate Paper</a:t>
            </a:r>
            <a:endParaRPr lang="en-US" dirty="0"/>
          </a:p>
        </p:txBody>
      </p:sp>
      <p:sp>
        <p:nvSpPr>
          <p:cNvPr id="3" name="Content Placeholder 2"/>
          <p:cNvSpPr>
            <a:spLocks noGrp="1"/>
          </p:cNvSpPr>
          <p:nvPr>
            <p:ph sz="half" idx="1"/>
          </p:nvPr>
        </p:nvSpPr>
        <p:spPr>
          <a:xfrm>
            <a:off x="685800" y="1981200"/>
            <a:ext cx="8458200" cy="4114800"/>
          </a:xfrm>
        </p:spPr>
        <p:txBody>
          <a:bodyPr/>
          <a:lstStyle/>
          <a:p>
            <a:pPr marL="514350" indent="-514350">
              <a:buFont typeface="+mj-lt"/>
              <a:buAutoNum type="arabicPeriod"/>
            </a:pPr>
            <a:r>
              <a:rPr lang="en-US" dirty="0" smtClean="0"/>
              <a:t>Thesis: Your general ethics about social programs</a:t>
            </a:r>
          </a:p>
          <a:p>
            <a:pPr marL="514350" indent="-514350">
              <a:buFont typeface="+mj-lt"/>
              <a:buAutoNum type="arabicPeriod"/>
            </a:pPr>
            <a:r>
              <a:rPr lang="en-US" dirty="0" smtClean="0"/>
              <a:t>Analysis of different programs</a:t>
            </a:r>
          </a:p>
          <a:p>
            <a:pPr marL="914400" lvl="1" indent="-514350">
              <a:buFont typeface="+mj-lt"/>
              <a:buAutoNum type="arabicPeriod"/>
            </a:pPr>
            <a:r>
              <a:rPr lang="en-US" dirty="0" smtClean="0"/>
              <a:t>Contributory:  e.g., Social Security</a:t>
            </a:r>
          </a:p>
          <a:p>
            <a:pPr marL="914400" lvl="1" indent="-514350">
              <a:buFont typeface="+mj-lt"/>
              <a:buAutoNum type="arabicPeriod"/>
            </a:pPr>
            <a:r>
              <a:rPr lang="en-US" dirty="0" smtClean="0"/>
              <a:t>Noncontributory:  e.g., food stamps</a:t>
            </a:r>
          </a:p>
          <a:p>
            <a:pPr marL="914400" lvl="1" indent="-514350">
              <a:buFont typeface="+mj-lt"/>
              <a:buAutoNum type="arabicPeriod"/>
            </a:pPr>
            <a:r>
              <a:rPr lang="en-US" dirty="0" smtClean="0"/>
              <a:t>Affordable Care Act (</a:t>
            </a:r>
            <a:r>
              <a:rPr lang="en-US" dirty="0" err="1" smtClean="0"/>
              <a:t>ObamaCare</a:t>
            </a:r>
            <a:endParaRPr lang="en-US" dirty="0"/>
          </a:p>
          <a:p>
            <a:pPr marL="914400" lvl="1" indent="-514350">
              <a:buFont typeface="+mj-lt"/>
              <a:buAutoNum type="arabicPeriod"/>
            </a:pPr>
            <a:r>
              <a:rPr lang="en-US" dirty="0" smtClean="0"/>
              <a:t>Immigration/Dreamers</a:t>
            </a:r>
          </a:p>
          <a:p>
            <a:pPr marL="514350" indent="-514350">
              <a:buFont typeface="+mj-lt"/>
              <a:buAutoNum type="arabicPeriod"/>
            </a:pPr>
            <a:r>
              <a:rPr lang="en-US" dirty="0" smtClean="0"/>
              <a:t>Your recommendations</a:t>
            </a:r>
          </a:p>
          <a:p>
            <a:pPr marL="0" indent="0">
              <a:buNone/>
            </a:pPr>
            <a:endParaRPr lang="en-US" dirty="0" smtClean="0"/>
          </a:p>
        </p:txBody>
      </p:sp>
    </p:spTree>
    <p:extLst>
      <p:ext uri="{BB962C8B-B14F-4D97-AF65-F5344CB8AC3E}">
        <p14:creationId xmlns:p14="http://schemas.microsoft.com/office/powerpoint/2010/main" val="2715243803"/>
      </p:ext>
    </p:extLst>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5973"/>
            <a:ext cx="7886700" cy="1325563"/>
          </a:xfrm>
        </p:spPr>
        <p:txBody>
          <a:bodyPr/>
          <a:lstStyle/>
          <a:p>
            <a:r>
              <a:rPr lang="en-US" dirty="0" smtClean="0">
                <a:latin typeface="Times New Roman" panose="02020603050405020304" pitchFamily="18" charset="0"/>
                <a:cs typeface="Times New Roman" panose="02020603050405020304" pitchFamily="18" charset="0"/>
              </a:rPr>
              <a:t>Poverty Rate</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28650" y="1431536"/>
            <a:ext cx="7661108" cy="5426464"/>
          </a:xfrm>
          <a:prstGeom prst="rect">
            <a:avLst/>
          </a:prstGeom>
        </p:spPr>
      </p:pic>
    </p:spTree>
    <p:extLst>
      <p:ext uri="{BB962C8B-B14F-4D97-AF65-F5344CB8AC3E}">
        <p14:creationId xmlns:p14="http://schemas.microsoft.com/office/powerpoint/2010/main" val="870005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371"/>
            <a:ext cx="3699238" cy="1325563"/>
          </a:xfrm>
        </p:spPr>
        <p:txBody>
          <a:bodyPr>
            <a:normAutofit fontScale="90000"/>
          </a:bodyPr>
          <a:lstStyle/>
          <a:p>
            <a:r>
              <a:rPr lang="en-US" dirty="0" smtClean="0"/>
              <a:t>Government</a:t>
            </a:r>
            <a:br>
              <a:rPr lang="en-US" dirty="0" smtClean="0"/>
            </a:br>
            <a:r>
              <a:rPr lang="en-US" dirty="0" smtClean="0"/>
              <a:t>Definitions of</a:t>
            </a:r>
            <a:br>
              <a:rPr lang="en-US" dirty="0" smtClean="0"/>
            </a:br>
            <a:r>
              <a:rPr lang="en-US" dirty="0" smtClean="0"/>
              <a:t>Poverty</a:t>
            </a:r>
            <a:endParaRPr lang="en-US" dirty="0"/>
          </a:p>
        </p:txBody>
      </p:sp>
      <p:pic>
        <p:nvPicPr>
          <p:cNvPr id="3" name="Picture 2"/>
          <p:cNvPicPr>
            <a:picLocks noChangeAspect="1"/>
          </p:cNvPicPr>
          <p:nvPr/>
        </p:nvPicPr>
        <p:blipFill rotWithShape="1">
          <a:blip r:embed="rId2"/>
          <a:srcRect l="2186" t="3839" r="42367" b="10446"/>
          <a:stretch/>
        </p:blipFill>
        <p:spPr>
          <a:xfrm>
            <a:off x="3699238" y="0"/>
            <a:ext cx="5915024" cy="6858000"/>
          </a:xfrm>
          <a:prstGeom prst="rect">
            <a:avLst/>
          </a:prstGeom>
        </p:spPr>
      </p:pic>
    </p:spTree>
    <p:extLst>
      <p:ext uri="{BB962C8B-B14F-4D97-AF65-F5344CB8AC3E}">
        <p14:creationId xmlns:p14="http://schemas.microsoft.com/office/powerpoint/2010/main" val="2617416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97" y="-145862"/>
            <a:ext cx="7886700" cy="1325563"/>
          </a:xfrm>
        </p:spPr>
        <p:txBody>
          <a:bodyPr/>
          <a:lstStyle/>
          <a:p>
            <a:r>
              <a:rPr lang="en-US" dirty="0" smtClean="0"/>
              <a:t>School Lunch Program eligibility</a:t>
            </a:r>
            <a:endParaRPr lang="en-US" dirty="0"/>
          </a:p>
        </p:txBody>
      </p:sp>
      <p:pic>
        <p:nvPicPr>
          <p:cNvPr id="3" name="Picture 2"/>
          <p:cNvPicPr>
            <a:picLocks noChangeAspect="1"/>
          </p:cNvPicPr>
          <p:nvPr/>
        </p:nvPicPr>
        <p:blipFill rotWithShape="1">
          <a:blip r:embed="rId2"/>
          <a:srcRect l="9838" t="16715" r="23884" b="5804"/>
          <a:stretch/>
        </p:blipFill>
        <p:spPr>
          <a:xfrm>
            <a:off x="994313" y="699246"/>
            <a:ext cx="7155374" cy="6273477"/>
          </a:xfrm>
          <a:prstGeom prst="rect">
            <a:avLst/>
          </a:prstGeom>
        </p:spPr>
      </p:pic>
    </p:spTree>
    <p:extLst>
      <p:ext uri="{BB962C8B-B14F-4D97-AF65-F5344CB8AC3E}">
        <p14:creationId xmlns:p14="http://schemas.microsoft.com/office/powerpoint/2010/main" val="1338212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Poverty Rate</a:t>
            </a:r>
            <a:endParaRPr lang="en-US" dirty="0"/>
          </a:p>
        </p:txBody>
      </p:sp>
      <p:pic>
        <p:nvPicPr>
          <p:cNvPr id="3" name="Picture 2"/>
          <p:cNvPicPr>
            <a:picLocks noChangeAspect="1"/>
          </p:cNvPicPr>
          <p:nvPr/>
        </p:nvPicPr>
        <p:blipFill>
          <a:blip r:embed="rId2"/>
          <a:stretch>
            <a:fillRect/>
          </a:stretch>
        </p:blipFill>
        <p:spPr>
          <a:xfrm>
            <a:off x="1554218" y="1690689"/>
            <a:ext cx="6035563" cy="5121084"/>
          </a:xfrm>
          <a:prstGeom prst="rect">
            <a:avLst/>
          </a:prstGeom>
        </p:spPr>
      </p:pic>
    </p:spTree>
    <p:extLst>
      <p:ext uri="{BB962C8B-B14F-4D97-AF65-F5344CB8AC3E}">
        <p14:creationId xmlns:p14="http://schemas.microsoft.com/office/powerpoint/2010/main" val="1994614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WTP11e_LPPT-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21353</TotalTime>
  <Words>2217</Words>
  <Application>Microsoft Office PowerPoint</Application>
  <PresentationFormat>On-screen Show (4:3)</PresentationFormat>
  <Paragraphs>230</Paragraphs>
  <Slides>56</Slides>
  <Notes>15</Notes>
  <HiddenSlides>2</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56</vt:i4>
      </vt:variant>
    </vt:vector>
  </HeadingPairs>
  <TitlesOfParts>
    <vt:vector size="75" baseType="lpstr">
      <vt:lpstr>MS PGothic</vt:lpstr>
      <vt:lpstr>MS PGothic</vt:lpstr>
      <vt:lpstr>Arial</vt:lpstr>
      <vt:lpstr>Calibri</vt:lpstr>
      <vt:lpstr>Calibri Light</vt:lpstr>
      <vt:lpstr>Tahoma</vt:lpstr>
      <vt:lpstr>Times New Roman</vt:lpstr>
      <vt:lpstr>Office Theme</vt:lpstr>
      <vt:lpstr>Default Design</vt:lpstr>
      <vt:lpstr>WTP11e_LPPT-FINAL</vt:lpstr>
      <vt:lpstr>1_WTP11e_LPPT-FINAL</vt:lpstr>
      <vt:lpstr>2_WTP11e_LPPT-FINAL</vt:lpstr>
      <vt:lpstr>3_WTP11e_LPPT-FINAL</vt:lpstr>
      <vt:lpstr>4_WTP11e_LPPT-FINAL</vt:lpstr>
      <vt:lpstr>5_WTP11e_LPPT-FINAL</vt:lpstr>
      <vt:lpstr>6_WTP11e_LPPT-FINAL</vt:lpstr>
      <vt:lpstr>2_Default Design</vt:lpstr>
      <vt:lpstr>1_Default Design</vt:lpstr>
      <vt:lpstr>4_Default Design</vt:lpstr>
      <vt:lpstr>Debate 3 Essay Topic</vt:lpstr>
      <vt:lpstr>PowerPoint Presentation</vt:lpstr>
      <vt:lpstr>Hourly Wages </vt:lpstr>
      <vt:lpstr>Average Weekly Earnings</vt:lpstr>
      <vt:lpstr>Distribution of Wealth</vt:lpstr>
      <vt:lpstr>Poverty Rate</vt:lpstr>
      <vt:lpstr>Government Definitions of Poverty</vt:lpstr>
      <vt:lpstr>School Lunch Program eligibility</vt:lpstr>
      <vt:lpstr>Child Poverty Rate</vt:lpstr>
      <vt:lpstr>PowerPoint Presentation</vt:lpstr>
      <vt:lpstr>Percentage of People without Health Insurance by State</vt:lpstr>
      <vt:lpstr>Percentage of People in Poverty by State</vt:lpstr>
      <vt:lpstr>PowerPoint Presentation</vt:lpstr>
      <vt:lpstr>Public Opinion about government responsibility</vt:lpstr>
      <vt:lpstr>Do you believe that the federal government has a responsibility to end poverty?</vt:lpstr>
      <vt:lpstr>Small group considerations</vt:lpstr>
      <vt:lpstr>Contributory Programs</vt:lpstr>
      <vt:lpstr>The Development of the Welfare State: FDR’s Policies</vt:lpstr>
      <vt:lpstr>The Development of the Welfare State: FDR’s Policies</vt:lpstr>
      <vt:lpstr>The Development of the Welfare State: Medicare and Unemployment</vt:lpstr>
      <vt:lpstr>Social Security Tax Rate</vt:lpstr>
      <vt:lpstr>PowerPoint Presentation</vt:lpstr>
      <vt:lpstr>PowerPoint Presentation</vt:lpstr>
      <vt:lpstr>PowerPoint Presentation</vt:lpstr>
      <vt:lpstr>The Development of the Welfare State: Noncontributory Programs</vt:lpstr>
      <vt:lpstr>Poverty is defined by Census Dept.  </vt:lpstr>
      <vt:lpstr>The Development of the Welfare State: Medicaid</vt:lpstr>
      <vt:lpstr>The Development of the Welfare State: Noncontributory Programs, Part 2</vt:lpstr>
      <vt:lpstr>The Development of the Welfare State: Noncontributory Programs, Part 3</vt:lpstr>
      <vt:lpstr>Illustration</vt:lpstr>
      <vt:lpstr>Discussion</vt:lpstr>
      <vt:lpstr>Discuss in Group</vt:lpstr>
      <vt:lpstr>Foundations of the Welfare State: Spending on Temporary Assistance to Needy Families (TANF)</vt:lpstr>
      <vt:lpstr>Welfare Reform</vt:lpstr>
      <vt:lpstr>Welfare:  changes in federalism</vt:lpstr>
      <vt:lpstr>Welfare Reform, Part 2</vt:lpstr>
      <vt:lpstr>The Welfare Caseload, 1976–2016</vt:lpstr>
      <vt:lpstr>Paying for the Welfare State</vt:lpstr>
      <vt:lpstr>Paying for the Welfare State: Social Security and Medicare</vt:lpstr>
      <vt:lpstr>Foundations of the Welfare State: Size</vt:lpstr>
      <vt:lpstr>PowerPoint Presentation</vt:lpstr>
      <vt:lpstr>Summary of Major Programs</vt:lpstr>
      <vt:lpstr>Discuss in Group</vt:lpstr>
      <vt:lpstr>Health Care: Affordable Care Act</vt:lpstr>
      <vt:lpstr>Current Issues </vt:lpstr>
      <vt:lpstr>Tax Bill: Effects</vt:lpstr>
      <vt:lpstr>Short-Term Impact of Tax Bill </vt:lpstr>
      <vt:lpstr>Long–Term Impact</vt:lpstr>
      <vt:lpstr>Decrease in Corporate Tax Rate</vt:lpstr>
      <vt:lpstr>PowerPoint Presentation</vt:lpstr>
      <vt:lpstr>PowerPoint Presentation</vt:lpstr>
      <vt:lpstr>Investigating Social Spending</vt:lpstr>
      <vt:lpstr>Comparative Data</vt:lpstr>
      <vt:lpstr>Rise in Overdose Deaths </vt:lpstr>
      <vt:lpstr>PowerPoint Presentation</vt:lpstr>
      <vt:lpstr>Pre-writing for Debate Paper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Rate</dc:title>
  <dc:creator>Steve Reti</dc:creator>
  <cp:lastModifiedBy>Steve Reti</cp:lastModifiedBy>
  <cp:revision>51</cp:revision>
  <dcterms:created xsi:type="dcterms:W3CDTF">2017-12-19T16:47:33Z</dcterms:created>
  <dcterms:modified xsi:type="dcterms:W3CDTF">2019-09-21T20:14:58Z</dcterms:modified>
</cp:coreProperties>
</file>