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60" r:id="rId6"/>
    <p:sldId id="262"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4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CDBE24-6DE0-4E54-B65D-5E4F45D89C05}"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263D-8FC5-4138-95CB-4EC658FE10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DBE24-6DE0-4E54-B65D-5E4F45D89C05}"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263D-8FC5-4138-95CB-4EC658FE10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DBE24-6DE0-4E54-B65D-5E4F45D89C05}"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263D-8FC5-4138-95CB-4EC658FE10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DBE24-6DE0-4E54-B65D-5E4F45D89C05}"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263D-8FC5-4138-95CB-4EC658FE10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DBE24-6DE0-4E54-B65D-5E4F45D89C05}"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263D-8FC5-4138-95CB-4EC658FE10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DBE24-6DE0-4E54-B65D-5E4F45D89C05}"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263D-8FC5-4138-95CB-4EC658FE10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DBE24-6DE0-4E54-B65D-5E4F45D89C05}"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9263D-8FC5-4138-95CB-4EC658FE10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DBE24-6DE0-4E54-B65D-5E4F45D89C05}"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9263D-8FC5-4138-95CB-4EC658FE10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DBE24-6DE0-4E54-B65D-5E4F45D89C05}"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9263D-8FC5-4138-95CB-4EC658FE10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DBE24-6DE0-4E54-B65D-5E4F45D89C05}"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263D-8FC5-4138-95CB-4EC658FE10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DBE24-6DE0-4E54-B65D-5E4F45D89C05}"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263D-8FC5-4138-95CB-4EC658FE10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DBE24-6DE0-4E54-B65D-5E4F45D89C05}" type="datetimeFigureOut">
              <a:rPr lang="en-US" smtClean="0"/>
              <a:t>3/5/2020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9263D-8FC5-4138-95CB-4EC658FE10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6FB2E-0124-4EA1-80F0-273374C92B91}"/>
              </a:ext>
            </a:extLst>
          </p:cNvPr>
          <p:cNvSpPr>
            <a:spLocks noGrp="1"/>
          </p:cNvSpPr>
          <p:nvPr>
            <p:ph type="ctrTitle"/>
          </p:nvPr>
        </p:nvSpPr>
        <p:spPr>
          <a:xfrm>
            <a:off x="228600" y="152400"/>
            <a:ext cx="8686800" cy="1470025"/>
          </a:xfrm>
        </p:spPr>
        <p:txBody>
          <a:bodyPr>
            <a:normAutofit/>
          </a:bodyPr>
          <a:lstStyle/>
          <a:p>
            <a:r>
              <a:rPr lang="en-US" sz="6000" dirty="0">
                <a:latin typeface="Calisto MT" panose="02040603050505030304" pitchFamily="18" charset="0"/>
              </a:rPr>
              <a:t>Active and Passive Voice</a:t>
            </a:r>
          </a:p>
        </p:txBody>
      </p:sp>
      <p:pic>
        <p:nvPicPr>
          <p:cNvPr id="7" name="Picture 6">
            <a:extLst>
              <a:ext uri="{FF2B5EF4-FFF2-40B4-BE49-F238E27FC236}">
                <a16:creationId xmlns:a16="http://schemas.microsoft.com/office/drawing/2014/main" id="{FFAE7232-7A5F-416C-BB41-1D1DEA5CD861}"/>
              </a:ext>
            </a:extLst>
          </p:cNvPr>
          <p:cNvPicPr>
            <a:picLocks noChangeAspect="1"/>
          </p:cNvPicPr>
          <p:nvPr/>
        </p:nvPicPr>
        <p:blipFill>
          <a:blip r:embed="rId2"/>
          <a:stretch>
            <a:fillRect/>
          </a:stretch>
        </p:blipFill>
        <p:spPr>
          <a:xfrm>
            <a:off x="4010025" y="3657600"/>
            <a:ext cx="4752975" cy="2534920"/>
          </a:xfrm>
          <a:prstGeom prst="rect">
            <a:avLst/>
          </a:prstGeom>
        </p:spPr>
      </p:pic>
      <p:pic>
        <p:nvPicPr>
          <p:cNvPr id="6" name="Picture 5">
            <a:extLst>
              <a:ext uri="{FF2B5EF4-FFF2-40B4-BE49-F238E27FC236}">
                <a16:creationId xmlns:a16="http://schemas.microsoft.com/office/drawing/2014/main" id="{40F8191C-1A51-4E2C-B6A3-1331EF8F814C}"/>
              </a:ext>
            </a:extLst>
          </p:cNvPr>
          <p:cNvPicPr>
            <a:picLocks noChangeAspect="1"/>
          </p:cNvPicPr>
          <p:nvPr/>
        </p:nvPicPr>
        <p:blipFill>
          <a:blip r:embed="rId3"/>
          <a:stretch>
            <a:fillRect/>
          </a:stretch>
        </p:blipFill>
        <p:spPr>
          <a:xfrm>
            <a:off x="214544" y="2181658"/>
            <a:ext cx="3556000" cy="2667000"/>
          </a:xfrm>
          <a:prstGeom prst="rect">
            <a:avLst/>
          </a:prstGeom>
        </p:spPr>
      </p:pic>
    </p:spTree>
    <p:extLst>
      <p:ext uri="{BB962C8B-B14F-4D97-AF65-F5344CB8AC3E}">
        <p14:creationId xmlns:p14="http://schemas.microsoft.com/office/powerpoint/2010/main" val="283092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FC0864-F9A2-4F80-BA4D-B3DA388FD7B1}"/>
              </a:ext>
            </a:extLst>
          </p:cNvPr>
          <p:cNvPicPr>
            <a:picLocks noChangeAspect="1"/>
          </p:cNvPicPr>
          <p:nvPr/>
        </p:nvPicPr>
        <p:blipFill rotWithShape="1">
          <a:blip r:embed="rId2"/>
          <a:srcRect l="3828" t="4377" r="31100" b="6734"/>
          <a:stretch/>
        </p:blipFill>
        <p:spPr>
          <a:xfrm>
            <a:off x="3505200" y="4701191"/>
            <a:ext cx="2410690" cy="2127079"/>
          </a:xfrm>
          <a:prstGeom prst="rect">
            <a:avLst/>
          </a:prstGeom>
        </p:spPr>
      </p:pic>
      <p:pic>
        <p:nvPicPr>
          <p:cNvPr id="2" name="Picture 1">
            <a:extLst>
              <a:ext uri="{FF2B5EF4-FFF2-40B4-BE49-F238E27FC236}">
                <a16:creationId xmlns:a16="http://schemas.microsoft.com/office/drawing/2014/main" id="{EFBCE3EF-305D-4C98-B5DC-57A7D8F89AB6}"/>
              </a:ext>
            </a:extLst>
          </p:cNvPr>
          <p:cNvPicPr>
            <a:picLocks noChangeAspect="1"/>
          </p:cNvPicPr>
          <p:nvPr/>
        </p:nvPicPr>
        <p:blipFill>
          <a:blip r:embed="rId3"/>
          <a:stretch>
            <a:fillRect/>
          </a:stretch>
        </p:blipFill>
        <p:spPr>
          <a:xfrm>
            <a:off x="6324600" y="4734502"/>
            <a:ext cx="2819399" cy="2114550"/>
          </a:xfrm>
          <a:prstGeom prst="rect">
            <a:avLst/>
          </a:prstGeom>
          <a:effectLst>
            <a:outerShdw blurRad="50800" dist="50800" dir="5400000" algn="ctr" rotWithShape="0">
              <a:srgbClr val="000000"/>
            </a:outerShdw>
          </a:effectLst>
        </p:spPr>
      </p:pic>
      <p:sp>
        <p:nvSpPr>
          <p:cNvPr id="4" name="Title 3"/>
          <p:cNvSpPr>
            <a:spLocks noGrp="1"/>
          </p:cNvSpPr>
          <p:nvPr>
            <p:ph type="title"/>
          </p:nvPr>
        </p:nvSpPr>
        <p:spPr>
          <a:xfrm>
            <a:off x="457200" y="36657"/>
            <a:ext cx="8229600" cy="953943"/>
          </a:xfrm>
        </p:spPr>
        <p:txBody>
          <a:bodyPr>
            <a:normAutofit/>
          </a:bodyPr>
          <a:lstStyle/>
          <a:p>
            <a:r>
              <a:rPr lang="en-US" b="1" dirty="0"/>
              <a:t>Active Voice</a:t>
            </a:r>
            <a:endParaRPr lang="en-US" dirty="0"/>
          </a:p>
        </p:txBody>
      </p:sp>
      <p:sp>
        <p:nvSpPr>
          <p:cNvPr id="5" name="Content Placeholder 4"/>
          <p:cNvSpPr>
            <a:spLocks noGrp="1"/>
          </p:cNvSpPr>
          <p:nvPr>
            <p:ph idx="1"/>
          </p:nvPr>
        </p:nvSpPr>
        <p:spPr>
          <a:xfrm>
            <a:off x="152400" y="990600"/>
            <a:ext cx="8839200" cy="4678363"/>
          </a:xfrm>
        </p:spPr>
        <p:txBody>
          <a:bodyPr>
            <a:normAutofit/>
          </a:bodyPr>
          <a:lstStyle/>
          <a:p>
            <a:pPr>
              <a:buNone/>
            </a:pPr>
            <a:r>
              <a:rPr lang="en-US" sz="3600" dirty="0"/>
              <a:t>When writing sentences, paragraphs, or essays, students should always try to write in the ACTIVE VOICE. Active voice occurs when the subject of the sentence is doing the action.</a:t>
            </a:r>
          </a:p>
          <a:p>
            <a:pPr>
              <a:buNone/>
            </a:pPr>
            <a:r>
              <a:rPr lang="en-US" sz="4400" b="1" i="1" dirty="0"/>
              <a:t>Sally buried Billy in the sand.</a:t>
            </a:r>
            <a:endParaRPr lang="en-US" sz="4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905000"/>
            <a:ext cx="8077200" cy="3416320"/>
          </a:xfrm>
          <a:prstGeom prst="rect">
            <a:avLst/>
          </a:prstGeom>
        </p:spPr>
        <p:txBody>
          <a:bodyPr wrap="square">
            <a:spAutoFit/>
          </a:bodyPr>
          <a:lstStyle/>
          <a:p>
            <a:r>
              <a:rPr lang="en-US" sz="3600" dirty="0"/>
              <a:t>The </a:t>
            </a:r>
            <a:r>
              <a:rPr lang="en-US" sz="3600" b="1" dirty="0"/>
              <a:t>subject of the sentence</a:t>
            </a:r>
            <a:r>
              <a:rPr lang="en-US" sz="3600" dirty="0"/>
              <a:t>, </a:t>
            </a:r>
            <a:r>
              <a:rPr lang="en-US" sz="3600" i="1" dirty="0"/>
              <a:t>Sally</a:t>
            </a:r>
            <a:r>
              <a:rPr lang="en-US" sz="3600" dirty="0"/>
              <a:t>, </a:t>
            </a:r>
            <a:r>
              <a:rPr lang="en-US" sz="3600" b="1" dirty="0"/>
              <a:t>is doing the action</a:t>
            </a:r>
            <a:r>
              <a:rPr lang="en-US" sz="3600" dirty="0"/>
              <a:t>, </a:t>
            </a:r>
            <a:r>
              <a:rPr lang="en-US" sz="3600" i="1" dirty="0"/>
              <a:t>buried</a:t>
            </a:r>
            <a:r>
              <a:rPr lang="en-US" sz="3600" dirty="0"/>
              <a:t>. This means the sentence is </a:t>
            </a:r>
            <a:r>
              <a:rPr lang="en-US" sz="3600" b="1" dirty="0"/>
              <a:t>active</a:t>
            </a:r>
            <a:r>
              <a:rPr lang="en-US" sz="3600" dirty="0"/>
              <a:t> voice. </a:t>
            </a:r>
          </a:p>
          <a:p>
            <a:endParaRPr lang="en-US" sz="3600" b="1" dirty="0"/>
          </a:p>
          <a:p>
            <a:r>
              <a:rPr lang="en-US" sz="3600" b="1" i="1" dirty="0">
                <a:solidFill>
                  <a:srgbClr val="FF0000"/>
                </a:solidFill>
              </a:rPr>
              <a:t>Do not think strictly of the verb itself, but of the action it implies.</a:t>
            </a:r>
            <a:r>
              <a:rPr lang="en-US" sz="3600" i="1" dirty="0">
                <a:solidFill>
                  <a:srgbClr val="FF0000"/>
                </a:solidFill>
              </a:rPr>
              <a:t> </a:t>
            </a:r>
          </a:p>
        </p:txBody>
      </p:sp>
      <p:sp>
        <p:nvSpPr>
          <p:cNvPr id="5" name="Rectangle 4"/>
          <p:cNvSpPr/>
          <p:nvPr/>
        </p:nvSpPr>
        <p:spPr>
          <a:xfrm>
            <a:off x="228600" y="990600"/>
            <a:ext cx="8763000" cy="769441"/>
          </a:xfrm>
          <a:prstGeom prst="rect">
            <a:avLst/>
          </a:prstGeom>
        </p:spPr>
        <p:txBody>
          <a:bodyPr wrap="square">
            <a:spAutoFit/>
          </a:bodyPr>
          <a:lstStyle/>
          <a:p>
            <a:pPr>
              <a:buNone/>
            </a:pPr>
            <a:r>
              <a:rPr lang="en-US" sz="4400" i="1" dirty="0"/>
              <a:t>Sally buried Billy in the sand.</a:t>
            </a:r>
            <a:endParaRPr lang="en-US"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b="1" dirty="0"/>
              <a:t>Passive Voice</a:t>
            </a:r>
            <a:endParaRPr lang="en-US" dirty="0"/>
          </a:p>
        </p:txBody>
      </p:sp>
      <p:sp>
        <p:nvSpPr>
          <p:cNvPr id="5" name="Content Placeholder 4"/>
          <p:cNvSpPr>
            <a:spLocks noGrp="1"/>
          </p:cNvSpPr>
          <p:nvPr>
            <p:ph idx="1"/>
          </p:nvPr>
        </p:nvSpPr>
        <p:spPr>
          <a:xfrm>
            <a:off x="152400" y="1219200"/>
            <a:ext cx="8839200" cy="4678363"/>
          </a:xfrm>
        </p:spPr>
        <p:txBody>
          <a:bodyPr>
            <a:normAutofit/>
          </a:bodyPr>
          <a:lstStyle/>
          <a:p>
            <a:pPr>
              <a:buNone/>
            </a:pPr>
            <a:r>
              <a:rPr lang="en-US" sz="3600" dirty="0"/>
              <a:t>The alternative to active voice is PASSIVE VOICE. Passive voice is when the subject is being acted upon by some other person, place, or thing, and is therefore not doing the action the verb indicates. </a:t>
            </a:r>
          </a:p>
          <a:p>
            <a:pPr>
              <a:buNone/>
            </a:pPr>
            <a:r>
              <a:rPr lang="en-US" dirty="0"/>
              <a:t>Ex.: </a:t>
            </a:r>
          </a:p>
          <a:p>
            <a:pPr>
              <a:buNone/>
            </a:pPr>
            <a:r>
              <a:rPr lang="en-US" sz="4400" i="1" dirty="0"/>
              <a:t>Billy was buried in the sand by Sally.</a:t>
            </a:r>
            <a:endParaRPr lang="en-US"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2362200"/>
            <a:ext cx="8077200" cy="3416320"/>
          </a:xfrm>
          <a:prstGeom prst="rect">
            <a:avLst/>
          </a:prstGeom>
        </p:spPr>
        <p:txBody>
          <a:bodyPr wrap="square">
            <a:spAutoFit/>
          </a:bodyPr>
          <a:lstStyle/>
          <a:p>
            <a:r>
              <a:rPr lang="en-US" sz="3600" dirty="0"/>
              <a:t>The </a:t>
            </a:r>
            <a:r>
              <a:rPr lang="en-US" sz="3600" b="1" dirty="0"/>
              <a:t>subject of the sentence</a:t>
            </a:r>
            <a:r>
              <a:rPr lang="en-US" sz="3600" dirty="0"/>
              <a:t>, </a:t>
            </a:r>
            <a:r>
              <a:rPr lang="en-US" sz="3600" i="1" dirty="0"/>
              <a:t>Billy</a:t>
            </a:r>
            <a:r>
              <a:rPr lang="en-US" sz="3600" dirty="0"/>
              <a:t>, </a:t>
            </a:r>
            <a:r>
              <a:rPr lang="en-US" sz="3600" b="1" dirty="0"/>
              <a:t>is NOT doing the action</a:t>
            </a:r>
            <a:r>
              <a:rPr lang="en-US" sz="3600" dirty="0"/>
              <a:t>, </a:t>
            </a:r>
            <a:r>
              <a:rPr lang="en-US" sz="3600" i="1" dirty="0"/>
              <a:t>buried</a:t>
            </a:r>
            <a:r>
              <a:rPr lang="en-US" sz="3600" dirty="0"/>
              <a:t>. This means the sentence is </a:t>
            </a:r>
            <a:r>
              <a:rPr lang="en-US" sz="3600" b="1" dirty="0"/>
              <a:t>passive</a:t>
            </a:r>
            <a:r>
              <a:rPr lang="en-US" sz="3600" dirty="0"/>
              <a:t> voice. </a:t>
            </a:r>
          </a:p>
          <a:p>
            <a:endParaRPr lang="en-US" sz="3600" b="1" dirty="0"/>
          </a:p>
          <a:p>
            <a:r>
              <a:rPr lang="en-US" sz="3600" b="1" i="1" dirty="0">
                <a:solidFill>
                  <a:srgbClr val="FF0000"/>
                </a:solidFill>
              </a:rPr>
              <a:t>Do not think strictly of the verb itself, but of the action it implies.</a:t>
            </a:r>
            <a:r>
              <a:rPr lang="en-US" sz="3600" i="1" dirty="0">
                <a:solidFill>
                  <a:srgbClr val="FF0000"/>
                </a:solidFill>
              </a:rPr>
              <a:t> </a:t>
            </a:r>
          </a:p>
        </p:txBody>
      </p:sp>
      <p:sp>
        <p:nvSpPr>
          <p:cNvPr id="5" name="Rectangle 4"/>
          <p:cNvSpPr/>
          <p:nvPr/>
        </p:nvSpPr>
        <p:spPr>
          <a:xfrm>
            <a:off x="228600" y="990600"/>
            <a:ext cx="8763000" cy="769441"/>
          </a:xfrm>
          <a:prstGeom prst="rect">
            <a:avLst/>
          </a:prstGeom>
        </p:spPr>
        <p:txBody>
          <a:bodyPr wrap="square">
            <a:spAutoFit/>
          </a:bodyPr>
          <a:lstStyle/>
          <a:p>
            <a:pPr>
              <a:buNone/>
            </a:pPr>
            <a:r>
              <a:rPr lang="en-US" sz="4400" i="1" dirty="0"/>
              <a:t>Billy was buried in the sand by Sally.</a:t>
            </a:r>
          </a:p>
        </p:txBody>
      </p:sp>
    </p:spTree>
    <p:extLst>
      <p:ext uri="{BB962C8B-B14F-4D97-AF65-F5344CB8AC3E}">
        <p14:creationId xmlns:p14="http://schemas.microsoft.com/office/powerpoint/2010/main" val="13848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9F54-283B-4606-A0F4-218C56433618}"/>
              </a:ext>
            </a:extLst>
          </p:cNvPr>
          <p:cNvSpPr>
            <a:spLocks noGrp="1"/>
          </p:cNvSpPr>
          <p:nvPr>
            <p:ph type="title"/>
          </p:nvPr>
        </p:nvSpPr>
        <p:spPr/>
        <p:txBody>
          <a:bodyPr>
            <a:normAutofit/>
          </a:bodyPr>
          <a:lstStyle/>
          <a:p>
            <a:pPr algn="l"/>
            <a:r>
              <a:rPr lang="en-US" sz="6000" dirty="0"/>
              <a:t>So . . .</a:t>
            </a:r>
          </a:p>
        </p:txBody>
      </p:sp>
      <p:sp>
        <p:nvSpPr>
          <p:cNvPr id="3" name="Text Placeholder 2">
            <a:extLst>
              <a:ext uri="{FF2B5EF4-FFF2-40B4-BE49-F238E27FC236}">
                <a16:creationId xmlns:a16="http://schemas.microsoft.com/office/drawing/2014/main" id="{1D27A043-BC27-4A4C-80C1-F0E967F45C62}"/>
              </a:ext>
            </a:extLst>
          </p:cNvPr>
          <p:cNvSpPr>
            <a:spLocks noGrp="1"/>
          </p:cNvSpPr>
          <p:nvPr>
            <p:ph type="body" idx="1"/>
          </p:nvPr>
        </p:nvSpPr>
        <p:spPr>
          <a:xfrm>
            <a:off x="457200" y="1219200"/>
            <a:ext cx="4040188" cy="955675"/>
          </a:xfrm>
        </p:spPr>
        <p:txBody>
          <a:bodyPr>
            <a:normAutofit/>
          </a:bodyPr>
          <a:lstStyle/>
          <a:p>
            <a:r>
              <a:rPr lang="en-US" sz="4000" dirty="0"/>
              <a:t>ACTIVE:</a:t>
            </a:r>
          </a:p>
        </p:txBody>
      </p:sp>
      <p:sp>
        <p:nvSpPr>
          <p:cNvPr id="4" name="Content Placeholder 3">
            <a:extLst>
              <a:ext uri="{FF2B5EF4-FFF2-40B4-BE49-F238E27FC236}">
                <a16:creationId xmlns:a16="http://schemas.microsoft.com/office/drawing/2014/main" id="{3F237CC9-3E67-46E3-AC72-70EA0672356C}"/>
              </a:ext>
            </a:extLst>
          </p:cNvPr>
          <p:cNvSpPr>
            <a:spLocks noGrp="1"/>
          </p:cNvSpPr>
          <p:nvPr>
            <p:ph sz="half" idx="2"/>
          </p:nvPr>
        </p:nvSpPr>
        <p:spPr/>
        <p:txBody>
          <a:bodyPr/>
          <a:lstStyle/>
          <a:p>
            <a:pPr marL="0" indent="0">
              <a:buNone/>
            </a:pPr>
            <a:r>
              <a:rPr lang="en-US" sz="4800" b="1" dirty="0">
                <a:solidFill>
                  <a:srgbClr val="FF0000"/>
                </a:solidFill>
              </a:rPr>
              <a:t>Sally</a:t>
            </a:r>
            <a:r>
              <a:rPr lang="en-US" sz="4800" dirty="0"/>
              <a:t> </a:t>
            </a:r>
            <a:r>
              <a:rPr lang="en-US" sz="4800" b="1" dirty="0">
                <a:solidFill>
                  <a:srgbClr val="0070C0"/>
                </a:solidFill>
              </a:rPr>
              <a:t>buried</a:t>
            </a:r>
            <a:r>
              <a:rPr lang="en-US" sz="4800" dirty="0"/>
              <a:t> Billy in the sand.</a:t>
            </a:r>
          </a:p>
          <a:p>
            <a:pPr marL="0" indent="0">
              <a:buNone/>
            </a:pPr>
            <a:endParaRPr lang="en-US" dirty="0"/>
          </a:p>
        </p:txBody>
      </p:sp>
      <p:sp>
        <p:nvSpPr>
          <p:cNvPr id="5" name="Text Placeholder 4">
            <a:extLst>
              <a:ext uri="{FF2B5EF4-FFF2-40B4-BE49-F238E27FC236}">
                <a16:creationId xmlns:a16="http://schemas.microsoft.com/office/drawing/2014/main" id="{2D4BE084-EAF1-44B3-8FD5-83C4045E162B}"/>
              </a:ext>
            </a:extLst>
          </p:cNvPr>
          <p:cNvSpPr>
            <a:spLocks noGrp="1"/>
          </p:cNvSpPr>
          <p:nvPr>
            <p:ph type="body" sz="quarter" idx="3"/>
          </p:nvPr>
        </p:nvSpPr>
        <p:spPr>
          <a:xfrm>
            <a:off x="4645025" y="1219200"/>
            <a:ext cx="4041775" cy="955675"/>
          </a:xfrm>
        </p:spPr>
        <p:txBody>
          <a:bodyPr>
            <a:normAutofit/>
          </a:bodyPr>
          <a:lstStyle/>
          <a:p>
            <a:r>
              <a:rPr lang="en-US" sz="4000" dirty="0"/>
              <a:t>PASSIVE:</a:t>
            </a:r>
          </a:p>
        </p:txBody>
      </p:sp>
      <p:sp>
        <p:nvSpPr>
          <p:cNvPr id="6" name="Content Placeholder 5">
            <a:extLst>
              <a:ext uri="{FF2B5EF4-FFF2-40B4-BE49-F238E27FC236}">
                <a16:creationId xmlns:a16="http://schemas.microsoft.com/office/drawing/2014/main" id="{F65B6706-271E-4C5A-91BA-260CF3F0D514}"/>
              </a:ext>
            </a:extLst>
          </p:cNvPr>
          <p:cNvSpPr>
            <a:spLocks noGrp="1"/>
          </p:cNvSpPr>
          <p:nvPr>
            <p:ph sz="quarter" idx="4"/>
          </p:nvPr>
        </p:nvSpPr>
        <p:spPr/>
        <p:txBody>
          <a:bodyPr/>
          <a:lstStyle/>
          <a:p>
            <a:pPr marL="0" indent="0">
              <a:buNone/>
            </a:pPr>
            <a:r>
              <a:rPr lang="en-US" sz="4800" b="1" dirty="0">
                <a:solidFill>
                  <a:srgbClr val="FF0000"/>
                </a:solidFill>
              </a:rPr>
              <a:t>Billy</a:t>
            </a:r>
            <a:r>
              <a:rPr lang="en-US" sz="4800" dirty="0"/>
              <a:t> </a:t>
            </a:r>
            <a:r>
              <a:rPr lang="en-US" sz="4800" b="1" dirty="0">
                <a:solidFill>
                  <a:srgbClr val="0070C0"/>
                </a:solidFill>
              </a:rPr>
              <a:t>was buried</a:t>
            </a:r>
            <a:r>
              <a:rPr lang="en-US" sz="4800" dirty="0"/>
              <a:t> in the sand by Sally.</a:t>
            </a:r>
          </a:p>
          <a:p>
            <a:endParaRPr lang="en-US" dirty="0"/>
          </a:p>
        </p:txBody>
      </p:sp>
      <p:sp>
        <p:nvSpPr>
          <p:cNvPr id="7" name="TextBox 6">
            <a:extLst>
              <a:ext uri="{FF2B5EF4-FFF2-40B4-BE49-F238E27FC236}">
                <a16:creationId xmlns:a16="http://schemas.microsoft.com/office/drawing/2014/main" id="{CD1FFAB8-0DDD-4095-A5C4-06CC6D51A440}"/>
              </a:ext>
            </a:extLst>
          </p:cNvPr>
          <p:cNvSpPr txBox="1"/>
          <p:nvPr/>
        </p:nvSpPr>
        <p:spPr>
          <a:xfrm>
            <a:off x="304800" y="5257800"/>
            <a:ext cx="8153400" cy="1200329"/>
          </a:xfrm>
          <a:prstGeom prst="rect">
            <a:avLst/>
          </a:prstGeom>
          <a:noFill/>
        </p:spPr>
        <p:txBody>
          <a:bodyPr wrap="square" rtlCol="0">
            <a:spAutoFit/>
          </a:bodyPr>
          <a:lstStyle/>
          <a:p>
            <a:r>
              <a:rPr lang="en-US" sz="3600" dirty="0">
                <a:latin typeface="Palatino Linotype" panose="02040502050505030304" pitchFamily="18" charset="0"/>
              </a:rPr>
              <a:t>Active: </a:t>
            </a:r>
            <a:r>
              <a:rPr lang="en-US" sz="3600" b="1" dirty="0">
                <a:solidFill>
                  <a:schemeClr val="accent1"/>
                </a:solidFill>
                <a:latin typeface="Palatino Linotype" panose="02040502050505030304" pitchFamily="18" charset="0"/>
              </a:rPr>
              <a:t>Subject</a:t>
            </a:r>
            <a:r>
              <a:rPr lang="en-US" sz="3600" dirty="0">
                <a:latin typeface="Palatino Linotype" panose="02040502050505030304" pitchFamily="18" charset="0"/>
              </a:rPr>
              <a:t> doing the </a:t>
            </a:r>
            <a:r>
              <a:rPr lang="en-US" sz="3600" b="1" dirty="0">
                <a:solidFill>
                  <a:srgbClr val="FF0000"/>
                </a:solidFill>
                <a:latin typeface="Palatino Linotype" panose="02040502050505030304" pitchFamily="18" charset="0"/>
              </a:rPr>
              <a:t>action</a:t>
            </a:r>
          </a:p>
          <a:p>
            <a:r>
              <a:rPr lang="en-US" sz="3600" dirty="0">
                <a:latin typeface="Palatino Linotype" panose="02040502050505030304" pitchFamily="18" charset="0"/>
              </a:rPr>
              <a:t>Passive: </a:t>
            </a:r>
            <a:r>
              <a:rPr lang="en-US" sz="3600" b="1" dirty="0">
                <a:solidFill>
                  <a:schemeClr val="accent1"/>
                </a:solidFill>
                <a:latin typeface="Palatino Linotype" panose="02040502050505030304" pitchFamily="18" charset="0"/>
              </a:rPr>
              <a:t>Subject</a:t>
            </a:r>
            <a:r>
              <a:rPr lang="en-US" sz="3600" dirty="0">
                <a:latin typeface="Palatino Linotype" panose="02040502050505030304" pitchFamily="18" charset="0"/>
              </a:rPr>
              <a:t> NOT doing the </a:t>
            </a:r>
            <a:r>
              <a:rPr lang="en-US" sz="3600" b="1" dirty="0">
                <a:solidFill>
                  <a:srgbClr val="FF0000"/>
                </a:solidFill>
                <a:latin typeface="Palatino Linotype" panose="02040502050505030304" pitchFamily="18" charset="0"/>
              </a:rPr>
              <a:t>action</a:t>
            </a:r>
          </a:p>
        </p:txBody>
      </p:sp>
    </p:spTree>
    <p:extLst>
      <p:ext uri="{BB962C8B-B14F-4D97-AF65-F5344CB8AC3E}">
        <p14:creationId xmlns:p14="http://schemas.microsoft.com/office/powerpoint/2010/main" val="124660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 y="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ea typeface="Times New Roman" pitchFamily="18" charset="0"/>
              </a:rPr>
              <a:t>Also, any sentence in which </a:t>
            </a:r>
            <a:r>
              <a:rPr kumimoji="0" lang="en-US" sz="3600" b="0" i="1" u="none" strike="noStrike" cap="none" normalizeH="0" baseline="0" dirty="0">
                <a:ln>
                  <a:noFill/>
                </a:ln>
                <a:solidFill>
                  <a:schemeClr val="tx1"/>
                </a:solidFill>
                <a:effectLst/>
                <a:ea typeface="Times New Roman" pitchFamily="18" charset="0"/>
              </a:rPr>
              <a:t>is</a:t>
            </a:r>
            <a:r>
              <a:rPr kumimoji="0" lang="en-US" sz="3600" b="0" i="0" u="none" strike="noStrike" cap="none" normalizeH="0" baseline="0" dirty="0">
                <a:ln>
                  <a:noFill/>
                </a:ln>
                <a:solidFill>
                  <a:schemeClr val="tx1"/>
                </a:solidFill>
                <a:effectLst/>
                <a:ea typeface="Times New Roman" pitchFamily="18" charset="0"/>
              </a:rPr>
              <a:t>, </a:t>
            </a:r>
            <a:r>
              <a:rPr kumimoji="0" lang="en-US" sz="3600" b="0" i="1" u="none" strike="noStrike" cap="none" normalizeH="0" baseline="0" dirty="0">
                <a:ln>
                  <a:noFill/>
                </a:ln>
                <a:solidFill>
                  <a:schemeClr val="tx1"/>
                </a:solidFill>
                <a:effectLst/>
                <a:ea typeface="Times New Roman" pitchFamily="18" charset="0"/>
              </a:rPr>
              <a:t>am</a:t>
            </a:r>
            <a:r>
              <a:rPr kumimoji="0" lang="en-US" sz="3600" b="0" i="0" u="none" strike="noStrike" cap="none" normalizeH="0" baseline="0" dirty="0">
                <a:ln>
                  <a:noFill/>
                </a:ln>
                <a:solidFill>
                  <a:schemeClr val="tx1"/>
                </a:solidFill>
                <a:effectLst/>
                <a:ea typeface="Times New Roman" pitchFamily="18" charset="0"/>
              </a:rPr>
              <a:t>, </a:t>
            </a:r>
            <a:r>
              <a:rPr kumimoji="0" lang="en-US" sz="3600" b="0" i="1" u="none" strike="noStrike" cap="none" normalizeH="0" baseline="0" dirty="0">
                <a:ln>
                  <a:noFill/>
                </a:ln>
                <a:solidFill>
                  <a:schemeClr val="tx1"/>
                </a:solidFill>
                <a:effectLst/>
                <a:ea typeface="Times New Roman" pitchFamily="18" charset="0"/>
              </a:rPr>
              <a:t>are</a:t>
            </a:r>
            <a:r>
              <a:rPr kumimoji="0" lang="en-US" sz="3600" b="0" i="0" u="none" strike="noStrike" cap="none" normalizeH="0" baseline="0" dirty="0">
                <a:ln>
                  <a:noFill/>
                </a:ln>
                <a:solidFill>
                  <a:schemeClr val="tx1"/>
                </a:solidFill>
                <a:effectLst/>
                <a:ea typeface="Times New Roman" pitchFamily="18" charset="0"/>
              </a:rPr>
              <a:t>, </a:t>
            </a:r>
            <a:r>
              <a:rPr kumimoji="0" lang="en-US" sz="3600" b="0" i="1" u="none" strike="noStrike" cap="none" normalizeH="0" baseline="0" dirty="0">
                <a:ln>
                  <a:noFill/>
                </a:ln>
                <a:solidFill>
                  <a:schemeClr val="tx1"/>
                </a:solidFill>
                <a:effectLst/>
                <a:ea typeface="Times New Roman" pitchFamily="18" charset="0"/>
              </a:rPr>
              <a:t>was</a:t>
            </a:r>
            <a:r>
              <a:rPr kumimoji="0" lang="en-US" sz="3600" b="0" i="0" u="none" strike="noStrike" cap="none" normalizeH="0" baseline="0" dirty="0">
                <a:ln>
                  <a:noFill/>
                </a:ln>
                <a:solidFill>
                  <a:schemeClr val="tx1"/>
                </a:solidFill>
                <a:effectLst/>
                <a:ea typeface="Times New Roman" pitchFamily="18" charset="0"/>
              </a:rPr>
              <a:t>, or </a:t>
            </a:r>
            <a:r>
              <a:rPr kumimoji="0" lang="en-US" sz="3600" b="0" i="1" u="none" strike="noStrike" cap="none" normalizeH="0" baseline="0" dirty="0">
                <a:ln>
                  <a:noFill/>
                </a:ln>
                <a:solidFill>
                  <a:schemeClr val="tx1"/>
                </a:solidFill>
                <a:effectLst/>
                <a:ea typeface="Times New Roman" pitchFamily="18" charset="0"/>
              </a:rPr>
              <a:t>were</a:t>
            </a:r>
            <a:r>
              <a:rPr kumimoji="0" lang="en-US" sz="3600" b="0" i="0" u="none" strike="noStrike" cap="none" normalizeH="0" baseline="0" dirty="0">
                <a:ln>
                  <a:noFill/>
                </a:ln>
                <a:solidFill>
                  <a:schemeClr val="tx1"/>
                </a:solidFill>
                <a:effectLst/>
                <a:ea typeface="Times New Roman" pitchFamily="18" charset="0"/>
              </a:rPr>
              <a:t> is the </a:t>
            </a:r>
            <a:r>
              <a:rPr kumimoji="0" lang="en-US" sz="3600" b="1" i="0" u="none" strike="noStrike" cap="none" normalizeH="0" baseline="0" dirty="0">
                <a:ln>
                  <a:noFill/>
                </a:ln>
                <a:solidFill>
                  <a:schemeClr val="tx1"/>
                </a:solidFill>
                <a:effectLst/>
                <a:ea typeface="Times New Roman" pitchFamily="18" charset="0"/>
              </a:rPr>
              <a:t>main</a:t>
            </a:r>
            <a:r>
              <a:rPr kumimoji="0" lang="en-US" sz="3600" b="0" i="0" u="none" strike="noStrike" cap="none" normalizeH="0" baseline="0" dirty="0">
                <a:ln>
                  <a:noFill/>
                </a:ln>
                <a:solidFill>
                  <a:schemeClr val="tx1"/>
                </a:solidFill>
                <a:effectLst/>
                <a:ea typeface="Times New Roman" pitchFamily="18" charset="0"/>
              </a:rPr>
              <a:t> </a:t>
            </a:r>
            <a:r>
              <a:rPr kumimoji="0" lang="en-US" sz="3600" b="1" i="0" u="none" strike="noStrike" cap="none" normalizeH="0" baseline="0" dirty="0">
                <a:ln>
                  <a:noFill/>
                </a:ln>
                <a:solidFill>
                  <a:schemeClr val="tx1"/>
                </a:solidFill>
                <a:effectLst/>
                <a:ea typeface="Times New Roman" pitchFamily="18" charset="0"/>
              </a:rPr>
              <a:t>verb</a:t>
            </a:r>
            <a:r>
              <a:rPr kumimoji="0" lang="en-US" sz="3600" b="0" i="0" u="none" strike="noStrike" cap="none" normalizeH="0" baseline="0" dirty="0">
                <a:ln>
                  <a:noFill/>
                </a:ln>
                <a:solidFill>
                  <a:schemeClr val="tx1"/>
                </a:solidFill>
                <a:effectLst/>
                <a:ea typeface="Times New Roman" pitchFamily="18" charset="0"/>
              </a:rPr>
              <a:t> will always be passive voice.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ea typeface="Times New Roman" pitchFamily="18" charset="0"/>
              </a:rPr>
              <a:t>For example:</a:t>
            </a:r>
            <a:endParaRPr kumimoji="0" lang="en-US" sz="3600" b="0" i="0" u="none" strike="noStrike" cap="none" normalizeH="0" baseline="0" dirty="0">
              <a:ln>
                <a:noFill/>
              </a:ln>
              <a:solidFill>
                <a:schemeClr val="tx1"/>
              </a:solidFill>
              <a:effectLst/>
            </a:endParaRPr>
          </a:p>
        </p:txBody>
      </p:sp>
      <p:sp>
        <p:nvSpPr>
          <p:cNvPr id="3" name="Rectangle 2"/>
          <p:cNvSpPr/>
          <p:nvPr/>
        </p:nvSpPr>
        <p:spPr>
          <a:xfrm>
            <a:off x="0" y="2337632"/>
            <a:ext cx="8991600" cy="646331"/>
          </a:xfrm>
          <a:prstGeom prst="rect">
            <a:avLst/>
          </a:prstGeom>
        </p:spPr>
        <p:txBody>
          <a:bodyPr wrap="square">
            <a:spAutoFit/>
          </a:bodyPr>
          <a:lstStyle/>
          <a:p>
            <a:r>
              <a:rPr lang="en-US" sz="3600" i="1" dirty="0"/>
              <a:t>   </a:t>
            </a:r>
            <a:r>
              <a:rPr lang="en-US" sz="3600" i="1" u="sng" dirty="0"/>
              <a:t>We are happy to be on vacation.</a:t>
            </a:r>
            <a:endParaRPr lang="en-US" sz="3600" u="sng" dirty="0"/>
          </a:p>
        </p:txBody>
      </p:sp>
      <p:sp>
        <p:nvSpPr>
          <p:cNvPr id="1026" name="Rectangle 2"/>
          <p:cNvSpPr>
            <a:spLocks noChangeArrowheads="1"/>
          </p:cNvSpPr>
          <p:nvPr/>
        </p:nvSpPr>
        <p:spPr bwMode="auto">
          <a:xfrm>
            <a:off x="4689" y="3276600"/>
            <a:ext cx="9139311"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a:ln>
                  <a:noFill/>
                </a:ln>
                <a:solidFill>
                  <a:schemeClr val="tx1"/>
                </a:solidFill>
                <a:effectLst/>
                <a:ea typeface="Times New Roman" pitchFamily="18" charset="0"/>
              </a:rPr>
              <a:t>Are</a:t>
            </a:r>
            <a:r>
              <a:rPr kumimoji="0" lang="en-US" sz="3600" b="0" i="0" u="none" strike="noStrike" cap="none" normalizeH="0" baseline="0" dirty="0">
                <a:ln>
                  <a:noFill/>
                </a:ln>
                <a:solidFill>
                  <a:schemeClr val="tx1"/>
                </a:solidFill>
                <a:effectLst/>
                <a:ea typeface="Times New Roman" pitchFamily="18" charset="0"/>
              </a:rPr>
              <a:t>, the verb of this third example sentence, is the main (only) verb, so the sentence is passive voice.  It is called a </a:t>
            </a:r>
            <a:r>
              <a:rPr lang="en-US" sz="3600" b="1" dirty="0">
                <a:ea typeface="Times New Roman" pitchFamily="18" charset="0"/>
              </a:rPr>
              <a:t>LINKING VERB</a:t>
            </a:r>
            <a:r>
              <a:rPr kumimoji="0" lang="en-US" sz="3600" b="0" i="0" u="none" strike="noStrike" cap="none" normalizeH="0" baseline="0" dirty="0">
                <a:ln>
                  <a:noFill/>
                </a:ln>
                <a:solidFill>
                  <a:schemeClr val="tx1"/>
                </a:solidFill>
                <a:effectLst/>
                <a:ea typeface="Times New Roman" pitchFamily="18" charset="0"/>
              </a:rPr>
              <a:t>. Some other common linking verbs are </a:t>
            </a:r>
            <a:r>
              <a:rPr kumimoji="0" lang="en-US" sz="3600" b="1" i="1" u="none" strike="noStrike" cap="none" normalizeH="0" baseline="0" dirty="0">
                <a:ln>
                  <a:noFill/>
                </a:ln>
                <a:solidFill>
                  <a:schemeClr val="tx1"/>
                </a:solidFill>
                <a:effectLst/>
                <a:ea typeface="Times New Roman" pitchFamily="18" charset="0"/>
              </a:rPr>
              <a:t>become,</a:t>
            </a:r>
            <a:r>
              <a:rPr kumimoji="0" lang="en-US" sz="3600" b="1" i="1" u="none" strike="noStrike" cap="none" normalizeH="0" dirty="0">
                <a:ln>
                  <a:noFill/>
                </a:ln>
                <a:solidFill>
                  <a:schemeClr val="tx1"/>
                </a:solidFill>
                <a:effectLst/>
                <a:ea typeface="Times New Roman" pitchFamily="18" charset="0"/>
              </a:rPr>
              <a:t> appear, seem, look, sound, taste</a:t>
            </a:r>
            <a:r>
              <a:rPr kumimoji="0" lang="en-US" sz="3600" b="0" i="0" u="none" strike="noStrike" cap="none" normalizeH="0" dirty="0">
                <a:ln>
                  <a:noFill/>
                </a:ln>
                <a:solidFill>
                  <a:schemeClr val="tx1"/>
                </a:solidFill>
                <a:effectLst/>
                <a:ea typeface="Times New Roman" pitchFamily="18" charset="0"/>
              </a:rPr>
              <a:t> – all depending on how they are used, of course!</a:t>
            </a:r>
            <a:endParaRPr kumimoji="0" lang="en-US" sz="3600" b="0" i="0" u="none" strike="noStrike" cap="none" normalizeH="0" baseline="0" dirty="0">
              <a:ln>
                <a:noFill/>
              </a:ln>
              <a:solidFill>
                <a:schemeClr val="tx1"/>
              </a:solidFill>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331</Words>
  <Application>Microsoft Office PowerPoint</Application>
  <PresentationFormat>On-screen Show (4:3)</PresentationFormat>
  <Paragraphs>27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Calisto MT</vt:lpstr>
      <vt:lpstr>Palatino Linotype</vt:lpstr>
      <vt:lpstr>Times New Roman</vt:lpstr>
      <vt:lpstr>Office Theme</vt:lpstr>
      <vt:lpstr>Active and Passive Voice</vt:lpstr>
      <vt:lpstr>Active Voice</vt:lpstr>
      <vt:lpstr>PowerPoint Presentation</vt:lpstr>
      <vt:lpstr>Passive Voice</vt:lpstr>
      <vt:lpstr>PowerPoint Presentation</vt:lpstr>
      <vt:lpstr>So . . .</vt:lpstr>
      <vt:lpstr>PowerPoint Presentation</vt:lpstr>
    </vt:vector>
  </TitlesOfParts>
  <Company>AVUHSD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Voice</dc:title>
  <dc:creator>AVUHSD</dc:creator>
  <cp:lastModifiedBy>Paul Toohey</cp:lastModifiedBy>
  <cp:revision>12</cp:revision>
  <dcterms:created xsi:type="dcterms:W3CDTF">2012-08-24T14:16:52Z</dcterms:created>
  <dcterms:modified xsi:type="dcterms:W3CDTF">2020-03-05T17:34:45Z</dcterms:modified>
</cp:coreProperties>
</file>