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5" r:id="rId8"/>
    <p:sldId id="264" r:id="rId9"/>
    <p:sldId id="266" r:id="rId10"/>
    <p:sldId id="259" r:id="rId11"/>
    <p:sldId id="267" r:id="rId12"/>
    <p:sldId id="268" r:id="rId13"/>
    <p:sldId id="260"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56"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417939-3470-49AE-A04E-C332F7E515CD}" type="datetimeFigureOut">
              <a:rPr lang="en-US" smtClean="0"/>
              <a:t>11/16/2017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286399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417939-3470-49AE-A04E-C332F7E515CD}" type="datetimeFigureOut">
              <a:rPr lang="en-US" smtClean="0"/>
              <a:t>11/16/2017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2911369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417939-3470-49AE-A04E-C332F7E515CD}" type="datetimeFigureOut">
              <a:rPr lang="en-US" smtClean="0"/>
              <a:t>11/16/2017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4262832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417939-3470-49AE-A04E-C332F7E515CD}" type="datetimeFigureOut">
              <a:rPr lang="en-US" smtClean="0"/>
              <a:t>11/16/2017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590602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3417939-3470-49AE-A04E-C332F7E515CD}" type="datetimeFigureOut">
              <a:rPr lang="en-US" smtClean="0"/>
              <a:t>11/16/2017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394166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417939-3470-49AE-A04E-C332F7E515CD}" type="datetimeFigureOut">
              <a:rPr lang="en-US" smtClean="0"/>
              <a:t>11/16/2017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2544705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417939-3470-49AE-A04E-C332F7E515CD}" type="datetimeFigureOut">
              <a:rPr lang="en-US" smtClean="0"/>
              <a:t>11/16/2017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3594971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417939-3470-49AE-A04E-C332F7E515CD}" type="datetimeFigureOut">
              <a:rPr lang="en-US" smtClean="0"/>
              <a:t>11/16/2017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3174299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17939-3470-49AE-A04E-C332F7E515CD}" type="datetimeFigureOut">
              <a:rPr lang="en-US" smtClean="0"/>
              <a:t>11/16/2017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347576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417939-3470-49AE-A04E-C332F7E515CD}" type="datetimeFigureOut">
              <a:rPr lang="en-US" smtClean="0"/>
              <a:t>11/16/2017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4185268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417939-3470-49AE-A04E-C332F7E515CD}" type="datetimeFigureOut">
              <a:rPr lang="en-US" smtClean="0"/>
              <a:t>11/16/2017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07716-CA34-457E-9C77-8D9665E8CA78}" type="slidenum">
              <a:rPr lang="en-US" smtClean="0"/>
              <a:t>‹#›</a:t>
            </a:fld>
            <a:endParaRPr lang="en-US"/>
          </a:p>
        </p:txBody>
      </p:sp>
    </p:spTree>
    <p:extLst>
      <p:ext uri="{BB962C8B-B14F-4D97-AF65-F5344CB8AC3E}">
        <p14:creationId xmlns:p14="http://schemas.microsoft.com/office/powerpoint/2010/main" val="308820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17939-3470-49AE-A04E-C332F7E515CD}" type="datetimeFigureOut">
              <a:rPr lang="en-US" smtClean="0"/>
              <a:t>11/16/2017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07716-CA34-457E-9C77-8D9665E8CA78}" type="slidenum">
              <a:rPr lang="en-US" smtClean="0"/>
              <a:t>‹#›</a:t>
            </a:fld>
            <a:endParaRPr lang="en-US"/>
          </a:p>
        </p:txBody>
      </p:sp>
    </p:spTree>
    <p:extLst>
      <p:ext uri="{BB962C8B-B14F-4D97-AF65-F5344CB8AC3E}">
        <p14:creationId xmlns:p14="http://schemas.microsoft.com/office/powerpoint/2010/main" val="1563802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Essay </a:t>
            </a:r>
            <a:r>
              <a:rPr lang="en-US" dirty="0" smtClean="0"/>
              <a:t>introductions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06310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4401205"/>
          </a:xfrm>
          <a:prstGeom prst="rect">
            <a:avLst/>
          </a:prstGeom>
          <a:noFill/>
        </p:spPr>
        <p:txBody>
          <a:bodyPr wrap="square" rtlCol="0">
            <a:spAutoFit/>
          </a:bodyPr>
          <a:lstStyle/>
          <a:p>
            <a:r>
              <a:rPr lang="en-US" sz="4000" dirty="0" smtClean="0"/>
              <a:t>This part of your paper is a </a:t>
            </a:r>
            <a:r>
              <a:rPr lang="en-US" sz="4000" b="1" dirty="0" smtClean="0"/>
              <a:t>bridge</a:t>
            </a:r>
            <a:r>
              <a:rPr lang="en-US" sz="4000" dirty="0" smtClean="0"/>
              <a:t> between your “attention grabber” and your thesis.</a:t>
            </a:r>
          </a:p>
          <a:p>
            <a:endParaRPr lang="en-US" sz="4000" dirty="0"/>
          </a:p>
          <a:p>
            <a:r>
              <a:rPr lang="en-US" sz="4000" dirty="0" smtClean="0"/>
              <a:t>Here, if writing about literature (which you are for </a:t>
            </a:r>
            <a:r>
              <a:rPr lang="en-US" sz="4000" u="sng" dirty="0" smtClean="0"/>
              <a:t>Fahrenheit 451</a:t>
            </a:r>
            <a:r>
              <a:rPr lang="en-US" sz="4000" dirty="0" smtClean="0"/>
              <a:t>), include author and title (with the title </a:t>
            </a:r>
            <a:r>
              <a:rPr lang="en-US" sz="4000" u="sng" dirty="0" smtClean="0"/>
              <a:t>underlined</a:t>
            </a:r>
            <a:r>
              <a:rPr lang="en-US" sz="4000" dirty="0" smtClean="0"/>
              <a:t> or </a:t>
            </a:r>
            <a:r>
              <a:rPr lang="en-US" sz="4000" i="1" dirty="0" smtClean="0"/>
              <a:t>italicized</a:t>
            </a:r>
            <a:r>
              <a:rPr lang="en-US" sz="4000" dirty="0"/>
              <a:t> </a:t>
            </a:r>
            <a:r>
              <a:rPr lang="en-US" sz="4000" dirty="0" smtClean="0"/>
              <a:t>– no “quotes”!). </a:t>
            </a:r>
          </a:p>
          <a:p>
            <a:endParaRPr lang="en-US" sz="4000" dirty="0"/>
          </a:p>
        </p:txBody>
      </p:sp>
      <p:sp>
        <p:nvSpPr>
          <p:cNvPr id="5" name="TextBox 4"/>
          <p:cNvSpPr txBox="1"/>
          <p:nvPr/>
        </p:nvSpPr>
        <p:spPr>
          <a:xfrm>
            <a:off x="0" y="393700"/>
            <a:ext cx="12192000" cy="923330"/>
          </a:xfrm>
          <a:prstGeom prst="rect">
            <a:avLst/>
          </a:prstGeom>
          <a:noFill/>
        </p:spPr>
        <p:txBody>
          <a:bodyPr wrap="square" rtlCol="0">
            <a:spAutoFit/>
          </a:bodyPr>
          <a:lstStyle/>
          <a:p>
            <a:r>
              <a:rPr lang="en-US" sz="5400" dirty="0" smtClean="0">
                <a:latin typeface="Book Antiqua" panose="02040602050305030304" pitchFamily="18" charset="0"/>
              </a:rPr>
              <a:t>Background information: 2-3 sentences</a:t>
            </a:r>
            <a:endParaRPr lang="en-US" sz="5400" dirty="0">
              <a:latin typeface="Book Antiqua" panose="02040602050305030304" pitchFamily="18" charset="0"/>
            </a:endParaRPr>
          </a:p>
        </p:txBody>
      </p:sp>
    </p:spTree>
    <p:extLst>
      <p:ext uri="{BB962C8B-B14F-4D97-AF65-F5344CB8AC3E}">
        <p14:creationId xmlns:p14="http://schemas.microsoft.com/office/powerpoint/2010/main" val="1725656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3785652"/>
          </a:xfrm>
          <a:prstGeom prst="rect">
            <a:avLst/>
          </a:prstGeom>
          <a:noFill/>
        </p:spPr>
        <p:txBody>
          <a:bodyPr wrap="square" rtlCol="0">
            <a:spAutoFit/>
          </a:bodyPr>
          <a:lstStyle/>
          <a:p>
            <a:r>
              <a:rPr lang="en-US" sz="4000" dirty="0" smtClean="0"/>
              <a:t>An interesting and unique relationship exists between Lennie and George, the two main characters in John Steinbeck’s </a:t>
            </a:r>
            <a:r>
              <a:rPr lang="en-US" sz="4000" u="sng" dirty="0" smtClean="0"/>
              <a:t>Of Mice and Men</a:t>
            </a:r>
            <a:r>
              <a:rPr lang="en-US" sz="4000" dirty="0" smtClean="0"/>
              <a:t>. Though seemingly having nothing in common, George, who is sharply intelligent, and Lennie, who is mentally underdeveloped, have a tight bond between them.</a:t>
            </a:r>
            <a:endParaRPr lang="en-US" sz="4000" dirty="0"/>
          </a:p>
        </p:txBody>
      </p:sp>
      <p:sp>
        <p:nvSpPr>
          <p:cNvPr id="5" name="TextBox 4"/>
          <p:cNvSpPr txBox="1"/>
          <p:nvPr/>
        </p:nvSpPr>
        <p:spPr>
          <a:xfrm>
            <a:off x="0" y="393700"/>
            <a:ext cx="12192000" cy="923330"/>
          </a:xfrm>
          <a:prstGeom prst="rect">
            <a:avLst/>
          </a:prstGeom>
          <a:noFill/>
        </p:spPr>
        <p:txBody>
          <a:bodyPr wrap="square" rtlCol="0">
            <a:spAutoFit/>
          </a:bodyPr>
          <a:lstStyle/>
          <a:p>
            <a:r>
              <a:rPr lang="en-US" sz="5400" dirty="0" smtClean="0">
                <a:latin typeface="Book Antiqua" panose="02040602050305030304" pitchFamily="18" charset="0"/>
              </a:rPr>
              <a:t>Background information: 2-3 sentences</a:t>
            </a:r>
            <a:endParaRPr lang="en-US" sz="5400" dirty="0">
              <a:latin typeface="Book Antiqua" panose="02040602050305030304" pitchFamily="18" charset="0"/>
            </a:endParaRPr>
          </a:p>
        </p:txBody>
      </p:sp>
    </p:spTree>
    <p:extLst>
      <p:ext uri="{BB962C8B-B14F-4D97-AF65-F5344CB8AC3E}">
        <p14:creationId xmlns:p14="http://schemas.microsoft.com/office/powerpoint/2010/main" val="1040508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800" y="1701800"/>
            <a:ext cx="11785600" cy="5016758"/>
          </a:xfrm>
          <a:prstGeom prst="rect">
            <a:avLst/>
          </a:prstGeom>
          <a:noFill/>
        </p:spPr>
        <p:txBody>
          <a:bodyPr wrap="square" rtlCol="0">
            <a:spAutoFit/>
          </a:bodyPr>
          <a:lstStyle/>
          <a:p>
            <a:pPr lvl="1"/>
            <a:r>
              <a:rPr lang="en-US" sz="3200" dirty="0" smtClean="0"/>
              <a:t>An interesting and unique relationship exists between Lennie and George, the two main characters in John Steinbeck’s </a:t>
            </a:r>
            <a:r>
              <a:rPr lang="en-US" sz="3200" u="sng" dirty="0" smtClean="0"/>
              <a:t>Of Mice and Men</a:t>
            </a:r>
            <a:r>
              <a:rPr lang="en-US" sz="3200" dirty="0" smtClean="0"/>
              <a:t>. Though seemingly having nothing in common, George, who is sharply intelligent, and Lennie, who is mentally underdeveloped, have a tight bond between them.</a:t>
            </a:r>
          </a:p>
          <a:p>
            <a:endParaRPr lang="en-US" sz="4000" dirty="0" smtClean="0"/>
          </a:p>
          <a:p>
            <a:r>
              <a:rPr lang="en-US" sz="4000" dirty="0" smtClean="0"/>
              <a:t>Notice the paragraph gives the background information on the topic, in this case the book, author, and characters that will be discussed in the paper.</a:t>
            </a:r>
            <a:endParaRPr lang="en-US" sz="4000" dirty="0"/>
          </a:p>
        </p:txBody>
      </p:sp>
      <p:sp>
        <p:nvSpPr>
          <p:cNvPr id="5" name="TextBox 4"/>
          <p:cNvSpPr txBox="1"/>
          <p:nvPr/>
        </p:nvSpPr>
        <p:spPr>
          <a:xfrm>
            <a:off x="0" y="393700"/>
            <a:ext cx="12192000" cy="923330"/>
          </a:xfrm>
          <a:prstGeom prst="rect">
            <a:avLst/>
          </a:prstGeom>
          <a:noFill/>
        </p:spPr>
        <p:txBody>
          <a:bodyPr wrap="square" rtlCol="0">
            <a:spAutoFit/>
          </a:bodyPr>
          <a:lstStyle/>
          <a:p>
            <a:r>
              <a:rPr lang="en-US" sz="5400" dirty="0" smtClean="0">
                <a:latin typeface="Book Antiqua" panose="02040602050305030304" pitchFamily="18" charset="0"/>
              </a:rPr>
              <a:t>Background information: 2-3 sentences</a:t>
            </a:r>
            <a:endParaRPr lang="en-US" sz="5400" dirty="0">
              <a:latin typeface="Book Antiqua" panose="02040602050305030304" pitchFamily="18" charset="0"/>
            </a:endParaRPr>
          </a:p>
        </p:txBody>
      </p:sp>
    </p:spTree>
    <p:extLst>
      <p:ext uri="{BB962C8B-B14F-4D97-AF65-F5344CB8AC3E}">
        <p14:creationId xmlns:p14="http://schemas.microsoft.com/office/powerpoint/2010/main" val="6251821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Thesis</a:t>
            </a:r>
            <a:endParaRPr lang="en-US" sz="5400" dirty="0">
              <a:latin typeface="Book Antiqua" panose="02040602050305030304" pitchFamily="18" charset="0"/>
            </a:endParaRPr>
          </a:p>
        </p:txBody>
      </p:sp>
      <p:sp>
        <p:nvSpPr>
          <p:cNvPr id="3" name="TextBox 2"/>
          <p:cNvSpPr txBox="1"/>
          <p:nvPr/>
        </p:nvSpPr>
        <p:spPr>
          <a:xfrm>
            <a:off x="0" y="1600200"/>
            <a:ext cx="12192000" cy="5062924"/>
          </a:xfrm>
          <a:prstGeom prst="rect">
            <a:avLst/>
          </a:prstGeom>
          <a:noFill/>
        </p:spPr>
        <p:txBody>
          <a:bodyPr wrap="square" rtlCol="0">
            <a:spAutoFit/>
          </a:bodyPr>
          <a:lstStyle/>
          <a:p>
            <a:r>
              <a:rPr lang="en-US" sz="3200" dirty="0" smtClean="0"/>
              <a:t>This is your paper’s stated point, the purpose of your writing.</a:t>
            </a:r>
          </a:p>
          <a:p>
            <a:endParaRPr lang="en-US" sz="1200" dirty="0"/>
          </a:p>
          <a:p>
            <a:r>
              <a:rPr lang="en-US" sz="3200" dirty="0" smtClean="0"/>
              <a:t>Make sure it is a statement of opinion and not a statement of fact.</a:t>
            </a:r>
          </a:p>
          <a:p>
            <a:endParaRPr lang="en-US" sz="1200" dirty="0"/>
          </a:p>
          <a:p>
            <a:r>
              <a:rPr lang="en-US" sz="3200" dirty="0" smtClean="0"/>
              <a:t>Make sure it is specific enough to be able to support with evidence form the novel, but broad enough that you have multiple things to say, not just one main point.</a:t>
            </a:r>
          </a:p>
          <a:p>
            <a:endParaRPr lang="en-US" sz="1100" dirty="0"/>
          </a:p>
          <a:p>
            <a:r>
              <a:rPr lang="en-US" sz="3200" dirty="0" smtClean="0"/>
              <a:t>And, make sure it directly addresses the writing prompt and serves as an answer to the “question” contained within the prompt.</a:t>
            </a:r>
          </a:p>
          <a:p>
            <a:endParaRPr lang="en-US" sz="3200" dirty="0"/>
          </a:p>
          <a:p>
            <a:r>
              <a:rPr lang="en-US" sz="3200" dirty="0" smtClean="0"/>
              <a:t>Notice there are no quotes, there is no “evidence.” </a:t>
            </a:r>
            <a:endParaRPr lang="en-US" sz="3200" dirty="0"/>
          </a:p>
        </p:txBody>
      </p:sp>
    </p:spTree>
    <p:extLst>
      <p:ext uri="{BB962C8B-B14F-4D97-AF65-F5344CB8AC3E}">
        <p14:creationId xmlns:p14="http://schemas.microsoft.com/office/powerpoint/2010/main" val="31776983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And the conclusion:</a:t>
            </a:r>
            <a:endParaRPr lang="en-US" sz="5400" dirty="0">
              <a:latin typeface="Book Antiqua" panose="02040602050305030304" pitchFamily="18" charset="0"/>
            </a:endParaRPr>
          </a:p>
        </p:txBody>
      </p:sp>
      <p:sp>
        <p:nvSpPr>
          <p:cNvPr id="3" name="TextBox 2"/>
          <p:cNvSpPr txBox="1"/>
          <p:nvPr/>
        </p:nvSpPr>
        <p:spPr>
          <a:xfrm>
            <a:off x="0" y="1447800"/>
            <a:ext cx="12192000" cy="5816977"/>
          </a:xfrm>
          <a:prstGeom prst="rect">
            <a:avLst/>
          </a:prstGeom>
          <a:noFill/>
        </p:spPr>
        <p:txBody>
          <a:bodyPr wrap="square" rtlCol="0">
            <a:spAutoFit/>
          </a:bodyPr>
          <a:lstStyle/>
          <a:p>
            <a:r>
              <a:rPr lang="en-US" sz="3400" dirty="0" smtClean="0"/>
              <a:t>Conclusions serve a couple of basic purposes. First, they paraphrase the argument. A conclusion will sum up what your body paragraphs have proven, and may answer any unanswered questions brought up in your introduction. Second, they serve as a signal to the reader that the essay is coming to a close. This is important, since you don’t want your audience to feel as though your argument or essay is incomplete. </a:t>
            </a:r>
          </a:p>
          <a:p>
            <a:endParaRPr lang="en-US" sz="3400" dirty="0" smtClean="0"/>
          </a:p>
          <a:p>
            <a:r>
              <a:rPr lang="en-US" sz="3400" dirty="0" smtClean="0"/>
              <a:t>Conclusions should offer no extra argument, and should contain no quotes from the story. </a:t>
            </a:r>
          </a:p>
          <a:p>
            <a:endParaRPr lang="en-US" sz="3200" dirty="0" smtClean="0"/>
          </a:p>
        </p:txBody>
      </p:sp>
    </p:spTree>
    <p:extLst>
      <p:ext uri="{BB962C8B-B14F-4D97-AF65-F5344CB8AC3E}">
        <p14:creationId xmlns:p14="http://schemas.microsoft.com/office/powerpoint/2010/main" val="42762809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And the conclusion:</a:t>
            </a:r>
            <a:endParaRPr lang="en-US" sz="5400" dirty="0">
              <a:latin typeface="Book Antiqua" panose="02040602050305030304" pitchFamily="18" charset="0"/>
            </a:endParaRPr>
          </a:p>
        </p:txBody>
      </p:sp>
      <p:sp>
        <p:nvSpPr>
          <p:cNvPr id="3" name="TextBox 2"/>
          <p:cNvSpPr txBox="1"/>
          <p:nvPr/>
        </p:nvSpPr>
        <p:spPr>
          <a:xfrm>
            <a:off x="0" y="1447800"/>
            <a:ext cx="12192000" cy="3200876"/>
          </a:xfrm>
          <a:prstGeom prst="rect">
            <a:avLst/>
          </a:prstGeom>
          <a:noFill/>
        </p:spPr>
        <p:txBody>
          <a:bodyPr wrap="square" rtlCol="0">
            <a:spAutoFit/>
          </a:bodyPr>
          <a:lstStyle/>
          <a:p>
            <a:r>
              <a:rPr lang="en-US" sz="3400" dirty="0" smtClean="0"/>
              <a:t>And in form, they should be the opposite of an introductory paragraph. Where the introduction starts broad and ends with a specific thesis statement, the conclusion should start with a restatement of the thesis – rephrased, though – and work its way from specific to broad.</a:t>
            </a:r>
          </a:p>
          <a:p>
            <a:endParaRPr lang="en-US" sz="3200" dirty="0" smtClean="0"/>
          </a:p>
        </p:txBody>
      </p:sp>
    </p:spTree>
    <p:extLst>
      <p:ext uri="{BB962C8B-B14F-4D97-AF65-F5344CB8AC3E}">
        <p14:creationId xmlns:p14="http://schemas.microsoft.com/office/powerpoint/2010/main" val="3266384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3785652"/>
          </a:xfrm>
          <a:prstGeom prst="rect">
            <a:avLst/>
          </a:prstGeom>
          <a:noFill/>
        </p:spPr>
        <p:txBody>
          <a:bodyPr wrap="square" rtlCol="0">
            <a:spAutoFit/>
          </a:bodyPr>
          <a:lstStyle/>
          <a:p>
            <a:pPr marL="571500" indent="-571500">
              <a:buFont typeface="Arial" panose="020B0604020202020204" pitchFamily="34" charset="0"/>
              <a:buChar char="•"/>
            </a:pPr>
            <a:r>
              <a:rPr lang="en-US" sz="4000" dirty="0" smtClean="0"/>
              <a:t>Attention grabber</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000" dirty="0" smtClean="0"/>
              <a:t>Move to include some background on the purpose of your paper</a:t>
            </a:r>
          </a:p>
          <a:p>
            <a:pPr marL="571500" indent="-571500">
              <a:buFont typeface="Arial" panose="020B0604020202020204" pitchFamily="34" charset="0"/>
              <a:buChar char="•"/>
            </a:pPr>
            <a:endParaRPr lang="en-US" sz="4000" dirty="0"/>
          </a:p>
          <a:p>
            <a:pPr marL="571500" indent="-571500">
              <a:buFont typeface="Arial" panose="020B0604020202020204" pitchFamily="34" charset="0"/>
              <a:buChar char="•"/>
            </a:pPr>
            <a:r>
              <a:rPr lang="en-US" sz="4000" dirty="0" smtClean="0"/>
              <a:t>Conclude with a clearly stated thesis</a:t>
            </a:r>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Steps to writing the introduction</a:t>
            </a:r>
            <a:endParaRPr lang="en-US" sz="5400" dirty="0">
              <a:latin typeface="Book Antiqua" panose="02040602050305030304" pitchFamily="18" charset="0"/>
            </a:endParaRPr>
          </a:p>
        </p:txBody>
      </p:sp>
    </p:spTree>
    <p:extLst>
      <p:ext uri="{BB962C8B-B14F-4D97-AF65-F5344CB8AC3E}">
        <p14:creationId xmlns:p14="http://schemas.microsoft.com/office/powerpoint/2010/main" val="3646005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5632311"/>
          </a:xfrm>
          <a:prstGeom prst="rect">
            <a:avLst/>
          </a:prstGeom>
          <a:noFill/>
        </p:spPr>
        <p:txBody>
          <a:bodyPr wrap="square" rtlCol="0">
            <a:spAutoFit/>
          </a:bodyPr>
          <a:lstStyle/>
          <a:p>
            <a:r>
              <a:rPr lang="en-US" sz="4000" dirty="0" smtClean="0"/>
              <a:t>Essay introductory paragraphs are supposed to introduce your argument to the reader. But you need to build up to it. Start with a broad statement that maybe isn’t specifically about your topic, but that you can </a:t>
            </a:r>
            <a:r>
              <a:rPr lang="en-US" sz="4000" b="1" dirty="0" smtClean="0"/>
              <a:t>connect</a:t>
            </a:r>
            <a:r>
              <a:rPr lang="en-US" sz="4000" dirty="0" smtClean="0"/>
              <a:t> with the topic.</a:t>
            </a:r>
          </a:p>
          <a:p>
            <a:endParaRPr lang="en-US" sz="4000" dirty="0" smtClean="0"/>
          </a:p>
          <a:p>
            <a:r>
              <a:rPr lang="en-US" sz="4000" dirty="0" smtClean="0"/>
              <a:t>The introduction should start with a statement that grabs the reader’s attention.</a:t>
            </a:r>
            <a:endParaRPr lang="en-US" sz="4000" dirty="0"/>
          </a:p>
          <a:p>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endParaRPr lang="en-US" sz="5400" dirty="0">
              <a:latin typeface="Book Antiqua" panose="02040602050305030304" pitchFamily="18" charset="0"/>
            </a:endParaRPr>
          </a:p>
        </p:txBody>
      </p:sp>
    </p:spTree>
    <p:extLst>
      <p:ext uri="{BB962C8B-B14F-4D97-AF65-F5344CB8AC3E}">
        <p14:creationId xmlns:p14="http://schemas.microsoft.com/office/powerpoint/2010/main" val="1023666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6247864"/>
          </a:xfrm>
          <a:prstGeom prst="rect">
            <a:avLst/>
          </a:prstGeom>
          <a:noFill/>
        </p:spPr>
        <p:txBody>
          <a:bodyPr wrap="square" rtlCol="0">
            <a:spAutoFit/>
          </a:bodyPr>
          <a:lstStyle/>
          <a:p>
            <a:r>
              <a:rPr lang="en-US" sz="4000" dirty="0" smtClean="0"/>
              <a:t>Suppose we are writing an essay on </a:t>
            </a:r>
            <a:r>
              <a:rPr lang="en-US" sz="4000" u="sng" dirty="0" smtClean="0"/>
              <a:t>Of Mice and Men</a:t>
            </a:r>
            <a:r>
              <a:rPr lang="en-US" sz="4000" dirty="0" smtClean="0"/>
              <a:t>, and our thesis reads like this:</a:t>
            </a:r>
          </a:p>
          <a:p>
            <a:endParaRPr lang="en-US" sz="4000" dirty="0"/>
          </a:p>
          <a:p>
            <a:r>
              <a:rPr lang="en-US" sz="4000" dirty="0" smtClean="0"/>
              <a:t>“George is better off keeping Lennie around.”</a:t>
            </a:r>
          </a:p>
          <a:p>
            <a:endParaRPr lang="en-US" sz="4000" dirty="0"/>
          </a:p>
          <a:p>
            <a:r>
              <a:rPr lang="en-US" sz="4000" dirty="0" smtClean="0"/>
              <a:t>Note that it is an </a:t>
            </a:r>
            <a:r>
              <a:rPr lang="en-US" sz="4000" b="1" dirty="0" smtClean="0"/>
              <a:t>opinion</a:t>
            </a:r>
            <a:r>
              <a:rPr lang="en-US" sz="4000" dirty="0" smtClean="0"/>
              <a:t>, and the essay would be expected to prove this point with original ideas from the writer, and also quotes or ideas from the story.</a:t>
            </a:r>
          </a:p>
          <a:p>
            <a:endParaRPr lang="en-US" sz="4000" dirty="0"/>
          </a:p>
          <a:p>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p>
        </p:txBody>
      </p:sp>
    </p:spTree>
    <p:extLst>
      <p:ext uri="{BB962C8B-B14F-4D97-AF65-F5344CB8AC3E}">
        <p14:creationId xmlns:p14="http://schemas.microsoft.com/office/powerpoint/2010/main" val="862476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2554545"/>
          </a:xfrm>
          <a:prstGeom prst="rect">
            <a:avLst/>
          </a:prstGeom>
          <a:noFill/>
        </p:spPr>
        <p:txBody>
          <a:bodyPr wrap="square" rtlCol="0">
            <a:spAutoFit/>
          </a:bodyPr>
          <a:lstStyle/>
          <a:p>
            <a:r>
              <a:rPr lang="en-US" sz="4000" dirty="0" smtClean="0"/>
              <a:t>“George is better off keeping Lennie around.”</a:t>
            </a:r>
          </a:p>
          <a:p>
            <a:endParaRPr lang="en-US" sz="4000" dirty="0" smtClean="0"/>
          </a:p>
          <a:p>
            <a:r>
              <a:rPr lang="en-US" sz="4000" dirty="0" smtClean="0"/>
              <a:t>So how do we start off with a broad statement before jumping into the thesis?</a:t>
            </a:r>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p>
        </p:txBody>
      </p:sp>
    </p:spTree>
    <p:extLst>
      <p:ext uri="{BB962C8B-B14F-4D97-AF65-F5344CB8AC3E}">
        <p14:creationId xmlns:p14="http://schemas.microsoft.com/office/powerpoint/2010/main" val="864474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900" y="1701800"/>
            <a:ext cx="11620500" cy="2554545"/>
          </a:xfrm>
          <a:prstGeom prst="rect">
            <a:avLst/>
          </a:prstGeom>
          <a:noFill/>
        </p:spPr>
        <p:txBody>
          <a:bodyPr wrap="square" rtlCol="0">
            <a:spAutoFit/>
          </a:bodyPr>
          <a:lstStyle/>
          <a:p>
            <a:r>
              <a:rPr lang="en-US" sz="4000" dirty="0" smtClean="0"/>
              <a:t>Let’s try a Google search, since Google knows everything.</a:t>
            </a:r>
          </a:p>
          <a:p>
            <a:endParaRPr lang="en-US" sz="4000" dirty="0"/>
          </a:p>
          <a:p>
            <a:r>
              <a:rPr lang="en-US" sz="4000" dirty="0" smtClean="0"/>
              <a:t>“interesting facts about friendship”</a:t>
            </a:r>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p>
        </p:txBody>
      </p:sp>
    </p:spTree>
    <p:extLst>
      <p:ext uri="{BB962C8B-B14F-4D97-AF65-F5344CB8AC3E}">
        <p14:creationId xmlns:p14="http://schemas.microsoft.com/office/powerpoint/2010/main" val="2132177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t="8029" r="33021"/>
          <a:stretch/>
        </p:blipFill>
        <p:spPr>
          <a:xfrm>
            <a:off x="0" y="-1"/>
            <a:ext cx="7908824" cy="6858001"/>
          </a:xfrm>
          <a:prstGeom prst="rect">
            <a:avLst/>
          </a:prstGeom>
        </p:spPr>
      </p:pic>
    </p:spTree>
    <p:extLst>
      <p:ext uri="{BB962C8B-B14F-4D97-AF65-F5344CB8AC3E}">
        <p14:creationId xmlns:p14="http://schemas.microsoft.com/office/powerpoint/2010/main" val="5523890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01800"/>
            <a:ext cx="12192000" cy="5416868"/>
          </a:xfrm>
          <a:prstGeom prst="rect">
            <a:avLst/>
          </a:prstGeom>
          <a:noFill/>
        </p:spPr>
        <p:txBody>
          <a:bodyPr wrap="square" rtlCol="0">
            <a:spAutoFit/>
          </a:bodyPr>
          <a:lstStyle/>
          <a:p>
            <a:r>
              <a:rPr lang="en-US" sz="4000" dirty="0" smtClean="0"/>
              <a:t>“interesting facts about friendship”</a:t>
            </a:r>
          </a:p>
          <a:p>
            <a:r>
              <a:rPr lang="en-US" sz="3800" dirty="0"/>
              <a:t>1</a:t>
            </a:r>
            <a:r>
              <a:rPr lang="en-US" sz="3800" dirty="0" smtClean="0"/>
              <a:t>. “With a Little Help From My Friends” (Beatles) was released in year 1967 on celebration of 10th International Friendship Day.</a:t>
            </a:r>
          </a:p>
          <a:p>
            <a:r>
              <a:rPr lang="en-US" sz="3800" dirty="0"/>
              <a:t>2</a:t>
            </a:r>
            <a:r>
              <a:rPr lang="en-US" sz="3800" dirty="0" smtClean="0"/>
              <a:t>. In a lifetime, you go through </a:t>
            </a:r>
            <a:r>
              <a:rPr lang="en-US" sz="3800" smtClean="0"/>
              <a:t>approximately </a:t>
            </a:r>
            <a:r>
              <a:rPr lang="en-US" sz="3800" smtClean="0"/>
              <a:t>396 </a:t>
            </a:r>
            <a:r>
              <a:rPr lang="en-US" sz="3800" dirty="0" smtClean="0"/>
              <a:t>friends but only around 1 in 12 friendships last.</a:t>
            </a:r>
          </a:p>
          <a:p>
            <a:r>
              <a:rPr lang="en-US" sz="3800" dirty="0"/>
              <a:t>3</a:t>
            </a:r>
            <a:r>
              <a:rPr lang="en-US" sz="3800" dirty="0" smtClean="0"/>
              <a:t>. Not having close confidants or friends can be as detrimental to your health as being overweight or smoking.</a:t>
            </a:r>
          </a:p>
          <a:p>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p>
        </p:txBody>
      </p:sp>
    </p:spTree>
    <p:extLst>
      <p:ext uri="{BB962C8B-B14F-4D97-AF65-F5344CB8AC3E}">
        <p14:creationId xmlns:p14="http://schemas.microsoft.com/office/powerpoint/2010/main" val="1841725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701800"/>
            <a:ext cx="12192000" cy="5016758"/>
          </a:xfrm>
          <a:prstGeom prst="rect">
            <a:avLst/>
          </a:prstGeom>
          <a:noFill/>
        </p:spPr>
        <p:txBody>
          <a:bodyPr wrap="square" rtlCol="0">
            <a:spAutoFit/>
          </a:bodyPr>
          <a:lstStyle/>
          <a:p>
            <a:r>
              <a:rPr lang="en-US" sz="4000" dirty="0" smtClean="0"/>
              <a:t>Opening of the paragraph, with “attention grabber,” a fact or observation that most people are not familiar with:</a:t>
            </a:r>
          </a:p>
          <a:p>
            <a:endParaRPr lang="en-US" sz="4000" dirty="0" smtClean="0"/>
          </a:p>
          <a:p>
            <a:r>
              <a:rPr lang="en-US" sz="4000" dirty="0" smtClean="0"/>
              <a:t>	Not having friends can be as detrimental to your health as cancer or obesity. While it may not be easy to pinpoint, there is something about having company, someone to confide in or celebrate with, that can do a soul good. </a:t>
            </a:r>
            <a:endParaRPr lang="en-US" sz="4000" dirty="0"/>
          </a:p>
        </p:txBody>
      </p:sp>
      <p:sp>
        <p:nvSpPr>
          <p:cNvPr id="5" name="TextBox 4"/>
          <p:cNvSpPr txBox="1"/>
          <p:nvPr/>
        </p:nvSpPr>
        <p:spPr>
          <a:xfrm>
            <a:off x="342900" y="393700"/>
            <a:ext cx="10871200" cy="923330"/>
          </a:xfrm>
          <a:prstGeom prst="rect">
            <a:avLst/>
          </a:prstGeom>
          <a:noFill/>
        </p:spPr>
        <p:txBody>
          <a:bodyPr wrap="square" rtlCol="0">
            <a:spAutoFit/>
          </a:bodyPr>
          <a:lstStyle/>
          <a:p>
            <a:r>
              <a:rPr lang="en-US" sz="5400" dirty="0" smtClean="0">
                <a:latin typeface="Book Antiqua" panose="02040602050305030304" pitchFamily="18" charset="0"/>
              </a:rPr>
              <a:t>Attention grabber: 1-3 sentences</a:t>
            </a:r>
          </a:p>
        </p:txBody>
      </p:sp>
    </p:spTree>
    <p:extLst>
      <p:ext uri="{BB962C8B-B14F-4D97-AF65-F5344CB8AC3E}">
        <p14:creationId xmlns:p14="http://schemas.microsoft.com/office/powerpoint/2010/main" val="42375193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763</Words>
  <Application>Microsoft Office PowerPoint</Application>
  <PresentationFormat>Widescreen</PresentationFormat>
  <Paragraphs>60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Book Antiqua</vt:lpstr>
      <vt:lpstr>Calibri</vt:lpstr>
      <vt:lpstr>Calibri Light</vt:lpstr>
      <vt:lpstr>Office Theme</vt:lpstr>
      <vt:lpstr>Essay introductions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Antelope Valley Union High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intrtoductions</dc:title>
  <dc:creator>Paul Toohey</dc:creator>
  <cp:lastModifiedBy>Paul Toohey</cp:lastModifiedBy>
  <cp:revision>9</cp:revision>
  <dcterms:created xsi:type="dcterms:W3CDTF">2017-11-16T15:19:03Z</dcterms:created>
  <dcterms:modified xsi:type="dcterms:W3CDTF">2017-11-16T21:25:02Z</dcterms:modified>
</cp:coreProperties>
</file>