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5" r:id="rId1"/>
  </p:sldMasterIdLst>
  <p:notesMasterIdLst>
    <p:notesMasterId r:id="rId94"/>
  </p:notesMasterIdLst>
  <p:sldIdLst>
    <p:sldId id="256" r:id="rId2"/>
    <p:sldId id="277" r:id="rId3"/>
    <p:sldId id="302" r:id="rId4"/>
    <p:sldId id="261" r:id="rId5"/>
    <p:sldId id="303" r:id="rId6"/>
    <p:sldId id="297" r:id="rId7"/>
    <p:sldId id="304" r:id="rId8"/>
    <p:sldId id="389" r:id="rId9"/>
    <p:sldId id="306" r:id="rId10"/>
    <p:sldId id="307" r:id="rId11"/>
    <p:sldId id="308" r:id="rId12"/>
    <p:sldId id="309" r:id="rId13"/>
    <p:sldId id="298" r:id="rId14"/>
    <p:sldId id="299" r:id="rId15"/>
    <p:sldId id="310" r:id="rId16"/>
    <p:sldId id="311" r:id="rId17"/>
    <p:sldId id="312" r:id="rId18"/>
    <p:sldId id="313" r:id="rId19"/>
    <p:sldId id="314" r:id="rId20"/>
    <p:sldId id="315" r:id="rId21"/>
    <p:sldId id="316" r:id="rId22"/>
    <p:sldId id="317" r:id="rId23"/>
    <p:sldId id="318" r:id="rId24"/>
    <p:sldId id="319" r:id="rId25"/>
    <p:sldId id="320" r:id="rId26"/>
    <p:sldId id="321" r:id="rId27"/>
    <p:sldId id="322" r:id="rId28"/>
    <p:sldId id="323" r:id="rId29"/>
    <p:sldId id="324" r:id="rId30"/>
    <p:sldId id="325" r:id="rId31"/>
    <p:sldId id="337" r:id="rId32"/>
    <p:sldId id="336" r:id="rId33"/>
    <p:sldId id="326" r:id="rId34"/>
    <p:sldId id="327" r:id="rId35"/>
    <p:sldId id="328" r:id="rId36"/>
    <p:sldId id="329" r:id="rId37"/>
    <p:sldId id="330" r:id="rId38"/>
    <p:sldId id="331" r:id="rId39"/>
    <p:sldId id="332" r:id="rId40"/>
    <p:sldId id="335" r:id="rId41"/>
    <p:sldId id="334" r:id="rId42"/>
    <p:sldId id="333" r:id="rId43"/>
    <p:sldId id="338" r:id="rId44"/>
    <p:sldId id="339" r:id="rId45"/>
    <p:sldId id="340" r:id="rId46"/>
    <p:sldId id="345" r:id="rId47"/>
    <p:sldId id="344" r:id="rId48"/>
    <p:sldId id="341" r:id="rId49"/>
    <p:sldId id="343" r:id="rId50"/>
    <p:sldId id="390" r:id="rId51"/>
    <p:sldId id="349" r:id="rId52"/>
    <p:sldId id="348" r:id="rId53"/>
    <p:sldId id="346" r:id="rId54"/>
    <p:sldId id="352" r:id="rId55"/>
    <p:sldId id="347" r:id="rId56"/>
    <p:sldId id="351" r:id="rId57"/>
    <p:sldId id="350" r:id="rId58"/>
    <p:sldId id="356" r:id="rId59"/>
    <p:sldId id="353" r:id="rId60"/>
    <p:sldId id="391" r:id="rId61"/>
    <p:sldId id="358" r:id="rId62"/>
    <p:sldId id="360" r:id="rId63"/>
    <p:sldId id="355" r:id="rId64"/>
    <p:sldId id="361" r:id="rId65"/>
    <p:sldId id="359" r:id="rId66"/>
    <p:sldId id="354" r:id="rId67"/>
    <p:sldId id="362" r:id="rId68"/>
    <p:sldId id="363" r:id="rId69"/>
    <p:sldId id="364" r:id="rId70"/>
    <p:sldId id="367" r:id="rId71"/>
    <p:sldId id="370" r:id="rId72"/>
    <p:sldId id="369" r:id="rId73"/>
    <p:sldId id="366" r:id="rId74"/>
    <p:sldId id="372" r:id="rId75"/>
    <p:sldId id="365" r:id="rId76"/>
    <p:sldId id="371" r:id="rId77"/>
    <p:sldId id="383" r:id="rId78"/>
    <p:sldId id="388" r:id="rId79"/>
    <p:sldId id="381" r:id="rId80"/>
    <p:sldId id="380" r:id="rId81"/>
    <p:sldId id="379" r:id="rId82"/>
    <p:sldId id="378" r:id="rId83"/>
    <p:sldId id="377" r:id="rId84"/>
    <p:sldId id="376" r:id="rId85"/>
    <p:sldId id="375" r:id="rId86"/>
    <p:sldId id="374" r:id="rId87"/>
    <p:sldId id="373" r:id="rId88"/>
    <p:sldId id="387" r:id="rId89"/>
    <p:sldId id="386" r:id="rId90"/>
    <p:sldId id="385" r:id="rId91"/>
    <p:sldId id="384" r:id="rId92"/>
    <p:sldId id="392" r:id="rId93"/>
  </p:sldIdLst>
  <p:sldSz cx="9144000" cy="5143500" type="screen16x9"/>
  <p:notesSz cx="6858000" cy="9144000"/>
  <p:embeddedFontLst>
    <p:embeddedFont>
      <p:font typeface="Bahnschrift SemiBold Condensed" panose="020B0502040204020203" pitchFamily="34" charset="0"/>
      <p:bold r:id="rId95"/>
    </p:embeddedFont>
    <p:embeddedFont>
      <p:font typeface="Cambria Math" panose="02040503050406030204" pitchFamily="18" charset="0"/>
      <p:regular r:id="rId96"/>
    </p:embeddedFont>
    <p:embeddedFont>
      <p:font typeface="Lato Black" panose="020F0502020204030203" pitchFamily="34" charset="0"/>
      <p:bold r:id="rId97"/>
      <p:boldItalic r:id="rId98"/>
    </p:embeddedFont>
    <p:embeddedFont>
      <p:font typeface="Roboto" panose="02000000000000000000" pitchFamily="2" charset="0"/>
      <p:regular r:id="rId99"/>
      <p:bold r:id="rId100"/>
      <p:italic r:id="rId101"/>
      <p:boldItalic r:id="rId102"/>
    </p:embeddedFont>
    <p:embeddedFont>
      <p:font typeface="Roboto Slab" pitchFamily="2" charset="0"/>
      <p:regular r:id="rId103"/>
      <p:bold r:id="rId104"/>
    </p:embeddedFont>
    <p:embeddedFont>
      <p:font typeface="Segoe UI" panose="020B0502040204020203" pitchFamily="34" charset="0"/>
      <p:regular r:id="rId105"/>
      <p:bold r:id="rId106"/>
      <p:italic r:id="rId107"/>
      <p:boldItalic r:id="rId108"/>
    </p:embeddedFont>
    <p:embeddedFont>
      <p:font typeface="Source Sans Pro" panose="020B0503030403020204" pitchFamily="34" charset="0"/>
      <p:regular r:id="rId109"/>
      <p:bold r:id="rId110"/>
      <p:italic r:id="rId111"/>
      <p:boldItalic r:id="rId112"/>
    </p:embeddedFont>
    <p:embeddedFont>
      <p:font typeface="Trebuchet MS" panose="020B0603020202020204" pitchFamily="34" charset="0"/>
      <p:regular r:id="rId113"/>
      <p:bold r:id="rId114"/>
      <p:italic r:id="rId115"/>
      <p:boldItalic r:id="rId11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74A6"/>
    <a:srgbClr val="F07769"/>
    <a:srgbClr val="000000"/>
    <a:srgbClr val="ECEF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376C39-12E0-60BE-DE54-B50980E7E0AA}" v="209" dt="2023-06-16T19:48:49.039"/>
    <p1510:client id="{125ADB9B-D029-B434-C702-B3EDE61C998F}" v="988" dt="2023-02-15T03:07:25.817"/>
    <p1510:client id="{17910EA7-31B5-71A4-F0C3-D13CDC7BC2BD}" v="385" dt="2023-03-25T20:15:18.782"/>
    <p1510:client id="{2217AD68-D210-63E3-0F4D-672FBF5498E7}" v="39" dt="2023-05-29T21:24:48.415"/>
    <p1510:client id="{4ACB774D-CC64-6967-0D40-D0029292A72A}" v="629" dt="2023-06-19T04:47:09.893"/>
    <p1510:client id="{4D3084E4-86C6-486C-D1A1-9943606E2A06}" v="496" dt="2023-05-29T21:50:55.814"/>
    <p1510:client id="{4E304BE3-8F7D-B731-55BF-AE11030561E1}" v="418" dt="2023-06-19T20:30:50.354"/>
    <p1510:client id="{6A957A86-014E-0B6F-87B0-1BF356D013C3}" v="549" dt="2023-06-14T03:50:06.201"/>
    <p1510:client id="{76E02A20-5264-DA7B-D05F-D43DA088082D}" v="262" dt="2023-05-26T03:39:17.542"/>
    <p1510:client id="{7C80DF1D-BD1D-EFA1-C6BB-EA88A4FB2D90}" v="68" dt="2023-05-26T04:09:39.167"/>
    <p1510:client id="{963A2B67-599A-C5DF-C1A8-3644AF4CA7EC}" v="1194" dt="2023-02-12T04:21:10.195"/>
    <p1510:client id="{98AB9485-FAD9-E328-95A7-1B6C31E2A995}" v="1059" dt="2023-02-09T22:43:26.701"/>
    <p1510:client id="{9E88E6F4-FFF0-86EA-8CE2-328453285B8C}" v="38" dt="2023-06-17T04:44:39.552"/>
    <p1510:client id="{AF28F60E-8712-9387-087A-FAB9E29476A0}" v="153" dt="2023-03-02T20:13:00.619"/>
    <p1510:client id="{AF745105-8BDF-CC84-BCDA-76582687375D}" v="448" dt="2023-06-19T01:50:00.532"/>
    <p1510:client id="{C65DAA74-7486-1F7E-7CFF-3D514033B065}" v="989" dt="2023-06-16T23:03:03.442"/>
    <p1510:client id="{DBD05C30-1B8B-3C4D-2AA1-FFAC3DBD152F}" v="1896" dt="2023-02-14T03:38:19.875"/>
    <p1510:client id="{E2C4C70E-03C7-6F42-AEFA-89101725DDCF}" v="618" dt="2023-06-14T03:16:00.747"/>
    <p1510:client id="{E586DF29-20B4-6F40-2C0B-312C6AEBF3F8}" v="163" dt="2023-02-12T04:25:35.820"/>
    <p1510:client id="{EB5C4C91-4F8C-1737-6776-9D3A8C3DD2C6}" v="2788" dt="2023-02-23T02:29:53.788"/>
    <p1510:client id="{EC68C658-4667-C36B-8041-F974B1CFAC13}" v="8" dt="2023-02-15T02:39:44.725"/>
    <p1510:client id="{FD801DB4-8B13-2D76-EF54-E4EF796097DE}" v="1047" dt="2023-02-15T02:29:48.079"/>
  </p1510:revLst>
</p1510:revInfo>
</file>

<file path=ppt/tableStyles.xml><?xml version="1.0" encoding="utf-8"?>
<a:tblStyleLst xmlns:a="http://schemas.openxmlformats.org/drawingml/2006/main" def="{701FB10D-A61A-4DE4-8506-F670E7A89527}">
  <a:tblStyle styleId="{701FB10D-A61A-4DE4-8506-F670E7A8952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398DAF6-0271-4389-B3DC-BA433CC306D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91" autoAdjust="0"/>
    <p:restoredTop sz="84395" autoAdjust="0"/>
  </p:normalViewPr>
  <p:slideViewPr>
    <p:cSldViewPr snapToGrid="0">
      <p:cViewPr varScale="1">
        <p:scale>
          <a:sx n="125" d="100"/>
          <a:sy n="125" d="100"/>
        </p:scale>
        <p:origin x="876"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8.fntdata"/><Relationship Id="rId16" Type="http://schemas.openxmlformats.org/officeDocument/2006/relationships/slide" Target="slides/slide15.xml"/><Relationship Id="rId107" Type="http://schemas.openxmlformats.org/officeDocument/2006/relationships/font" Target="fonts/font13.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8.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9.fntdata"/><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9.fntdata"/><Relationship Id="rId108" Type="http://schemas.openxmlformats.org/officeDocument/2006/relationships/font" Target="fonts/font14.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20.fntdata"/><Relationship Id="rId119" Type="http://schemas.openxmlformats.org/officeDocument/2006/relationships/theme" Target="theme/theme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5.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3.fntdata"/><Relationship Id="rId104" Type="http://schemas.openxmlformats.org/officeDocument/2006/relationships/font" Target="fonts/font10.fntdata"/><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6.fntdata"/><Relationship Id="rId115" Type="http://schemas.openxmlformats.org/officeDocument/2006/relationships/font" Target="fonts/font21.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6.fntdata"/><Relationship Id="rId105"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4.fntdata"/><Relationship Id="rId121" Type="http://schemas.microsoft.com/office/2015/10/relationships/revisionInfo" Target="revisionInfo.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7.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notesMaster" Target="notesMasters/notesMaster1.xml"/><Relationship Id="rId99" Type="http://schemas.openxmlformats.org/officeDocument/2006/relationships/font" Target="fonts/font5.fntdata"/><Relationship Id="rId10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teacherspayteachers.com/Product/Physics-Graphing-Kinematics-Lab-SpeedVelocity-3918927"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redirect?event=video_description&amp;redir_token=QUFFLUhqbWNEbF81SzdGZlBGbjdVd2RjNTctaHNOUUpzd3xBQ3Jtc0tuNEgyaFRzSGN0UVVNZTEzeWlSZ25rSVMwSC1FaUxPem90QWV5WEFVVUxlTFpSUWxIX3BPSXpVWFdISDdxeFY2b2U4UlRhbGNNaHFWNzdWSS16c0V3MGJyblBqX3NLOGZNQUZ5QmJlcDlJSkVIbk1wYw&amp;q=http%3A%2F%2Fvimeo.com%2F26479781&amp;v=UefWw5k4G0U"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https://www.youtube.com/watch?v=GPDlyeJxHCo&amp;list=PLagCnwKgU-P4JoBydcrn_p56NkU_Af0qS&amp;index=2</a:t>
            </a:r>
          </a:p>
        </p:txBody>
      </p:sp>
    </p:spTree>
    <p:extLst>
      <p:ext uri="{BB962C8B-B14F-4D97-AF65-F5344CB8AC3E}">
        <p14:creationId xmlns:p14="http://schemas.microsoft.com/office/powerpoint/2010/main" val="633176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https://www.youtube.com/watch?v=GPDlyeJxHCo&amp;list=PLagCnwKgU-P4JoBydcrn_p56NkU_Af0qS&amp;index=2</a:t>
            </a:r>
          </a:p>
        </p:txBody>
      </p:sp>
    </p:spTree>
    <p:extLst>
      <p:ext uri="{BB962C8B-B14F-4D97-AF65-F5344CB8AC3E}">
        <p14:creationId xmlns:p14="http://schemas.microsoft.com/office/powerpoint/2010/main" val="3877725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https://www.youtube.com/watch?v=GPDlyeJxHCo&amp;list=PLagCnwKgU-P4JoBydcrn_p56NkU_Af0qS&amp;index=2</a:t>
            </a:r>
          </a:p>
        </p:txBody>
      </p:sp>
    </p:spTree>
    <p:extLst>
      <p:ext uri="{BB962C8B-B14F-4D97-AF65-F5344CB8AC3E}">
        <p14:creationId xmlns:p14="http://schemas.microsoft.com/office/powerpoint/2010/main" val="3908203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https://www.youtube.com/watch?v=GPDlyeJxHCo&amp;list=PLagCnwKgU-P4JoBydcrn_p56NkU_Af0qS&amp;index=2</a:t>
            </a:r>
          </a:p>
        </p:txBody>
      </p:sp>
    </p:spTree>
    <p:extLst>
      <p:ext uri="{BB962C8B-B14F-4D97-AF65-F5344CB8AC3E}">
        <p14:creationId xmlns:p14="http://schemas.microsoft.com/office/powerpoint/2010/main" val="1947268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https://www.youtube.com/watch?v=GPDlyeJxHCo&amp;list=PLagCnwKgU-P4JoBydcrn_p56NkU_Af0qS&amp;index=2</a:t>
            </a:r>
          </a:p>
        </p:txBody>
      </p:sp>
    </p:spTree>
    <p:extLst>
      <p:ext uri="{BB962C8B-B14F-4D97-AF65-F5344CB8AC3E}">
        <p14:creationId xmlns:p14="http://schemas.microsoft.com/office/powerpoint/2010/main" val="2257222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https://www.youtube.com/watch?v=GPDlyeJxHCo&amp;list=PLagCnwKgU-P4JoBydcrn_p56NkU_Af0qS&amp;index=2</a:t>
            </a:r>
          </a:p>
        </p:txBody>
      </p:sp>
    </p:spTree>
    <p:extLst>
      <p:ext uri="{BB962C8B-B14F-4D97-AF65-F5344CB8AC3E}">
        <p14:creationId xmlns:p14="http://schemas.microsoft.com/office/powerpoint/2010/main" val="3309904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https://www.youtube.com/watch?v=7IFuh6iN9_U&amp;list=PLagCnwKgU-P4JoBydcrn_p56NkU_Af0qS&amp;index=3</a:t>
            </a:r>
          </a:p>
        </p:txBody>
      </p:sp>
    </p:spTree>
    <p:extLst>
      <p:ext uri="{BB962C8B-B14F-4D97-AF65-F5344CB8AC3E}">
        <p14:creationId xmlns:p14="http://schemas.microsoft.com/office/powerpoint/2010/main" val="569981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https://www.youtube.com/watch?v=7IFuh6iN9_U&amp;list=PLagCnwKgU-P4JoBydcrn_p56NkU_Af0qS&amp;index=3</a:t>
            </a:r>
          </a:p>
        </p:txBody>
      </p:sp>
    </p:spTree>
    <p:extLst>
      <p:ext uri="{BB962C8B-B14F-4D97-AF65-F5344CB8AC3E}">
        <p14:creationId xmlns:p14="http://schemas.microsoft.com/office/powerpoint/2010/main" val="3445895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https://www.youtube.com/watch?v=7IFuh6iN9_U&amp;list=PLagCnwKgU-P4JoBydcrn_p56NkU_Af0qS&amp;index=3</a:t>
            </a:r>
          </a:p>
        </p:txBody>
      </p:sp>
    </p:spTree>
    <p:extLst>
      <p:ext uri="{BB962C8B-B14F-4D97-AF65-F5344CB8AC3E}">
        <p14:creationId xmlns:p14="http://schemas.microsoft.com/office/powerpoint/2010/main" val="2080316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https://www.youtube.com/watch?v=7IFuh6iN9_U&amp;list=PLagCnwKgU-P4JoBydcrn_p56NkU_Af0qS&amp;index=3</a:t>
            </a:r>
          </a:p>
        </p:txBody>
      </p:sp>
    </p:spTree>
    <p:extLst>
      <p:ext uri="{BB962C8B-B14F-4D97-AF65-F5344CB8AC3E}">
        <p14:creationId xmlns:p14="http://schemas.microsoft.com/office/powerpoint/2010/main" val="2393896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hlinkClick r:id="rId3"/>
              </a:rPr>
              <a:t>https://www.teacherspayteachers.com/Product/Physics-Graphing-Kinematics-Lab-SpeedVelocity-3918927</a:t>
            </a:r>
            <a:r>
              <a:rPr lang="en-US" dirty="0"/>
              <a:t> </a:t>
            </a:r>
          </a:p>
          <a:p>
            <a:endParaRPr lang="en-US" dirty="0"/>
          </a:p>
        </p:txBody>
      </p:sp>
    </p:spTree>
    <p:extLst>
      <p:ext uri="{BB962C8B-B14F-4D97-AF65-F5344CB8AC3E}">
        <p14:creationId xmlns:p14="http://schemas.microsoft.com/office/powerpoint/2010/main" val="1271813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https://www.youtube.com/watch?v=uJ3pkEQMxpY&amp;list=PLagCnwKgU-P4JoBydcrn_p56NkU_Af0qS&amp;index=4</a:t>
            </a:r>
          </a:p>
        </p:txBody>
      </p:sp>
    </p:spTree>
    <p:extLst>
      <p:ext uri="{BB962C8B-B14F-4D97-AF65-F5344CB8AC3E}">
        <p14:creationId xmlns:p14="http://schemas.microsoft.com/office/powerpoint/2010/main" val="674290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https://www.youtube.com/watch?v=uJ3pkEQMxpY&amp;list=PLagCnwKgU-P4JoBydcrn_p56NkU_Af0qS&amp;index=4</a:t>
            </a:r>
          </a:p>
        </p:txBody>
      </p:sp>
    </p:spTree>
    <p:extLst>
      <p:ext uri="{BB962C8B-B14F-4D97-AF65-F5344CB8AC3E}">
        <p14:creationId xmlns:p14="http://schemas.microsoft.com/office/powerpoint/2010/main" val="2701419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https://www.youtube.com/watch?v=uJ3pkEQMxpY&amp;list=PLagCnwKgU-P4JoBydcrn_p56NkU_Af0qS&amp;index=4</a:t>
            </a:r>
          </a:p>
        </p:txBody>
      </p:sp>
    </p:spTree>
    <p:extLst>
      <p:ext uri="{BB962C8B-B14F-4D97-AF65-F5344CB8AC3E}">
        <p14:creationId xmlns:p14="http://schemas.microsoft.com/office/powerpoint/2010/main" val="610396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https://www.youtube.com/watch?v=uJ3pkEQMxpY&amp;list=PLagCnwKgU-P4JoBydcrn_p56NkU_Af0qS&amp;index=4</a:t>
            </a:r>
          </a:p>
        </p:txBody>
      </p:sp>
    </p:spTree>
    <p:extLst>
      <p:ext uri="{BB962C8B-B14F-4D97-AF65-F5344CB8AC3E}">
        <p14:creationId xmlns:p14="http://schemas.microsoft.com/office/powerpoint/2010/main" val="663025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https://www.youtube.com/watch?v=uJ3pkEQMxpY&amp;list=PLagCnwKgU-P4JoBydcrn_p56NkU_Af0qS&amp;index=4</a:t>
            </a:r>
          </a:p>
        </p:txBody>
      </p:sp>
    </p:spTree>
    <p:extLst>
      <p:ext uri="{BB962C8B-B14F-4D97-AF65-F5344CB8AC3E}">
        <p14:creationId xmlns:p14="http://schemas.microsoft.com/office/powerpoint/2010/main" val="2499040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https://www.youtube.com/watch?v=uJ3pkEQMxpY&amp;list=PLagCnwKgU-P4JoBydcrn_p56NkU_Af0qS&amp;index=4</a:t>
            </a:r>
          </a:p>
        </p:txBody>
      </p:sp>
    </p:spTree>
    <p:extLst>
      <p:ext uri="{BB962C8B-B14F-4D97-AF65-F5344CB8AC3E}">
        <p14:creationId xmlns:p14="http://schemas.microsoft.com/office/powerpoint/2010/main" val="193684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https://www.youtube.com/watch?v=uJ3pkEQMxpY&amp;list=PLagCnwKgU-P4JoBydcrn_p56NkU_Af0qS&amp;index=4</a:t>
            </a:r>
          </a:p>
        </p:txBody>
      </p:sp>
    </p:spTree>
    <p:extLst>
      <p:ext uri="{BB962C8B-B14F-4D97-AF65-F5344CB8AC3E}">
        <p14:creationId xmlns:p14="http://schemas.microsoft.com/office/powerpoint/2010/main" val="3217492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https://www.youtube.com/watch?v=uJ3pkEQMxpY&amp;list=PLagCnwKgU-P4JoBydcrn_p56NkU_Af0qS&amp;index=4</a:t>
            </a:r>
          </a:p>
        </p:txBody>
      </p:sp>
    </p:spTree>
    <p:extLst>
      <p:ext uri="{BB962C8B-B14F-4D97-AF65-F5344CB8AC3E}">
        <p14:creationId xmlns:p14="http://schemas.microsoft.com/office/powerpoint/2010/main" val="29065020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https://www.youtube.com/watch?v=uJ3pkEQMxpY&amp;list=PLagCnwKgU-P4JoBydcrn_p56NkU_Af0qS&amp;index=4</a:t>
            </a:r>
          </a:p>
        </p:txBody>
      </p:sp>
    </p:spTree>
    <p:extLst>
      <p:ext uri="{BB962C8B-B14F-4D97-AF65-F5344CB8AC3E}">
        <p14:creationId xmlns:p14="http://schemas.microsoft.com/office/powerpoint/2010/main" val="1654652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https://www.youtube.com/watch?v=uJ3pkEQMxpY&amp;list=PLagCnwKgU-P4JoBydcrn_p56NkU_Af0qS&amp;index=4</a:t>
            </a:r>
          </a:p>
        </p:txBody>
      </p:sp>
    </p:spTree>
    <p:extLst>
      <p:ext uri="{BB962C8B-B14F-4D97-AF65-F5344CB8AC3E}">
        <p14:creationId xmlns:p14="http://schemas.microsoft.com/office/powerpoint/2010/main" val="2059526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https://www.youtube.com/watch?v=cid85VM7hMQ&amp;list=PLagCnwKgU-P4JoBydcrn_p56NkU_Af0qS&amp;index=5</a:t>
            </a:r>
          </a:p>
        </p:txBody>
      </p:sp>
    </p:spTree>
    <p:extLst>
      <p:ext uri="{BB962C8B-B14F-4D97-AF65-F5344CB8AC3E}">
        <p14:creationId xmlns:p14="http://schemas.microsoft.com/office/powerpoint/2010/main" val="3976119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https://www.youtube.com/watch?v=cid85VM7hMQ&amp;list=PLagCnwKgU-P4JoBydcrn_p56NkU_Af0qS&amp;index=5</a:t>
            </a:r>
          </a:p>
        </p:txBody>
      </p:sp>
    </p:spTree>
    <p:extLst>
      <p:ext uri="{BB962C8B-B14F-4D97-AF65-F5344CB8AC3E}">
        <p14:creationId xmlns:p14="http://schemas.microsoft.com/office/powerpoint/2010/main" val="818838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https://www.youtube.com/watch?v=cid85VM7hMQ&amp;list=PLagCnwKgU-P4JoBydcrn_p56NkU_Af0qS&amp;index=5</a:t>
            </a:r>
          </a:p>
        </p:txBody>
      </p:sp>
    </p:spTree>
    <p:extLst>
      <p:ext uri="{BB962C8B-B14F-4D97-AF65-F5344CB8AC3E}">
        <p14:creationId xmlns:p14="http://schemas.microsoft.com/office/powerpoint/2010/main" val="5955476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https://www.youtube.com/watch?v=cid85VM7hMQ&amp;list=PLagCnwKgU-P4JoBydcrn_p56NkU_Af0qS&amp;index=5</a:t>
            </a:r>
          </a:p>
        </p:txBody>
      </p:sp>
    </p:spTree>
    <p:extLst>
      <p:ext uri="{BB962C8B-B14F-4D97-AF65-F5344CB8AC3E}">
        <p14:creationId xmlns:p14="http://schemas.microsoft.com/office/powerpoint/2010/main" val="33294570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https://youtu.be/JLm3JrCPtWs</a:t>
            </a:r>
            <a:br>
              <a:rPr lang="en-US" dirty="0"/>
            </a:br>
            <a:r>
              <a:rPr lang="en-US" b="1" i="0" dirty="0">
                <a:solidFill>
                  <a:srgbClr val="0F0F0F"/>
                </a:solidFill>
                <a:effectLst/>
                <a:latin typeface="Source Sans Pro" panose="020B0503030403020204" pitchFamily="34" charset="0"/>
                <a:ea typeface="Source Sans Pro" panose="020B0503030403020204" pitchFamily="34" charset="0"/>
              </a:rPr>
              <a:t>(examples only) Understanding Uniformly Accelerated Motion</a:t>
            </a:r>
          </a:p>
          <a:p>
            <a:r>
              <a:rPr lang="en-US" dirty="0"/>
              <a:t>By: Flipping Physics</a:t>
            </a:r>
            <a:br>
              <a:rPr lang="en-US" dirty="0"/>
            </a:br>
            <a:endParaRPr lang="en-US" dirty="0"/>
          </a:p>
        </p:txBody>
      </p:sp>
    </p:spTree>
    <p:extLst>
      <p:ext uri="{BB962C8B-B14F-4D97-AF65-F5344CB8AC3E}">
        <p14:creationId xmlns:p14="http://schemas.microsoft.com/office/powerpoint/2010/main" val="460556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https://www.youtube.com/watch?v=cid85VM7hMQ&amp;list=PLagCnwKgU-P4JoBydcrn_p56NkU_Af0qS&amp;index=5</a:t>
            </a:r>
          </a:p>
        </p:txBody>
      </p:sp>
    </p:spTree>
    <p:extLst>
      <p:ext uri="{BB962C8B-B14F-4D97-AF65-F5344CB8AC3E}">
        <p14:creationId xmlns:p14="http://schemas.microsoft.com/office/powerpoint/2010/main" val="688741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https://www.youtube.com/watch?v=cid85VM7hMQ&amp;list=PLagCnwKgU-P4JoBydcrn_p56NkU_Af0qS&amp;index=5</a:t>
            </a:r>
          </a:p>
        </p:txBody>
      </p:sp>
    </p:spTree>
    <p:extLst>
      <p:ext uri="{BB962C8B-B14F-4D97-AF65-F5344CB8AC3E}">
        <p14:creationId xmlns:p14="http://schemas.microsoft.com/office/powerpoint/2010/main" val="4366099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https://www.youtube.com/watch?v=cid85VM7hMQ&amp;list=PLagCnwKgU-P4JoBydcrn_p56NkU_Af0qS&amp;index=5</a:t>
            </a:r>
          </a:p>
        </p:txBody>
      </p:sp>
    </p:spTree>
    <p:extLst>
      <p:ext uri="{BB962C8B-B14F-4D97-AF65-F5344CB8AC3E}">
        <p14:creationId xmlns:p14="http://schemas.microsoft.com/office/powerpoint/2010/main" val="29167495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https://www.youtube.com/watch?v=Sj1HrekaAcA&amp;list=PLagCnwKgU-P4JoBydcrn_p56NkU_Af0qS&amp;index=6</a:t>
            </a:r>
          </a:p>
        </p:txBody>
      </p:sp>
    </p:spTree>
    <p:extLst>
      <p:ext uri="{BB962C8B-B14F-4D97-AF65-F5344CB8AC3E}">
        <p14:creationId xmlns:p14="http://schemas.microsoft.com/office/powerpoint/2010/main" val="1044452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https://www.youtube.com/watch?v=Sa--5XcU45k&amp;list=PLagCnwKgU-P4JoBydcrn_p56NkU_Af0qS</a:t>
            </a:r>
            <a:endParaRPr dirty="0"/>
          </a:p>
        </p:txBody>
      </p:sp>
    </p:spTree>
    <p:extLst>
      <p:ext uri="{BB962C8B-B14F-4D97-AF65-F5344CB8AC3E}">
        <p14:creationId xmlns:p14="http://schemas.microsoft.com/office/powerpoint/2010/main" val="40466445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https://www.youtube.com/watch?v=Sj1HrekaAcA&amp;list=PLagCnwKgU-P4JoBydcrn_p56NkU_Af0qS&amp;index=6</a:t>
            </a:r>
          </a:p>
        </p:txBody>
      </p:sp>
    </p:spTree>
    <p:extLst>
      <p:ext uri="{BB962C8B-B14F-4D97-AF65-F5344CB8AC3E}">
        <p14:creationId xmlns:p14="http://schemas.microsoft.com/office/powerpoint/2010/main" val="17992779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https://www.youtube.com/watch?v=Sj1HrekaAcA&amp;list=PLagCnwKgU-P4JoBydcrn_p56NkU_Af0qS&amp;index=6</a:t>
            </a:r>
          </a:p>
        </p:txBody>
      </p:sp>
    </p:spTree>
    <p:extLst>
      <p:ext uri="{BB962C8B-B14F-4D97-AF65-F5344CB8AC3E}">
        <p14:creationId xmlns:p14="http://schemas.microsoft.com/office/powerpoint/2010/main" val="35858700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https://www.youtube.com/watch?v=Sj1HrekaAcA&amp;list=PLagCnwKgU-P4JoBydcrn_p56NkU_Af0qS&amp;index=6</a:t>
            </a:r>
          </a:p>
        </p:txBody>
      </p:sp>
    </p:spTree>
    <p:extLst>
      <p:ext uri="{BB962C8B-B14F-4D97-AF65-F5344CB8AC3E}">
        <p14:creationId xmlns:p14="http://schemas.microsoft.com/office/powerpoint/2010/main" val="1909072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latin typeface="Trebuchet MS"/>
              </a:rPr>
              <a:t>https://www.teacherspayteachers.com/Product/Physics-Gravity-and-Free-Fall-Inquiry-Lab-3925057​</a:t>
            </a:r>
            <a:endParaRPr lang="en-US" dirty="0"/>
          </a:p>
          <a:p>
            <a:endParaRPr lang="en-US" dirty="0"/>
          </a:p>
        </p:txBody>
      </p:sp>
    </p:spTree>
    <p:extLst>
      <p:ext uri="{BB962C8B-B14F-4D97-AF65-F5344CB8AC3E}">
        <p14:creationId xmlns:p14="http://schemas.microsoft.com/office/powerpoint/2010/main" val="35368409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https://www.youtube.com/watch?v=dQ47ocCsUPs</a:t>
            </a:r>
            <a:br>
              <a:rPr lang="en-US" dirty="0"/>
            </a:br>
            <a:r>
              <a:rPr lang="en-US" b="1" i="0" dirty="0">
                <a:solidFill>
                  <a:srgbClr val="0F0F0F"/>
                </a:solidFill>
                <a:effectLst/>
                <a:latin typeface="Source Sans Pro" panose="020B0503030403020204" pitchFamily="34" charset="0"/>
                <a:ea typeface="Source Sans Pro" panose="020B0503030403020204" pitchFamily="34" charset="0"/>
              </a:rPr>
              <a:t>Which Is Quicker: Bowling Ball or Feather!? | Get On It | BBC Earth Kids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BBC Earth Kids</a:t>
            </a:r>
            <a:br>
              <a:rPr lang="en-US" dirty="0"/>
            </a:br>
            <a:br>
              <a:rPr lang="en-US" dirty="0"/>
            </a:br>
            <a:r>
              <a:rPr lang="en-US" dirty="0"/>
              <a:t>https://www.youtube.com/watch?v=E43-CfukEgs</a:t>
            </a:r>
            <a:br>
              <a:rPr lang="en-US" dirty="0"/>
            </a:br>
            <a:r>
              <a:rPr lang="en-US" b="1" i="0" dirty="0">
                <a:solidFill>
                  <a:srgbClr val="0F0F0F"/>
                </a:solidFill>
                <a:effectLst/>
                <a:latin typeface="Bahnschrift SemiBold Condensed" panose="020B0502040204020203" pitchFamily="34" charset="0"/>
                <a:ea typeface="Source Sans Pro" panose="020B0503030403020204" pitchFamily="34" charset="0"/>
              </a:rPr>
              <a:t>Brian Cox visits the world's biggest vacuum | Human Universe - BBC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BBC</a:t>
            </a:r>
            <a:br>
              <a:rPr lang="en-US" dirty="0"/>
            </a:br>
            <a:br>
              <a:rPr lang="en-US" dirty="0"/>
            </a:br>
            <a:r>
              <a:rPr lang="en-US" dirty="0"/>
              <a:t>https://www.youtube.com/watch?v=Oo8TaPVsn9Y</a:t>
            </a:r>
            <a:br>
              <a:rPr lang="en-US" dirty="0"/>
            </a:br>
            <a:r>
              <a:rPr lang="en-US" b="1" i="0" dirty="0">
                <a:solidFill>
                  <a:srgbClr val="0F0F0F"/>
                </a:solidFill>
                <a:effectLst/>
                <a:latin typeface="Source Sans Pro" panose="020B0503030403020204" pitchFamily="34" charset="0"/>
                <a:ea typeface="Source Sans Pro" panose="020B0503030403020204" pitchFamily="34" charset="0"/>
              </a:rPr>
              <a:t>David Scott does the feather hammer experiment on the moon | Science News</a:t>
            </a:r>
          </a:p>
          <a:p>
            <a:r>
              <a:rPr lang="en-US" dirty="0"/>
              <a:t>By: Science News</a:t>
            </a:r>
            <a:br>
              <a:rPr lang="en-US" dirty="0"/>
            </a:br>
            <a:endParaRPr lang="en-US" dirty="0"/>
          </a:p>
        </p:txBody>
      </p:sp>
      <p:sp>
        <p:nvSpPr>
          <p:cNvPr id="4" name="Slide Number Placeholder 3"/>
          <p:cNvSpPr>
            <a:spLocks noGrp="1"/>
          </p:cNvSpPr>
          <p:nvPr>
            <p:ph type="sldNum" sz="quarter" idx="5"/>
          </p:nvPr>
        </p:nvSpPr>
        <p:spPr/>
        <p:txBody>
          <a:bodyPr/>
          <a:lstStyle/>
          <a:p>
            <a:fld id="{E9E6F2B3-AB61-4E21-A002-F0FCC2961967}" type="slidenum">
              <a:rPr lang="en-US" smtClean="0"/>
              <a:t>60</a:t>
            </a:fld>
            <a:endParaRPr lang="en-US"/>
          </a:p>
        </p:txBody>
      </p:sp>
    </p:spTree>
    <p:extLst>
      <p:ext uri="{BB962C8B-B14F-4D97-AF65-F5344CB8AC3E}">
        <p14:creationId xmlns:p14="http://schemas.microsoft.com/office/powerpoint/2010/main" val="25314841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https://www.youtube.com/watch?v=qpATRmn7PLE&amp;list=PLagCnwKgU-P4JoBydcrn_p56NkU_Af0qS&amp;index=7</a:t>
            </a:r>
          </a:p>
        </p:txBody>
      </p:sp>
    </p:spTree>
    <p:extLst>
      <p:ext uri="{BB962C8B-B14F-4D97-AF65-F5344CB8AC3E}">
        <p14:creationId xmlns:p14="http://schemas.microsoft.com/office/powerpoint/2010/main" val="3430314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https://www.youtube.com/watch?v=qpATRmn7PLE&amp;list=PLagCnwKgU-P4JoBydcrn_p56NkU_Af0qS&amp;index=7</a:t>
            </a:r>
          </a:p>
        </p:txBody>
      </p:sp>
    </p:spTree>
    <p:extLst>
      <p:ext uri="{BB962C8B-B14F-4D97-AF65-F5344CB8AC3E}">
        <p14:creationId xmlns:p14="http://schemas.microsoft.com/office/powerpoint/2010/main" val="1825796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https://www.youtube.com/watch?v=qpATRmn7PLE&amp;list=PLagCnwKgU-P4JoBydcrn_p56NkU_Af0qS&amp;index=7</a:t>
            </a:r>
          </a:p>
        </p:txBody>
      </p:sp>
    </p:spTree>
    <p:extLst>
      <p:ext uri="{BB962C8B-B14F-4D97-AF65-F5344CB8AC3E}">
        <p14:creationId xmlns:p14="http://schemas.microsoft.com/office/powerpoint/2010/main" val="7487567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https://www.youtube.com/watch?v=qpATRmn7PLE&amp;list=PLagCnwKgU-P4JoBydcrn_p56NkU_Af0qS&amp;index=7</a:t>
            </a:r>
          </a:p>
        </p:txBody>
      </p:sp>
    </p:spTree>
    <p:extLst>
      <p:ext uri="{BB962C8B-B14F-4D97-AF65-F5344CB8AC3E}">
        <p14:creationId xmlns:p14="http://schemas.microsoft.com/office/powerpoint/2010/main" val="21285506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https://www.youtube.com/watch?v=qpATRmn7PLE&amp;list=PLagCnwKgU-P4JoBydcrn_p56NkU_Af0qS&amp;index=7</a:t>
            </a:r>
          </a:p>
        </p:txBody>
      </p:sp>
    </p:spTree>
    <p:extLst>
      <p:ext uri="{BB962C8B-B14F-4D97-AF65-F5344CB8AC3E}">
        <p14:creationId xmlns:p14="http://schemas.microsoft.com/office/powerpoint/2010/main" val="2785238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https://youtu.be/UefWw5k4G0U?si=zvbXbxxocRjwOJpj&amp;t=119</a:t>
            </a:r>
            <a:br>
              <a:rPr lang="en-US" dirty="0"/>
            </a:br>
            <a:r>
              <a:rPr lang="en-US" b="1" i="0" dirty="0">
                <a:solidFill>
                  <a:srgbClr val="0F0F0F"/>
                </a:solidFill>
                <a:effectLst/>
                <a:latin typeface="Source Sans Pro" panose="020B0503030403020204" pitchFamily="34" charset="0"/>
                <a:ea typeface="Source Sans Pro" panose="020B0503030403020204" pitchFamily="34" charset="0"/>
              </a:rPr>
              <a:t>One-Dimensional Kinematics</a:t>
            </a:r>
          </a:p>
          <a:p>
            <a:r>
              <a:rPr lang="en-US" dirty="0"/>
              <a:t>By: </a:t>
            </a:r>
            <a:r>
              <a:rPr lang="en-US" dirty="0" err="1"/>
              <a:t>Tiros</a:t>
            </a:r>
            <a:r>
              <a:rPr lang="en-US" dirty="0"/>
              <a:t> Educational</a:t>
            </a:r>
            <a:br>
              <a:rPr lang="en-US" dirty="0"/>
            </a:br>
            <a:r>
              <a:rPr lang="en-US" b="0" i="0" dirty="0">
                <a:solidFill>
                  <a:srgbClr val="131313"/>
                </a:solidFill>
                <a:effectLst/>
                <a:latin typeface="Roboto" panose="02000000000000000000" pitchFamily="2" charset="0"/>
              </a:rPr>
              <a:t>Full </a:t>
            </a:r>
            <a:r>
              <a:rPr lang="en-US" b="0" i="0" dirty="0" err="1">
                <a:solidFill>
                  <a:srgbClr val="131313"/>
                </a:solidFill>
                <a:effectLst/>
                <a:latin typeface="Roboto" panose="02000000000000000000" pitchFamily="2" charset="0"/>
              </a:rPr>
              <a:t>VIdeo</a:t>
            </a:r>
            <a:r>
              <a:rPr lang="en-US" b="0" i="0" dirty="0">
                <a:solidFill>
                  <a:srgbClr val="131313"/>
                </a:solidFill>
                <a:effectLst/>
                <a:latin typeface="Roboto" panose="02000000000000000000" pitchFamily="2" charset="0"/>
              </a:rPr>
              <a:t>: </a:t>
            </a:r>
            <a:r>
              <a:rPr lang="en-US" b="0" i="0" u="none" strike="noStrike" dirty="0">
                <a:solidFill>
                  <a:srgbClr val="065FD4"/>
                </a:solidFill>
                <a:effectLst/>
                <a:latin typeface="Roboto" panose="02000000000000000000" pitchFamily="2" charset="0"/>
                <a:hlinkClick r:id="rId3"/>
              </a:rPr>
              <a:t>http://vimeo.com/26479781</a:t>
            </a:r>
            <a:br>
              <a:rPr lang="en-US" dirty="0"/>
            </a:br>
            <a:endParaRPr lang="en-US" dirty="0"/>
          </a:p>
        </p:txBody>
      </p:sp>
      <p:sp>
        <p:nvSpPr>
          <p:cNvPr id="4" name="Slide Number Placeholder 3"/>
          <p:cNvSpPr>
            <a:spLocks noGrp="1"/>
          </p:cNvSpPr>
          <p:nvPr>
            <p:ph type="sldNum" sz="quarter" idx="5"/>
          </p:nvPr>
        </p:nvSpPr>
        <p:spPr/>
        <p:txBody>
          <a:bodyPr/>
          <a:lstStyle/>
          <a:p>
            <a:fld id="{E9E6F2B3-AB61-4E21-A002-F0FCC2961967}" type="slidenum">
              <a:rPr lang="en-US" smtClean="0"/>
              <a:t>8</a:t>
            </a:fld>
            <a:endParaRPr lang="en-US"/>
          </a:p>
        </p:txBody>
      </p:sp>
    </p:spTree>
    <p:extLst>
      <p:ext uri="{BB962C8B-B14F-4D97-AF65-F5344CB8AC3E}">
        <p14:creationId xmlns:p14="http://schemas.microsoft.com/office/powerpoint/2010/main" val="30180465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https://www.youtube.com/watch?v=qpATRmn7PLE&amp;list=PLagCnwKgU-P4JoBydcrn_p56NkU_Af0qS&amp;index=7</a:t>
            </a:r>
          </a:p>
        </p:txBody>
      </p:sp>
    </p:spTree>
    <p:extLst>
      <p:ext uri="{BB962C8B-B14F-4D97-AF65-F5344CB8AC3E}">
        <p14:creationId xmlns:p14="http://schemas.microsoft.com/office/powerpoint/2010/main" val="2748134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Trebuchet MS"/>
              </a:rPr>
              <a:t>https://www.teacherspayteachers.com/Product/Physics-Free-Fall-Interactive-Video-Problems-Lab-3928602</a:t>
            </a:r>
            <a:endParaRPr lang="en-US" dirty="0"/>
          </a:p>
        </p:txBody>
      </p:sp>
    </p:spTree>
    <p:extLst>
      <p:ext uri="{BB962C8B-B14F-4D97-AF65-F5344CB8AC3E}">
        <p14:creationId xmlns:p14="http://schemas.microsoft.com/office/powerpoint/2010/main" val="32178783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https://www.youtube.com/watch?v=0NUMpNimJOU&amp;list=PLagCnwKgU-P4JoBydcrn_p56NkU_Af0qS&amp;index=8</a:t>
            </a:r>
          </a:p>
        </p:txBody>
      </p:sp>
    </p:spTree>
    <p:extLst>
      <p:ext uri="{BB962C8B-B14F-4D97-AF65-F5344CB8AC3E}">
        <p14:creationId xmlns:p14="http://schemas.microsoft.com/office/powerpoint/2010/main" val="22019400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https://www.youtube.com/watch?v=0NUMpNimJOU&amp;list=PLagCnwKgU-P4JoBydcrn_p56NkU_Af0qS&amp;index=8</a:t>
            </a:r>
          </a:p>
        </p:txBody>
      </p:sp>
    </p:spTree>
    <p:extLst>
      <p:ext uri="{BB962C8B-B14F-4D97-AF65-F5344CB8AC3E}">
        <p14:creationId xmlns:p14="http://schemas.microsoft.com/office/powerpoint/2010/main" val="20547684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https://www.youtube.com/watch?v=0NUMpNimJOU&amp;list=PLagCnwKgU-P4JoBydcrn_p56NkU_Af0qS&amp;index=8</a:t>
            </a:r>
          </a:p>
        </p:txBody>
      </p:sp>
    </p:spTree>
    <p:extLst>
      <p:ext uri="{BB962C8B-B14F-4D97-AF65-F5344CB8AC3E}">
        <p14:creationId xmlns:p14="http://schemas.microsoft.com/office/powerpoint/2010/main" val="9595903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https://www.youtube.com/watch?v=0NUMpNimJOU&amp;list=PLagCnwKgU-P4JoBydcrn_p56NkU_Af0qS&amp;index=8</a:t>
            </a:r>
          </a:p>
        </p:txBody>
      </p:sp>
    </p:spTree>
    <p:extLst>
      <p:ext uri="{BB962C8B-B14F-4D97-AF65-F5344CB8AC3E}">
        <p14:creationId xmlns:p14="http://schemas.microsoft.com/office/powerpoint/2010/main" val="34206089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latin typeface="Trebuchet MS"/>
              </a:rPr>
              <a:t>https://www.teacherspayteachers.com/Product/Free-Fall-4-Lab-Activities-Reaction-Time-Jump-Height-Ball-Toss-and-more-3939301​</a:t>
            </a:r>
            <a:endParaRPr lang="en-US" dirty="0"/>
          </a:p>
          <a:p>
            <a:endParaRPr lang="en-US" dirty="0"/>
          </a:p>
        </p:txBody>
      </p:sp>
    </p:spTree>
    <p:extLst>
      <p:ext uri="{BB962C8B-B14F-4D97-AF65-F5344CB8AC3E}">
        <p14:creationId xmlns:p14="http://schemas.microsoft.com/office/powerpoint/2010/main" val="15842239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https://www.youtube.com/watch?v=hVRLcS01E2c&amp;list=PLagCnwKgU-P4JoBydcrn_p56NkU_Af0qS&amp;index=9</a:t>
            </a:r>
          </a:p>
        </p:txBody>
      </p:sp>
    </p:spTree>
    <p:extLst>
      <p:ext uri="{BB962C8B-B14F-4D97-AF65-F5344CB8AC3E}">
        <p14:creationId xmlns:p14="http://schemas.microsoft.com/office/powerpoint/2010/main" val="2321751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https://www.youtube.com/watch?v=hVRLcS01E2c&amp;list=PLagCnwKgU-P4JoBydcrn_p56NkU_Af0qS&amp;index=9</a:t>
            </a:r>
          </a:p>
        </p:txBody>
      </p:sp>
    </p:spTree>
    <p:extLst>
      <p:ext uri="{BB962C8B-B14F-4D97-AF65-F5344CB8AC3E}">
        <p14:creationId xmlns:p14="http://schemas.microsoft.com/office/powerpoint/2010/main" val="39057495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3724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https://www.youtube.com/watch?v=Sa--5XcU45k&amp;list=PLagCnwKgU-P4JoBydcrn_p56NkU_Af0qS</a:t>
            </a:r>
          </a:p>
        </p:txBody>
      </p:sp>
    </p:spTree>
    <p:extLst>
      <p:ext uri="{BB962C8B-B14F-4D97-AF65-F5344CB8AC3E}">
        <p14:creationId xmlns:p14="http://schemas.microsoft.com/office/powerpoint/2010/main" val="3049978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https://www.youtube.com/watch?v=hVRLcS01E2c&amp;list=PLagCnwKgU-P4JoBydcrn_p56NkU_Af0qS&amp;index=9</a:t>
            </a:r>
          </a:p>
        </p:txBody>
      </p:sp>
    </p:spTree>
    <p:extLst>
      <p:ext uri="{BB962C8B-B14F-4D97-AF65-F5344CB8AC3E}">
        <p14:creationId xmlns:p14="http://schemas.microsoft.com/office/powerpoint/2010/main" val="27462196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https://www.youtube.com/watch?v=hVRLcS01E2c&amp;list=PLagCnwKgU-P4JoBydcrn_p56NkU_Af0qS&amp;index=9</a:t>
            </a:r>
          </a:p>
        </p:txBody>
      </p:sp>
    </p:spTree>
    <p:extLst>
      <p:ext uri="{BB962C8B-B14F-4D97-AF65-F5344CB8AC3E}">
        <p14:creationId xmlns:p14="http://schemas.microsoft.com/office/powerpoint/2010/main" val="22787271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https://www.youtube.com/watch?v=hVRLcS01E2c&amp;list=PLagCnwKgU-P4JoBydcrn_p56NkU_Af0qS&amp;index=9</a:t>
            </a:r>
          </a:p>
        </p:txBody>
      </p:sp>
    </p:spTree>
    <p:extLst>
      <p:ext uri="{BB962C8B-B14F-4D97-AF65-F5344CB8AC3E}">
        <p14:creationId xmlns:p14="http://schemas.microsoft.com/office/powerpoint/2010/main" val="17969827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https://www.youtube.com/watch?v=hVRLcS01E2c&amp;list=PLagCnwKgU-P4JoBydcrn_p56NkU_Af0qS&amp;index=9</a:t>
            </a:r>
          </a:p>
        </p:txBody>
      </p:sp>
    </p:spTree>
    <p:extLst>
      <p:ext uri="{BB962C8B-B14F-4D97-AF65-F5344CB8AC3E}">
        <p14:creationId xmlns:p14="http://schemas.microsoft.com/office/powerpoint/2010/main" val="13669858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https://www.youtube.com/watch?v=hVRLcS01E2c&amp;list=PLagCnwKgU-P4JoBydcrn_p56NkU_Af0qS&amp;index=9</a:t>
            </a:r>
          </a:p>
        </p:txBody>
      </p:sp>
    </p:spTree>
    <p:extLst>
      <p:ext uri="{BB962C8B-B14F-4D97-AF65-F5344CB8AC3E}">
        <p14:creationId xmlns:p14="http://schemas.microsoft.com/office/powerpoint/2010/main" val="2406699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https://www.youtube.com/watch?v=Sa--5XcU45k&amp;list=PLagCnwKgU-P4JoBydcrn_p56NkU_Af0qS</a:t>
            </a:r>
          </a:p>
        </p:txBody>
      </p:sp>
    </p:spTree>
    <p:extLst>
      <p:ext uri="{BB962C8B-B14F-4D97-AF65-F5344CB8AC3E}">
        <p14:creationId xmlns:p14="http://schemas.microsoft.com/office/powerpoint/2010/main" val="2571090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https://www.youtube.com/watch?v=Sa--5XcU45k&amp;list=PLagCnwKgU-P4JoBydcrn_p56NkU_Af0qS</a:t>
            </a:r>
          </a:p>
        </p:txBody>
      </p:sp>
    </p:spTree>
    <p:extLst>
      <p:ext uri="{BB962C8B-B14F-4D97-AF65-F5344CB8AC3E}">
        <p14:creationId xmlns:p14="http://schemas.microsoft.com/office/powerpoint/2010/main" val="2563286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https://www.youtube.com/watch?v=Sa--5XcU45k&amp;list=PLagCnwKgU-P4JoBydcrn_p56NkU_Af0qS</a:t>
            </a:r>
            <a:endParaRPr dirty="0"/>
          </a:p>
        </p:txBody>
      </p:sp>
    </p:spTree>
    <p:extLst>
      <p:ext uri="{BB962C8B-B14F-4D97-AF65-F5344CB8AC3E}">
        <p14:creationId xmlns:p14="http://schemas.microsoft.com/office/powerpoint/2010/main" val="1284949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07769"/>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42F9F1-E1CD-3947-E41C-59B615F78511}"/>
              </a:ext>
            </a:extLst>
          </p:cNvPr>
          <p:cNvSpPr/>
          <p:nvPr/>
        </p:nvSpPr>
        <p:spPr>
          <a:xfrm>
            <a:off x="1262049" y="-738200"/>
            <a:ext cx="6619900" cy="6619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143001" y="2137387"/>
            <a:ext cx="6857999" cy="859801"/>
          </a:xfrm>
        </p:spPr>
        <p:txBody>
          <a:bodyPr tIns="45720" bIns="45720" anchor="ctr">
            <a:normAutofit/>
          </a:bodyPr>
          <a:lstStyle>
            <a:lvl1pPr algn="ctr">
              <a:lnSpc>
                <a:spcPct val="80000"/>
              </a:lnSpc>
              <a:defRPr sz="4500" spc="113" baseline="0">
                <a:solidFill>
                  <a:srgbClr val="F07769"/>
                </a:solidFill>
              </a:defRPr>
            </a:lvl1pPr>
          </a:lstStyle>
          <a:p>
            <a:r>
              <a:rPr lang="en-US" dirty="0"/>
              <a:t>Master Title Style</a:t>
            </a:r>
          </a:p>
        </p:txBody>
      </p:sp>
      <p:sp>
        <p:nvSpPr>
          <p:cNvPr id="3" name="Subtitle 2"/>
          <p:cNvSpPr>
            <a:spLocks noGrp="1"/>
          </p:cNvSpPr>
          <p:nvPr>
            <p:ph type="subTitle" idx="1"/>
          </p:nvPr>
        </p:nvSpPr>
        <p:spPr>
          <a:xfrm>
            <a:off x="1143000" y="2997188"/>
            <a:ext cx="6858000" cy="981941"/>
          </a:xfrm>
        </p:spPr>
        <p:txBody>
          <a:bodyPr>
            <a:normAutofit/>
          </a:bodyPr>
          <a:lstStyle>
            <a:lvl1pPr marL="0" indent="0" algn="ctr">
              <a:buNone/>
              <a:defRPr sz="1500"/>
            </a:lvl1pPr>
            <a:lvl2pPr marL="342900" indent="0" algn="ctr">
              <a:buNone/>
              <a:defRPr sz="1500"/>
            </a:lvl2pPr>
            <a:lvl3pPr marL="685800" indent="0" algn="ctr">
              <a:buNone/>
              <a:defRPr sz="15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5CE769-DC5C-4033-AEB5-88D5F310D028}" type="datetimeFigureOut">
              <a:rPr lang="en-US" smtClean="0"/>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latin typeface="Roboto Slab"/>
              <a:ea typeface="Roboto Slab"/>
              <a:cs typeface="Roboto Slab"/>
              <a:sym typeface="Roboto Slab"/>
            </a:endParaRPr>
          </a:p>
        </p:txBody>
      </p:sp>
      <p:sp>
        <p:nvSpPr>
          <p:cNvPr id="9" name="Oval 8">
            <a:extLst>
              <a:ext uri="{FF2B5EF4-FFF2-40B4-BE49-F238E27FC236}">
                <a16:creationId xmlns:a16="http://schemas.microsoft.com/office/drawing/2014/main" id="{0704DF8B-7829-54FA-22D7-78FA10C1E4C4}"/>
              </a:ext>
            </a:extLst>
          </p:cNvPr>
          <p:cNvSpPr/>
          <p:nvPr/>
        </p:nvSpPr>
        <p:spPr>
          <a:xfrm>
            <a:off x="1729540" y="-180474"/>
            <a:ext cx="5684921" cy="56849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4316892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E0BCD67-AF21-BCC0-AB06-E5344B15DB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6866" y="212037"/>
            <a:ext cx="9144000" cy="728441"/>
          </a:xfrm>
          <a:prstGeom prst="rect">
            <a:avLst/>
          </a:prstGeom>
        </p:spPr>
      </p:pic>
      <p:sp>
        <p:nvSpPr>
          <p:cNvPr id="2" name="Title 1"/>
          <p:cNvSpPr>
            <a:spLocks noGrp="1"/>
          </p:cNvSpPr>
          <p:nvPr>
            <p:ph type="title" hasCustomPrompt="1"/>
          </p:nvPr>
        </p:nvSpPr>
        <p:spPr/>
        <p:txBody>
          <a:bodyPr>
            <a:normAutofit/>
          </a:bodyPr>
          <a:lstStyle>
            <a:lvl1pPr>
              <a:defRPr sz="2100">
                <a:solidFill>
                  <a:schemeClr val="bg1"/>
                </a:solidFill>
              </a:defRPr>
            </a:lvl1pPr>
          </a:lstStyle>
          <a:p>
            <a:r>
              <a:rPr lang="en-US" dirty="0"/>
              <a:t>Title</a:t>
            </a:r>
          </a:p>
        </p:txBody>
      </p:sp>
      <p:sp>
        <p:nvSpPr>
          <p:cNvPr id="3" name="Content Placeholder 2"/>
          <p:cNvSpPr>
            <a:spLocks noGrp="1"/>
          </p:cNvSpPr>
          <p:nvPr>
            <p:ph idx="1"/>
          </p:nvPr>
        </p:nvSpPr>
        <p:spPr/>
        <p:txBody>
          <a:bodyPr/>
          <a:lstStyle>
            <a:lvl1pPr marL="0" indent="0">
              <a:buNone/>
              <a:defRPr sz="21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5CE769-DC5C-4033-AEB5-88D5F310D028}" type="datetimeFigureOut">
              <a:rPr lang="en-US" smtClean="0"/>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latin typeface="Roboto Slab"/>
              <a:ea typeface="Roboto Slab"/>
              <a:cs typeface="Roboto Slab"/>
              <a:sym typeface="Roboto Slab"/>
            </a:endParaRPr>
          </a:p>
        </p:txBody>
      </p:sp>
    </p:spTree>
    <p:extLst>
      <p:ext uri="{BB962C8B-B14F-4D97-AF65-F5344CB8AC3E}">
        <p14:creationId xmlns:p14="http://schemas.microsoft.com/office/powerpoint/2010/main" val="168353457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E0BCD67-AF21-BCC0-AB06-E5344B15DB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6866" y="212037"/>
            <a:ext cx="9144000" cy="728441"/>
          </a:xfrm>
          <a:prstGeom prst="rect">
            <a:avLst/>
          </a:prstGeom>
        </p:spPr>
      </p:pic>
      <p:sp>
        <p:nvSpPr>
          <p:cNvPr id="2" name="Title 1"/>
          <p:cNvSpPr>
            <a:spLocks noGrp="1"/>
          </p:cNvSpPr>
          <p:nvPr>
            <p:ph type="title" hasCustomPrompt="1"/>
          </p:nvPr>
        </p:nvSpPr>
        <p:spPr/>
        <p:txBody>
          <a:bodyPr>
            <a:normAutofit/>
          </a:bodyPr>
          <a:lstStyle>
            <a:lvl1pPr>
              <a:defRPr sz="2100">
                <a:solidFill>
                  <a:schemeClr val="bg1"/>
                </a:solidFill>
              </a:defRPr>
            </a:lvl1pPr>
          </a:lstStyle>
          <a:p>
            <a:r>
              <a:rPr lang="en-US" dirty="0"/>
              <a:t>Title</a:t>
            </a:r>
          </a:p>
        </p:txBody>
      </p:sp>
      <p:sp>
        <p:nvSpPr>
          <p:cNvPr id="3" name="Content Placeholder 2"/>
          <p:cNvSpPr>
            <a:spLocks noGrp="1"/>
          </p:cNvSpPr>
          <p:nvPr>
            <p:ph idx="1"/>
          </p:nvPr>
        </p:nvSpPr>
        <p:spPr/>
        <p:txBody>
          <a:bodyPr/>
          <a:lstStyle>
            <a:lvl1pPr marL="0" indent="0">
              <a:buNone/>
              <a:defRPr sz="21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5CE769-DC5C-4033-AEB5-88D5F310D028}" type="datetimeFigureOut">
              <a:rPr lang="en-US" smtClean="0"/>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latin typeface="Roboto Slab"/>
              <a:ea typeface="Roboto Slab"/>
              <a:cs typeface="Roboto Slab"/>
              <a:sym typeface="Roboto Slab"/>
            </a:endParaRPr>
          </a:p>
        </p:txBody>
      </p:sp>
      <p:pic>
        <p:nvPicPr>
          <p:cNvPr id="8" name="Graphic 7">
            <a:extLst>
              <a:ext uri="{FF2B5EF4-FFF2-40B4-BE49-F238E27FC236}">
                <a16:creationId xmlns:a16="http://schemas.microsoft.com/office/drawing/2014/main" id="{28A5D5B1-5A31-C22D-49D2-74F3E54FCF8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5448" y="497226"/>
            <a:ext cx="194596" cy="184565"/>
          </a:xfrm>
          <a:prstGeom prst="rect">
            <a:avLst/>
          </a:prstGeom>
        </p:spPr>
      </p:pic>
    </p:spTree>
    <p:extLst>
      <p:ext uri="{BB962C8B-B14F-4D97-AF65-F5344CB8AC3E}">
        <p14:creationId xmlns:p14="http://schemas.microsoft.com/office/powerpoint/2010/main" val="240686071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299F8D4F-1248-1881-ADB5-21C8718313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9144000" cy="1131570"/>
          </a:xfrm>
          <a:prstGeom prst="rect">
            <a:avLst/>
          </a:prstGeom>
        </p:spPr>
      </p:pic>
      <p:sp>
        <p:nvSpPr>
          <p:cNvPr id="2" name="Title 1"/>
          <p:cNvSpPr>
            <a:spLocks noGrp="1"/>
          </p:cNvSpPr>
          <p:nvPr>
            <p:ph type="title"/>
          </p:nvPr>
        </p:nvSpPr>
        <p:spPr>
          <a:xfrm>
            <a:off x="1" y="52516"/>
            <a:ext cx="9143999" cy="1131570"/>
          </a:xfrm>
        </p:spPr>
        <p:txBody>
          <a:bodyPr>
            <a:normAutofit/>
          </a:bodyPr>
          <a:lstStyle>
            <a:lvl1pPr algn="ctr">
              <a:defRPr sz="33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902189" y="1343607"/>
            <a:ext cx="7338060" cy="3319833"/>
          </a:xfrm>
        </p:spPr>
        <p:txBody>
          <a:bodyPr/>
          <a:lstStyle>
            <a:lvl1pPr marL="0" indent="0">
              <a:buNone/>
              <a:defRPr sz="21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5CE769-DC5C-4033-AEB5-88D5F310D028}" type="datetimeFigureOut">
              <a:rPr lang="en-US" smtClean="0"/>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latin typeface="Roboto Slab"/>
              <a:ea typeface="Roboto Slab"/>
              <a:cs typeface="Roboto Slab"/>
              <a:sym typeface="Roboto Slab"/>
            </a:endParaRPr>
          </a:p>
        </p:txBody>
      </p:sp>
    </p:spTree>
    <p:extLst>
      <p:ext uri="{BB962C8B-B14F-4D97-AF65-F5344CB8AC3E}">
        <p14:creationId xmlns:p14="http://schemas.microsoft.com/office/powerpoint/2010/main" val="382491767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893" y="1656659"/>
            <a:ext cx="7886700" cy="1257300"/>
          </a:xfrm>
        </p:spPr>
        <p:txBody>
          <a:bodyPr anchor="ctr">
            <a:noAutofit/>
          </a:bodyPr>
          <a:lstStyle>
            <a:lvl1pPr algn="ctr">
              <a:lnSpc>
                <a:spcPct val="80000"/>
              </a:lnSpc>
              <a:defRPr sz="4500" b="0" spc="113" baseline="0">
                <a:solidFill>
                  <a:srgbClr val="F07769"/>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4893" y="3007751"/>
            <a:ext cx="7886700" cy="880979"/>
          </a:xfrm>
        </p:spPr>
        <p:txBody>
          <a:bodyPr anchor="t">
            <a:normAutofit/>
          </a:bodyPr>
          <a:lstStyle>
            <a:lvl1pPr marL="0" indent="0" algn="ctr">
              <a:buNone/>
              <a:defRPr sz="2100">
                <a:solidFill>
                  <a:srgbClr val="F07769"/>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F95CE769-DC5C-4033-AEB5-88D5F310D028}" type="datetimeFigureOut">
              <a:rPr lang="en-US" smtClean="0"/>
              <a:t>6/30/2025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n" smtClean="0"/>
              <a:t>‹#›</a:t>
            </a:fld>
            <a:endParaRPr lang="en">
              <a:latin typeface="Roboto Slab"/>
              <a:ea typeface="Roboto Slab"/>
              <a:cs typeface="Roboto Slab"/>
              <a:sym typeface="Roboto Slab"/>
            </a:endParaRPr>
          </a:p>
        </p:txBody>
      </p:sp>
      <p:pic>
        <p:nvPicPr>
          <p:cNvPr id="13" name="Graphic 12">
            <a:extLst>
              <a:ext uri="{FF2B5EF4-FFF2-40B4-BE49-F238E27FC236}">
                <a16:creationId xmlns:a16="http://schemas.microsoft.com/office/drawing/2014/main" id="{8BB79C27-A491-E1F9-8513-1E7E76D7C0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57" y="0"/>
            <a:ext cx="9144000" cy="783718"/>
          </a:xfrm>
          <a:prstGeom prst="rect">
            <a:avLst/>
          </a:prstGeom>
        </p:spPr>
      </p:pic>
      <p:pic>
        <p:nvPicPr>
          <p:cNvPr id="14" name="Graphic 13">
            <a:extLst>
              <a:ext uri="{FF2B5EF4-FFF2-40B4-BE49-F238E27FC236}">
                <a16:creationId xmlns:a16="http://schemas.microsoft.com/office/drawing/2014/main" id="{BFD4BA4E-236E-8FA3-5845-7C34DF48AA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57" y="4359783"/>
            <a:ext cx="9144000" cy="783718"/>
          </a:xfrm>
          <a:prstGeom prst="rect">
            <a:avLst/>
          </a:prstGeom>
        </p:spPr>
      </p:pic>
    </p:spTree>
    <p:extLst>
      <p:ext uri="{BB962C8B-B14F-4D97-AF65-F5344CB8AC3E}">
        <p14:creationId xmlns:p14="http://schemas.microsoft.com/office/powerpoint/2010/main" val="373861982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26631E7-78AD-71E5-3796-500690D052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6866" y="212037"/>
            <a:ext cx="9144000" cy="728441"/>
          </a:xfrm>
          <a:prstGeom prst="rect">
            <a:avLst/>
          </a:prstGeom>
        </p:spPr>
      </p:pic>
      <p:sp>
        <p:nvSpPr>
          <p:cNvPr id="2" name="Title 1"/>
          <p:cNvSpPr>
            <a:spLocks noGrp="1"/>
          </p:cNvSpPr>
          <p:nvPr>
            <p:ph type="title"/>
          </p:nvPr>
        </p:nvSpPr>
        <p:spPr/>
        <p:txBody>
          <a:bodyPr>
            <a:normAutofit/>
          </a:bodyPr>
          <a:lstStyle>
            <a:lvl1pPr>
              <a:defRPr sz="2100">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5CE769-DC5C-4033-AEB5-88D5F310D028}" type="datetimeFigureOut">
              <a:rPr lang="en-US" smtClean="0"/>
              <a:t>6/30/2025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latin typeface="Roboto Slab"/>
              <a:ea typeface="Roboto Slab"/>
              <a:cs typeface="Roboto Slab"/>
              <a:sym typeface="Roboto Slab"/>
            </a:endParaRPr>
          </a:p>
        </p:txBody>
      </p:sp>
    </p:spTree>
    <p:extLst>
      <p:ext uri="{BB962C8B-B14F-4D97-AF65-F5344CB8AC3E}">
        <p14:creationId xmlns:p14="http://schemas.microsoft.com/office/powerpoint/2010/main" val="105213171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5CE769-DC5C-4033-AEB5-88D5F310D028}" type="datetimeFigureOut">
              <a:rPr lang="en-US" smtClean="0"/>
              <a:t>6/30/2025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916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3"/>
          <p:cNvSpPr txBox="1">
            <a:spLocks noGrp="1"/>
          </p:cNvSpPr>
          <p:nvPr>
            <p:ph type="ctrTitle"/>
          </p:nvPr>
        </p:nvSpPr>
        <p:spPr>
          <a:xfrm>
            <a:off x="1546025" y="1754794"/>
            <a:ext cx="58326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4400" b="1"/>
            </a:lvl1pPr>
            <a:lvl2pPr lvl="1" rtl="0">
              <a:spcBef>
                <a:spcPts val="0"/>
              </a:spcBef>
              <a:spcAft>
                <a:spcPts val="0"/>
              </a:spcAft>
              <a:buSzPts val="4400"/>
              <a:buNone/>
              <a:defRPr sz="4400" b="1"/>
            </a:lvl2pPr>
            <a:lvl3pPr lvl="2" rtl="0">
              <a:spcBef>
                <a:spcPts val="0"/>
              </a:spcBef>
              <a:spcAft>
                <a:spcPts val="0"/>
              </a:spcAft>
              <a:buSzPts val="4400"/>
              <a:buNone/>
              <a:defRPr sz="4400" b="1"/>
            </a:lvl3pPr>
            <a:lvl4pPr lvl="3" rtl="0">
              <a:spcBef>
                <a:spcPts val="0"/>
              </a:spcBef>
              <a:spcAft>
                <a:spcPts val="0"/>
              </a:spcAft>
              <a:buSzPts val="4400"/>
              <a:buNone/>
              <a:defRPr sz="4400" b="1"/>
            </a:lvl4pPr>
            <a:lvl5pPr lvl="4" rtl="0">
              <a:spcBef>
                <a:spcPts val="0"/>
              </a:spcBef>
              <a:spcAft>
                <a:spcPts val="0"/>
              </a:spcAft>
              <a:buSzPts val="4400"/>
              <a:buNone/>
              <a:defRPr sz="4400" b="1"/>
            </a:lvl5pPr>
            <a:lvl6pPr lvl="5" rtl="0">
              <a:spcBef>
                <a:spcPts val="0"/>
              </a:spcBef>
              <a:spcAft>
                <a:spcPts val="0"/>
              </a:spcAft>
              <a:buSzPts val="4400"/>
              <a:buNone/>
              <a:defRPr sz="4400" b="1"/>
            </a:lvl6pPr>
            <a:lvl7pPr lvl="6" rtl="0">
              <a:spcBef>
                <a:spcPts val="0"/>
              </a:spcBef>
              <a:spcAft>
                <a:spcPts val="0"/>
              </a:spcAft>
              <a:buSzPts val="4400"/>
              <a:buNone/>
              <a:defRPr sz="4400" b="1"/>
            </a:lvl7pPr>
            <a:lvl8pPr lvl="7" rtl="0">
              <a:spcBef>
                <a:spcPts val="0"/>
              </a:spcBef>
              <a:spcAft>
                <a:spcPts val="0"/>
              </a:spcAft>
              <a:buSzPts val="4400"/>
              <a:buNone/>
              <a:defRPr sz="4400" b="1"/>
            </a:lvl8pPr>
            <a:lvl9pPr lvl="8" rtl="0">
              <a:spcBef>
                <a:spcPts val="0"/>
              </a:spcBef>
              <a:spcAft>
                <a:spcPts val="0"/>
              </a:spcAft>
              <a:buSzPts val="4400"/>
              <a:buNone/>
              <a:defRPr sz="4400" b="1"/>
            </a:lvl9pPr>
          </a:lstStyle>
          <a:p>
            <a:endParaRPr/>
          </a:p>
        </p:txBody>
      </p:sp>
      <p:sp>
        <p:nvSpPr>
          <p:cNvPr id="28" name="Google Shape;28;p3"/>
          <p:cNvSpPr txBox="1">
            <a:spLocks noGrp="1"/>
          </p:cNvSpPr>
          <p:nvPr>
            <p:ph type="subTitle" idx="1"/>
          </p:nvPr>
        </p:nvSpPr>
        <p:spPr>
          <a:xfrm>
            <a:off x="1546025" y="3011511"/>
            <a:ext cx="58326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3000"/>
              <a:buNone/>
              <a:defRPr>
                <a:solidFill>
                  <a:schemeClr val="accent3"/>
                </a:solidFill>
              </a:defRPr>
            </a:lvl1pPr>
            <a:lvl2pPr lvl="1" rtl="0">
              <a:spcBef>
                <a:spcPts val="0"/>
              </a:spcBef>
              <a:spcAft>
                <a:spcPts val="0"/>
              </a:spcAft>
              <a:buClr>
                <a:schemeClr val="accent3"/>
              </a:buClr>
              <a:buSzPts val="3000"/>
              <a:buNone/>
              <a:defRPr sz="3000">
                <a:solidFill>
                  <a:schemeClr val="accent3"/>
                </a:solidFill>
              </a:defRPr>
            </a:lvl2pPr>
            <a:lvl3pPr lvl="2" rtl="0">
              <a:spcBef>
                <a:spcPts val="0"/>
              </a:spcBef>
              <a:spcAft>
                <a:spcPts val="0"/>
              </a:spcAft>
              <a:buClr>
                <a:schemeClr val="accent3"/>
              </a:buClr>
              <a:buSzPts val="3000"/>
              <a:buNone/>
              <a:defRPr sz="3000">
                <a:solidFill>
                  <a:schemeClr val="accent3"/>
                </a:solidFill>
              </a:defRPr>
            </a:lvl3pPr>
            <a:lvl4pPr lvl="3" rtl="0">
              <a:spcBef>
                <a:spcPts val="0"/>
              </a:spcBef>
              <a:spcAft>
                <a:spcPts val="0"/>
              </a:spcAft>
              <a:buClr>
                <a:schemeClr val="accent3"/>
              </a:buClr>
              <a:buSzPts val="3000"/>
              <a:buNone/>
              <a:defRPr sz="3000">
                <a:solidFill>
                  <a:schemeClr val="accent3"/>
                </a:solidFill>
              </a:defRPr>
            </a:lvl4pPr>
            <a:lvl5pPr lvl="4" rtl="0">
              <a:spcBef>
                <a:spcPts val="0"/>
              </a:spcBef>
              <a:spcAft>
                <a:spcPts val="0"/>
              </a:spcAft>
              <a:buClr>
                <a:schemeClr val="accent3"/>
              </a:buClr>
              <a:buSzPts val="3000"/>
              <a:buNone/>
              <a:defRPr sz="3000">
                <a:solidFill>
                  <a:schemeClr val="accent3"/>
                </a:solidFill>
              </a:defRPr>
            </a:lvl5pPr>
            <a:lvl6pPr lvl="5" rtl="0">
              <a:spcBef>
                <a:spcPts val="0"/>
              </a:spcBef>
              <a:spcAft>
                <a:spcPts val="0"/>
              </a:spcAft>
              <a:buClr>
                <a:schemeClr val="accent3"/>
              </a:buClr>
              <a:buSzPts val="3000"/>
              <a:buNone/>
              <a:defRPr sz="3000">
                <a:solidFill>
                  <a:schemeClr val="accent3"/>
                </a:solidFill>
              </a:defRPr>
            </a:lvl6pPr>
            <a:lvl7pPr lvl="6" rtl="0">
              <a:spcBef>
                <a:spcPts val="0"/>
              </a:spcBef>
              <a:spcAft>
                <a:spcPts val="0"/>
              </a:spcAft>
              <a:buClr>
                <a:schemeClr val="accent3"/>
              </a:buClr>
              <a:buSzPts val="3000"/>
              <a:buNone/>
              <a:defRPr sz="3000">
                <a:solidFill>
                  <a:schemeClr val="accent3"/>
                </a:solidFill>
              </a:defRPr>
            </a:lvl7pPr>
            <a:lvl8pPr lvl="7" rtl="0">
              <a:spcBef>
                <a:spcPts val="0"/>
              </a:spcBef>
              <a:spcAft>
                <a:spcPts val="0"/>
              </a:spcAft>
              <a:buClr>
                <a:schemeClr val="accent3"/>
              </a:buClr>
              <a:buSzPts val="3000"/>
              <a:buNone/>
              <a:defRPr sz="3000">
                <a:solidFill>
                  <a:schemeClr val="accent3"/>
                </a:solidFill>
              </a:defRPr>
            </a:lvl8pPr>
            <a:lvl9pPr lvl="8" rtl="0">
              <a:spcBef>
                <a:spcPts val="0"/>
              </a:spcBef>
              <a:spcAft>
                <a:spcPts val="0"/>
              </a:spcAft>
              <a:buClr>
                <a:schemeClr val="accent3"/>
              </a:buClr>
              <a:buSzPts val="3000"/>
              <a:buNone/>
              <a:defRPr sz="3000">
                <a:solidFill>
                  <a:schemeClr val="accent3"/>
                </a:solidFill>
              </a:defRPr>
            </a:lvl9pPr>
          </a:lstStyle>
          <a:p>
            <a:endParaRPr/>
          </a:p>
        </p:txBody>
      </p:sp>
    </p:spTree>
    <p:extLst>
      <p:ext uri="{BB962C8B-B14F-4D97-AF65-F5344CB8AC3E}">
        <p14:creationId xmlns:p14="http://schemas.microsoft.com/office/powerpoint/2010/main" val="3135353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6" name="Google Shape;46;p6"/>
          <p:cNvSpPr txBox="1">
            <a:spLocks noGrp="1"/>
          </p:cNvSpPr>
          <p:nvPr>
            <p:ph type="body" idx="1"/>
          </p:nvPr>
        </p:nvSpPr>
        <p:spPr>
          <a:xfrm>
            <a:off x="786137" y="1200150"/>
            <a:ext cx="36753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7" name="Google Shape;47;p6"/>
          <p:cNvSpPr txBox="1">
            <a:spLocks noGrp="1"/>
          </p:cNvSpPr>
          <p:nvPr>
            <p:ph type="body" idx="2"/>
          </p:nvPr>
        </p:nvSpPr>
        <p:spPr>
          <a:xfrm>
            <a:off x="4682659" y="1200150"/>
            <a:ext cx="36753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8" name="Google Shape;48;p6"/>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55594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044" y="52516"/>
            <a:ext cx="7890206" cy="113157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02189" y="1321594"/>
            <a:ext cx="7338060" cy="33418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1699" y="4817141"/>
            <a:ext cx="2250671" cy="273844"/>
          </a:xfrm>
          <a:prstGeom prst="rect">
            <a:avLst/>
          </a:prstGeom>
        </p:spPr>
        <p:txBody>
          <a:bodyPr vert="horz" lIns="91440" tIns="45720" rIns="45720" bIns="45720" rtlCol="0" anchor="ctr"/>
          <a:lstStyle>
            <a:lvl1pPr algn="l">
              <a:defRPr sz="788">
                <a:solidFill>
                  <a:schemeClr val="tx1"/>
                </a:solidFill>
              </a:defRPr>
            </a:lvl1pPr>
          </a:lstStyle>
          <a:p>
            <a:fld id="{F95CE769-DC5C-4033-AEB5-88D5F310D028}" type="datetimeFigureOut">
              <a:rPr lang="en-US" smtClean="0"/>
              <a:t>6/30/2025</a:t>
            </a:fld>
            <a:endParaRPr lang="en-US"/>
          </a:p>
        </p:txBody>
      </p:sp>
      <p:sp>
        <p:nvSpPr>
          <p:cNvPr id="5" name="Footer Placeholder 4"/>
          <p:cNvSpPr>
            <a:spLocks noGrp="1"/>
          </p:cNvSpPr>
          <p:nvPr>
            <p:ph type="ftr" sz="quarter" idx="3"/>
          </p:nvPr>
        </p:nvSpPr>
        <p:spPr>
          <a:xfrm>
            <a:off x="4197353" y="4817141"/>
            <a:ext cx="3783330" cy="273844"/>
          </a:xfrm>
          <a:prstGeom prst="rect">
            <a:avLst/>
          </a:prstGeom>
        </p:spPr>
        <p:txBody>
          <a:bodyPr vert="horz" lIns="91440" tIns="45720" rIns="91440" bIns="45720" rtlCol="0" anchor="ctr"/>
          <a:lstStyle>
            <a:lvl1pPr algn="r">
              <a:defRPr sz="788">
                <a:solidFill>
                  <a:schemeClr val="tx1"/>
                </a:solidFill>
              </a:defRPr>
            </a:lvl1pPr>
          </a:lstStyle>
          <a:p>
            <a:endParaRPr lang="en-US"/>
          </a:p>
        </p:txBody>
      </p:sp>
      <p:sp>
        <p:nvSpPr>
          <p:cNvPr id="6" name="Slide Number Placeholder 5"/>
          <p:cNvSpPr>
            <a:spLocks noGrp="1"/>
          </p:cNvSpPr>
          <p:nvPr>
            <p:ph type="sldNum" sz="quarter" idx="4"/>
          </p:nvPr>
        </p:nvSpPr>
        <p:spPr>
          <a:xfrm>
            <a:off x="8778240" y="4817141"/>
            <a:ext cx="365760" cy="273844"/>
          </a:xfrm>
          <a:prstGeom prst="rect">
            <a:avLst/>
          </a:prstGeom>
        </p:spPr>
        <p:txBody>
          <a:bodyPr vert="horz" lIns="45720" tIns="45720" rIns="91440" bIns="45720" rtlCol="0" anchor="ctr"/>
          <a:lstStyle>
            <a:lvl1pPr algn="l">
              <a:defRPr sz="900" b="0">
                <a:solidFill>
                  <a:schemeClr val="tx1"/>
                </a:solidFill>
              </a:defRPr>
            </a:lvl1pPr>
          </a:lstStyle>
          <a:p>
            <a:pPr marL="0" lvl="0" indent="0" algn="r" rtl="0">
              <a:spcBef>
                <a:spcPts val="0"/>
              </a:spcBef>
              <a:spcAft>
                <a:spcPts val="0"/>
              </a:spcAft>
              <a:buNone/>
            </a:pPr>
            <a:fld id="{00000000-1234-1234-1234-123412341234}" type="slidenum">
              <a:rPr lang="en" smtClean="0"/>
              <a:t>‹#›</a:t>
            </a:fld>
            <a:endParaRPr lang="en">
              <a:latin typeface="Roboto Slab"/>
              <a:ea typeface="Roboto Slab"/>
              <a:cs typeface="Roboto Slab"/>
              <a:sym typeface="Roboto Slab"/>
            </a:endParaRPr>
          </a:p>
        </p:txBody>
      </p:sp>
    </p:spTree>
    <p:extLst>
      <p:ext uri="{BB962C8B-B14F-4D97-AF65-F5344CB8AC3E}">
        <p14:creationId xmlns:p14="http://schemas.microsoft.com/office/powerpoint/2010/main" val="255955656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86" r:id="rId3"/>
    <p:sldLayoutId id="2147483678" r:id="rId4"/>
    <p:sldLayoutId id="2147483679" r:id="rId5"/>
    <p:sldLayoutId id="2147483680" r:id="rId6"/>
    <p:sldLayoutId id="2147483681" r:id="rId7"/>
    <p:sldLayoutId id="2147483683" r:id="rId8"/>
    <p:sldLayoutId id="2147483685" r:id="rId9"/>
  </p:sldLayoutIdLst>
  <p:transition>
    <p:fade thruBlk="1"/>
  </p:transition>
  <p:hf hdr="0" ftr="0" dt="0"/>
  <p:txStyles>
    <p:titleStyle>
      <a:lvl1pPr algn="l" defTabSz="685800" rtl="0" eaLnBrk="1" latinLnBrk="0" hangingPunct="1">
        <a:lnSpc>
          <a:spcPct val="85000"/>
        </a:lnSpc>
        <a:spcBef>
          <a:spcPct val="0"/>
        </a:spcBef>
        <a:buNone/>
        <a:defRPr sz="3000" kern="1200" cap="none" baseline="0">
          <a:solidFill>
            <a:schemeClr val="bg1"/>
          </a:solidFill>
          <a:latin typeface="+mj-lt"/>
          <a:ea typeface="+mj-ea"/>
          <a:cs typeface="+mj-cs"/>
        </a:defRPr>
      </a:lvl1pPr>
    </p:titleStyle>
    <p:bodyStyle>
      <a:lvl1pPr marL="0" indent="0" algn="l" defTabSz="685800" rtl="0" eaLnBrk="1" latinLnBrk="0" hangingPunct="1">
        <a:lnSpc>
          <a:spcPct val="90000"/>
        </a:lnSpc>
        <a:spcBef>
          <a:spcPts val="900"/>
        </a:spcBef>
        <a:spcAft>
          <a:spcPts val="150"/>
        </a:spcAft>
        <a:buClr>
          <a:schemeClr val="tx1"/>
        </a:buClr>
        <a:buFont typeface="Wingdings" pitchFamily="2" charset="2"/>
        <a:buNone/>
        <a:defRPr sz="2100" kern="1200">
          <a:solidFill>
            <a:schemeClr val="bg2">
              <a:lumMod val="25000"/>
            </a:schemeClr>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bg2">
              <a:lumMod val="25000"/>
            </a:schemeClr>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bg2">
              <a:lumMod val="25000"/>
            </a:schemeClr>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bg2">
              <a:lumMod val="25000"/>
            </a:schemeClr>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bg2">
              <a:lumMod val="25000"/>
            </a:schemeClr>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teacherspayteachers.com/Product/Dimensional-Analysis-with-SpeedVelocity-Inquiry-Based-Lab-3906196&#8203;" TargetMode="External"/><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jpeg"/><Relationship Id="rId7" Type="http://schemas.openxmlformats.org/officeDocument/2006/relationships/image" Target="../media/image34.sv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3.sv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46.jpeg"/><Relationship Id="rId4" Type="http://schemas.openxmlformats.org/officeDocument/2006/relationships/image" Target="../media/image45.sv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1.sv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svg"/><Relationship Id="rId9" Type="http://schemas.openxmlformats.org/officeDocument/2006/relationships/image" Target="../media/image58.sv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1.sv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64.jpeg"/><Relationship Id="rId4" Type="http://schemas.openxmlformats.org/officeDocument/2006/relationships/image" Target="../media/image63.sv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www.teacherspayteachers.com/Product/Physics-Graphing-Kinematics-Lab-SpeedVelocity-3918927"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6.svg"/></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sv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svg"/><Relationship Id="rId18" Type="http://schemas.openxmlformats.org/officeDocument/2006/relationships/image" Target="../media/image98.png"/><Relationship Id="rId3" Type="http://schemas.openxmlformats.org/officeDocument/2006/relationships/image" Target="../media/image83.jpeg"/><Relationship Id="rId7" Type="http://schemas.openxmlformats.org/officeDocument/2006/relationships/image" Target="../media/image87.svg"/><Relationship Id="rId12" Type="http://schemas.openxmlformats.org/officeDocument/2006/relationships/image" Target="../media/image92.png"/><Relationship Id="rId17" Type="http://schemas.openxmlformats.org/officeDocument/2006/relationships/image" Target="../media/image97.svg"/><Relationship Id="rId2" Type="http://schemas.openxmlformats.org/officeDocument/2006/relationships/notesSlide" Target="../notesSlides/notesSlide28.xml"/><Relationship Id="rId16" Type="http://schemas.openxmlformats.org/officeDocument/2006/relationships/image" Target="../media/image96.png"/><Relationship Id="rId1" Type="http://schemas.openxmlformats.org/officeDocument/2006/relationships/slideLayout" Target="../slideLayouts/slideLayout3.xml"/><Relationship Id="rId6" Type="http://schemas.openxmlformats.org/officeDocument/2006/relationships/image" Target="../media/image86.png"/><Relationship Id="rId11" Type="http://schemas.openxmlformats.org/officeDocument/2006/relationships/image" Target="../media/image91.svg"/><Relationship Id="rId5" Type="http://schemas.openxmlformats.org/officeDocument/2006/relationships/image" Target="../media/image85.svg"/><Relationship Id="rId15" Type="http://schemas.openxmlformats.org/officeDocument/2006/relationships/image" Target="../media/image95.svg"/><Relationship Id="rId10" Type="http://schemas.openxmlformats.org/officeDocument/2006/relationships/image" Target="../media/image90.png"/><Relationship Id="rId19" Type="http://schemas.openxmlformats.org/officeDocument/2006/relationships/image" Target="../media/image99.svg"/><Relationship Id="rId4" Type="http://schemas.openxmlformats.org/officeDocument/2006/relationships/image" Target="../media/image84.png"/><Relationship Id="rId9" Type="http://schemas.openxmlformats.org/officeDocument/2006/relationships/image" Target="../media/image89.svg"/><Relationship Id="rId1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5.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58.sv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image" Target="../media/image108.png"/><Relationship Id="rId1" Type="http://schemas.openxmlformats.org/officeDocument/2006/relationships/slideLayout" Target="../slideLayouts/slideLayout4.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4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122.svg"/><Relationship Id="rId4" Type="http://schemas.openxmlformats.org/officeDocument/2006/relationships/image" Target="../media/image121.png"/></Relationships>
</file>

<file path=ppt/slides/_rels/slide4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30.svg"/><Relationship Id="rId3" Type="http://schemas.openxmlformats.org/officeDocument/2006/relationships/image" Target="../media/image123.jpeg"/><Relationship Id="rId7" Type="http://schemas.openxmlformats.org/officeDocument/2006/relationships/image" Target="../media/image126.svg"/><Relationship Id="rId12" Type="http://schemas.openxmlformats.org/officeDocument/2006/relationships/image" Target="../media/image129.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25.png"/><Relationship Id="rId11" Type="http://schemas.openxmlformats.org/officeDocument/2006/relationships/image" Target="../media/image128.svg"/><Relationship Id="rId5" Type="http://schemas.openxmlformats.org/officeDocument/2006/relationships/image" Target="../media/image124.svg"/><Relationship Id="rId10" Type="http://schemas.openxmlformats.org/officeDocument/2006/relationships/image" Target="../media/image127.png"/><Relationship Id="rId4" Type="http://schemas.openxmlformats.org/officeDocument/2006/relationships/image" Target="../media/image33.png"/><Relationship Id="rId9" Type="http://schemas.openxmlformats.org/officeDocument/2006/relationships/image" Target="../media/image51.sv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133.jpeg"/><Relationship Id="rId4" Type="http://schemas.openxmlformats.org/officeDocument/2006/relationships/image" Target="../media/image132.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youtu.be/JLm3JrCPtWs"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sv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image" Target="../media/image135.svg"/><Relationship Id="rId9" Type="http://schemas.openxmlformats.org/officeDocument/2006/relationships/image" Target="../media/image140.svg"/></Relationships>
</file>

<file path=ppt/slides/_rels/slide5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43.svg"/><Relationship Id="rId4" Type="http://schemas.openxmlformats.org/officeDocument/2006/relationships/image" Target="../media/image142.png"/></Relationships>
</file>

<file path=ppt/slides/_rels/slide53.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47.svg"/><Relationship Id="rId5" Type="http://schemas.openxmlformats.org/officeDocument/2006/relationships/image" Target="../media/image146.png"/><Relationship Id="rId4" Type="http://schemas.openxmlformats.org/officeDocument/2006/relationships/image" Target="../media/image145.svg"/><Relationship Id="rId9" Type="http://schemas.openxmlformats.org/officeDocument/2006/relationships/image" Target="../media/image150.jpeg"/></Relationships>
</file>

<file path=ppt/slides/_rels/slide5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53.jpeg"/><Relationship Id="rId4" Type="http://schemas.openxmlformats.org/officeDocument/2006/relationships/image" Target="../media/image152.svg"/></Relationships>
</file>

<file path=ppt/slides/_rels/slide5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56.jpeg"/><Relationship Id="rId4" Type="http://schemas.openxmlformats.org/officeDocument/2006/relationships/image" Target="../media/image155.svg"/></Relationships>
</file>

<file path=ppt/slides/_rels/slide5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159.svg"/><Relationship Id="rId4" Type="http://schemas.openxmlformats.org/officeDocument/2006/relationships/image" Target="../media/image158.png"/></Relationships>
</file>

<file path=ppt/slides/_rels/slide5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11.png"/></Relationships>
</file>

<file path=ppt/slides/_rels/slide5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dQ47ocCsUPs"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hyperlink" Target="https://www.youtube.com/watch?v=Oo8TaPVsn9Y" TargetMode="External"/><Relationship Id="rId4" Type="http://schemas.openxmlformats.org/officeDocument/2006/relationships/hyperlink" Target="https://www.youtube.com/watch?v=E43-CfukEgs"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64.sv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167.jpeg"/><Relationship Id="rId4" Type="http://schemas.openxmlformats.org/officeDocument/2006/relationships/image" Target="../media/image166.png"/></Relationships>
</file>

<file path=ppt/slides/_rels/slide6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167.jpeg"/></Relationships>
</file>

<file path=ppt/slides/_rels/slide64.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174.sv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jpeg"/><Relationship Id="rId4" Type="http://schemas.openxmlformats.org/officeDocument/2006/relationships/image" Target="../media/image171.svg"/></Relationships>
</file>

<file path=ppt/slides/_rels/slide67.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175.jpe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174.svg"/><Relationship Id="rId5" Type="http://schemas.openxmlformats.org/officeDocument/2006/relationships/image" Target="../media/image173.png"/><Relationship Id="rId4" Type="http://schemas.openxmlformats.org/officeDocument/2006/relationships/image" Target="../media/image171.svg"/></Relationships>
</file>

<file path=ppt/slides/_rels/slide68.xml.rels><?xml version="1.0" encoding="UTF-8" standalone="yes"?>
<Relationships xmlns="http://schemas.openxmlformats.org/package/2006/relationships"><Relationship Id="rId3" Type="http://schemas.openxmlformats.org/officeDocument/2006/relationships/image" Target="../media/image176.jpeg"/><Relationship Id="rId7" Type="http://schemas.openxmlformats.org/officeDocument/2006/relationships/image" Target="../media/image180.sv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179.png"/><Relationship Id="rId5" Type="http://schemas.openxmlformats.org/officeDocument/2006/relationships/image" Target="../media/image178.svg"/><Relationship Id="rId4" Type="http://schemas.openxmlformats.org/officeDocument/2006/relationships/image" Target="../media/image177.png"/></Relationships>
</file>

<file path=ppt/slides/_rels/slide69.xml.rels><?xml version="1.0" encoding="UTF-8" standalone="yes"?>
<Relationships xmlns="http://schemas.openxmlformats.org/package/2006/relationships"><Relationship Id="rId8" Type="http://schemas.openxmlformats.org/officeDocument/2006/relationships/image" Target="../media/image186.sv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84.svg"/><Relationship Id="rId5" Type="http://schemas.openxmlformats.org/officeDocument/2006/relationships/image" Target="../media/image183.png"/><Relationship Id="rId4" Type="http://schemas.openxmlformats.org/officeDocument/2006/relationships/image" Target="../media/image182.svg"/><Relationship Id="rId9" Type="http://schemas.openxmlformats.org/officeDocument/2006/relationships/image" Target="../media/image187.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jpeg"/><Relationship Id="rId1" Type="http://schemas.openxmlformats.org/officeDocument/2006/relationships/slideLayout" Target="../slideLayouts/slideLayout2.xml"/><Relationship Id="rId6" Type="http://schemas.openxmlformats.org/officeDocument/2006/relationships/image" Target="../media/image193.svg"/><Relationship Id="rId5" Type="http://schemas.openxmlformats.org/officeDocument/2006/relationships/image" Target="../media/image192.png"/><Relationship Id="rId4" Type="http://schemas.openxmlformats.org/officeDocument/2006/relationships/image" Target="../media/image191.svg"/></Relationships>
</file>

<file path=ppt/slides/_rels/slide7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196.svg"/><Relationship Id="rId4" Type="http://schemas.openxmlformats.org/officeDocument/2006/relationships/image" Target="../media/image195.png"/></Relationships>
</file>

<file path=ppt/slides/_rels/slide73.xml.rels><?xml version="1.0" encoding="UTF-8" standalone="yes"?>
<Relationships xmlns="http://schemas.openxmlformats.org/package/2006/relationships"><Relationship Id="rId3" Type="http://schemas.openxmlformats.org/officeDocument/2006/relationships/image" Target="../media/image197.jpeg"/><Relationship Id="rId7" Type="http://schemas.openxmlformats.org/officeDocument/2006/relationships/image" Target="../media/image201.sv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200.png"/><Relationship Id="rId5" Type="http://schemas.openxmlformats.org/officeDocument/2006/relationships/image" Target="../media/image199.svg"/><Relationship Id="rId4" Type="http://schemas.openxmlformats.org/officeDocument/2006/relationships/image" Target="../media/image198.png"/></Relationships>
</file>

<file path=ppt/slides/_rels/slide7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204.svg"/><Relationship Id="rId4" Type="http://schemas.openxmlformats.org/officeDocument/2006/relationships/image" Target="../media/image203.png"/></Relationships>
</file>

<file path=ppt/slides/_rels/slide75.xml.rels><?xml version="1.0" encoding="UTF-8" standalone="yes"?>
<Relationships xmlns="http://schemas.openxmlformats.org/package/2006/relationships"><Relationship Id="rId3" Type="http://schemas.openxmlformats.org/officeDocument/2006/relationships/image" Target="../media/image206.svg"/><Relationship Id="rId7" Type="http://schemas.openxmlformats.org/officeDocument/2006/relationships/image" Target="../media/image210.svg"/><Relationship Id="rId2"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208.svg"/><Relationship Id="rId4" Type="http://schemas.openxmlformats.org/officeDocument/2006/relationships/image" Target="../media/image207.png"/></Relationships>
</file>

<file path=ppt/slides/_rels/slide76.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1.png"/><Relationship Id="rId7" Type="http://schemas.openxmlformats.org/officeDocument/2006/relationships/image" Target="../media/image135.sv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34.png"/><Relationship Id="rId11" Type="http://schemas.openxmlformats.org/officeDocument/2006/relationships/image" Target="../media/image217.svg"/><Relationship Id="rId5" Type="http://schemas.openxmlformats.org/officeDocument/2006/relationships/image" Target="../media/image213.jpeg"/><Relationship Id="rId10" Type="http://schemas.openxmlformats.org/officeDocument/2006/relationships/image" Target="../media/image216.png"/><Relationship Id="rId4" Type="http://schemas.openxmlformats.org/officeDocument/2006/relationships/image" Target="../media/image212.svg"/><Relationship Id="rId9" Type="http://schemas.openxmlformats.org/officeDocument/2006/relationships/image" Target="../media/image215.svg"/></Relationships>
</file>

<file path=ppt/slides/_rels/slide7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6.xml"/><Relationship Id="rId5" Type="http://schemas.openxmlformats.org/officeDocument/2006/relationships/image" Target="../media/image222.png"/><Relationship Id="rId4" Type="http://schemas.openxmlformats.org/officeDocument/2006/relationships/image" Target="../media/image221.png"/></Relationships>
</file>

<file path=ppt/slides/_rels/slide8.xml.rels><?xml version="1.0" encoding="UTF-8" standalone="yes"?>
<Relationships xmlns="http://schemas.openxmlformats.org/package/2006/relationships"><Relationship Id="rId3" Type="http://schemas.openxmlformats.org/officeDocument/2006/relationships/hyperlink" Target="https://youtu.be/UefWw5k4G0U?si=zvbXbxxocRjwOJpj&amp;t=119"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6.xml"/><Relationship Id="rId4" Type="http://schemas.openxmlformats.org/officeDocument/2006/relationships/image" Target="../media/image225.png"/></Relationships>
</file>

<file path=ppt/slides/_rels/slide81.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27.png"/><Relationship Id="rId7" Type="http://schemas.openxmlformats.org/officeDocument/2006/relationships/image" Target="../media/image231.png"/><Relationship Id="rId2" Type="http://schemas.openxmlformats.org/officeDocument/2006/relationships/image" Target="../media/image226.png"/><Relationship Id="rId1" Type="http://schemas.openxmlformats.org/officeDocument/2006/relationships/slideLayout" Target="../slideLayouts/slideLayout6.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 Id="rId9" Type="http://schemas.openxmlformats.org/officeDocument/2006/relationships/image" Target="../media/image233.png"/></Relationships>
</file>

<file path=ppt/slides/_rels/slide82.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 Id="rId4" Type="http://schemas.openxmlformats.org/officeDocument/2006/relationships/image" Target="../media/image236.png"/></Relationships>
</file>

<file path=ppt/slides/_rels/slide83.xml.rels><?xml version="1.0" encoding="UTF-8" standalone="yes"?>
<Relationships xmlns="http://schemas.openxmlformats.org/package/2006/relationships"><Relationship Id="rId8" Type="http://schemas.openxmlformats.org/officeDocument/2006/relationships/image" Target="../media/image243.png"/><Relationship Id="rId13" Type="http://schemas.openxmlformats.org/officeDocument/2006/relationships/image" Target="../media/image248.png"/><Relationship Id="rId18" Type="http://schemas.openxmlformats.org/officeDocument/2006/relationships/image" Target="../media/image253.png"/><Relationship Id="rId3" Type="http://schemas.openxmlformats.org/officeDocument/2006/relationships/image" Target="../media/image238.png"/><Relationship Id="rId7" Type="http://schemas.openxmlformats.org/officeDocument/2006/relationships/image" Target="../media/image242.png"/><Relationship Id="rId12" Type="http://schemas.openxmlformats.org/officeDocument/2006/relationships/image" Target="../media/image247.png"/><Relationship Id="rId17" Type="http://schemas.openxmlformats.org/officeDocument/2006/relationships/image" Target="../media/image252.png"/><Relationship Id="rId2" Type="http://schemas.openxmlformats.org/officeDocument/2006/relationships/image" Target="../media/image237.png"/><Relationship Id="rId16" Type="http://schemas.openxmlformats.org/officeDocument/2006/relationships/image" Target="../media/image251.png"/><Relationship Id="rId1" Type="http://schemas.openxmlformats.org/officeDocument/2006/relationships/slideLayout" Target="../slideLayouts/slideLayout3.xml"/><Relationship Id="rId6" Type="http://schemas.openxmlformats.org/officeDocument/2006/relationships/image" Target="../media/image241.png"/><Relationship Id="rId11" Type="http://schemas.openxmlformats.org/officeDocument/2006/relationships/image" Target="../media/image246.png"/><Relationship Id="rId5" Type="http://schemas.openxmlformats.org/officeDocument/2006/relationships/image" Target="../media/image240.png"/><Relationship Id="rId15" Type="http://schemas.openxmlformats.org/officeDocument/2006/relationships/image" Target="../media/image250.png"/><Relationship Id="rId10" Type="http://schemas.openxmlformats.org/officeDocument/2006/relationships/image" Target="../media/image245.png"/><Relationship Id="rId19" Type="http://schemas.openxmlformats.org/officeDocument/2006/relationships/image" Target="../media/image254.png"/><Relationship Id="rId4" Type="http://schemas.openxmlformats.org/officeDocument/2006/relationships/image" Target="../media/image239.png"/><Relationship Id="rId9" Type="http://schemas.openxmlformats.org/officeDocument/2006/relationships/image" Target="../media/image244.png"/><Relationship Id="rId14" Type="http://schemas.openxmlformats.org/officeDocument/2006/relationships/image" Target="../media/image249.png"/></Relationships>
</file>

<file path=ppt/slides/_rels/slide84.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265.png"/><Relationship Id="rId3" Type="http://schemas.openxmlformats.org/officeDocument/2006/relationships/image" Target="../media/image255.jpeg"/><Relationship Id="rId7" Type="http://schemas.openxmlformats.org/officeDocument/2006/relationships/image" Target="../media/image259.png"/><Relationship Id="rId12" Type="http://schemas.openxmlformats.org/officeDocument/2006/relationships/image" Target="../media/image264.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258.png"/><Relationship Id="rId11" Type="http://schemas.openxmlformats.org/officeDocument/2006/relationships/image" Target="../media/image263.png"/><Relationship Id="rId5" Type="http://schemas.openxmlformats.org/officeDocument/2006/relationships/image" Target="../media/image257.png"/><Relationship Id="rId10" Type="http://schemas.openxmlformats.org/officeDocument/2006/relationships/image" Target="../media/image262.png"/><Relationship Id="rId4" Type="http://schemas.openxmlformats.org/officeDocument/2006/relationships/image" Target="../media/image256.png"/><Relationship Id="rId9" Type="http://schemas.openxmlformats.org/officeDocument/2006/relationships/image" Target="../media/image261.png"/><Relationship Id="rId14" Type="http://schemas.openxmlformats.org/officeDocument/2006/relationships/image" Target="../media/image266.png"/></Relationships>
</file>

<file path=ppt/slides/_rels/slide85.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69.jpeg"/></Relationships>
</file>

<file path=ppt/slides/_rels/slide88.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7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275.png"/></Relationships>
</file>

<file path=ppt/slides/_rels/slide92.xml.rels><?xml version="1.0" encoding="UTF-8" standalone="yes"?>
<Relationships xmlns="http://schemas.openxmlformats.org/package/2006/relationships"><Relationship Id="rId8" Type="http://schemas.openxmlformats.org/officeDocument/2006/relationships/image" Target="../media/image277.png"/><Relationship Id="rId3" Type="http://schemas.openxmlformats.org/officeDocument/2006/relationships/image" Target="../media/image276.png"/><Relationship Id="rId7" Type="http://schemas.openxmlformats.org/officeDocument/2006/relationships/hyperlink" Target="https://www.teacherspayteachers.com/Product/High-School-Physics-PPT-Entire-Course-Curriculum-NGSS-Full-Year-Aligned-5628099" TargetMode="External"/><Relationship Id="rId2" Type="http://schemas.openxmlformats.org/officeDocument/2006/relationships/hyperlink" Target="https://www.teacherspayteachers.com/Store/Physics-Burns/Category/B-Vectors-642654" TargetMode="External"/><Relationship Id="rId1" Type="http://schemas.openxmlformats.org/officeDocument/2006/relationships/slideLayout" Target="../slideLayouts/slideLayout4.xml"/><Relationship Id="rId6" Type="http://schemas.openxmlformats.org/officeDocument/2006/relationships/hyperlink" Target="https://www.teacherspayteachers.com/Product/AP-Physics-1-Entire-Course-Curriculum-5665685" TargetMode="External"/><Relationship Id="rId5" Type="http://schemas.openxmlformats.org/officeDocument/2006/relationships/hyperlink" Target="https://www.teacherspayteachers.com/Product/High-School-Physics-Entire-Course-Curriculum-5628099" TargetMode="External"/><Relationship Id="rId10" Type="http://schemas.openxmlformats.org/officeDocument/2006/relationships/image" Target="../media/image278.png"/><Relationship Id="rId4" Type="http://schemas.openxmlformats.org/officeDocument/2006/relationships/hyperlink" Target="https://www.teacherspayteachers.com/Contact" TargetMode="External"/><Relationship Id="rId9" Type="http://schemas.openxmlformats.org/officeDocument/2006/relationships/hyperlink" Target="https://www.teacherspayteachers.com/Product/AP-Physics-1-PPT-Entire-Course-Curriculum-Full-Year-Aligned-566568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2"/>
          <p:cNvSpPr txBox="1">
            <a:spLocks noGrp="1"/>
          </p:cNvSpPr>
          <p:nvPr>
            <p:ph type="ctrTitle"/>
          </p:nvPr>
        </p:nvSpPr>
        <p:spPr>
          <a:prstGeom prst="rect">
            <a:avLst/>
          </a:prstGeom>
        </p:spPr>
        <p:txBody>
          <a:bodyPr spcFirstLastPara="1" wrap="square" lIns="91425" tIns="91425" rIns="91425" bIns="91425" anchor="ctr" anchorCtr="0">
            <a:noAutofit/>
          </a:bodyPr>
          <a:lstStyle/>
          <a:p>
            <a:r>
              <a:rPr lang="en" dirty="0"/>
              <a:t>One-Dimensional Kinematics</a:t>
            </a:r>
            <a:endParaRPr lang="en-US" dirty="0"/>
          </a:p>
        </p:txBody>
      </p:sp>
      <p:sp>
        <p:nvSpPr>
          <p:cNvPr id="4" name="Subtitle 3">
            <a:extLst>
              <a:ext uri="{FF2B5EF4-FFF2-40B4-BE49-F238E27FC236}">
                <a16:creationId xmlns:a16="http://schemas.microsoft.com/office/drawing/2014/main" id="{64A79B90-FC8E-329C-10CD-0FC72BFFC559}"/>
              </a:ext>
            </a:extLst>
          </p:cNvPr>
          <p:cNvSpPr>
            <a:spLocks noGrp="1"/>
          </p:cNvSpPr>
          <p:nvPr>
            <p:ph type="subTitle" idx="1"/>
          </p:nvPr>
        </p:nvSpPr>
        <p:spPr>
          <a:xfrm>
            <a:off x="2043545" y="3253497"/>
            <a:ext cx="5056909" cy="348685"/>
          </a:xfrm>
        </p:spPr>
        <p:txBody>
          <a:bodyPr>
            <a:normAutofit/>
          </a:bodyPr>
          <a:lstStyle/>
          <a:p>
            <a:r>
              <a:rPr lang="en-US" sz="1800" dirty="0"/>
              <a:t>The Adventures of Jim and Cindy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A6979-C02A-5D86-CF17-87ADD94B541C}"/>
              </a:ext>
            </a:extLst>
          </p:cNvPr>
          <p:cNvSpPr>
            <a:spLocks noGrp="1"/>
          </p:cNvSpPr>
          <p:nvPr>
            <p:ph type="title"/>
          </p:nvPr>
        </p:nvSpPr>
        <p:spPr/>
        <p:txBody>
          <a:bodyPr/>
          <a:lstStyle/>
          <a:p>
            <a:r>
              <a:rPr lang="en-US" dirty="0"/>
              <a:t>Example #3: Distance &amp; Displacement</a:t>
            </a:r>
          </a:p>
        </p:txBody>
      </p:sp>
      <p:sp>
        <p:nvSpPr>
          <p:cNvPr id="3" name="Text Placeholder 2">
            <a:extLst>
              <a:ext uri="{FF2B5EF4-FFF2-40B4-BE49-F238E27FC236}">
                <a16:creationId xmlns:a16="http://schemas.microsoft.com/office/drawing/2014/main" id="{D8379A64-F852-A9F0-6FB5-557B2244168F}"/>
              </a:ext>
            </a:extLst>
          </p:cNvPr>
          <p:cNvSpPr>
            <a:spLocks noGrp="1"/>
          </p:cNvSpPr>
          <p:nvPr>
            <p:ph idx="1"/>
          </p:nvPr>
        </p:nvSpPr>
        <p:spPr/>
        <p:txBody>
          <a:bodyPr/>
          <a:lstStyle/>
          <a:p>
            <a:r>
              <a:rPr lang="en-US" dirty="0"/>
              <a:t>Cindy notices Jim coming to her house and decides to run out the door 150 meters to the East. Afterward, Cindy goes to Harry's house which is 40 meters to the West of Cindy's house. </a:t>
            </a:r>
          </a:p>
          <a:p>
            <a:pPr marL="457200" indent="-457200">
              <a:buFont typeface="+mj-lt"/>
              <a:buAutoNum type="alphaLcParenR"/>
            </a:pPr>
            <a:r>
              <a:rPr lang="en-US" dirty="0"/>
              <a:t>What distance did Cindy travel? </a:t>
            </a:r>
          </a:p>
          <a:p>
            <a:pPr marL="457200" indent="-457200">
              <a:buFont typeface="+mj-lt"/>
              <a:buAutoNum type="alphaLcParenR"/>
            </a:pPr>
            <a:r>
              <a:rPr lang="en-US" dirty="0"/>
              <a:t>What is Cindy's displacement? </a:t>
            </a:r>
          </a:p>
        </p:txBody>
      </p:sp>
      <p:sp>
        <p:nvSpPr>
          <p:cNvPr id="4" name="Slide Number Placeholder 3">
            <a:extLst>
              <a:ext uri="{FF2B5EF4-FFF2-40B4-BE49-F238E27FC236}">
                <a16:creationId xmlns:a16="http://schemas.microsoft.com/office/drawing/2014/main" id="{64ABBB93-8C0F-5B9B-9D47-EDBA6428160C}"/>
              </a:ext>
            </a:extLst>
          </p:cNvPr>
          <p:cNvSpPr>
            <a:spLocks noGrp="1"/>
          </p:cNvSpPr>
          <p:nvPr>
            <p:ph type="sldNum" sz="quarter" idx="12"/>
          </p:nvPr>
        </p:nvSpPr>
        <p:spPr/>
        <p:txBody>
          <a:bodyPr/>
          <a:lstStyle/>
          <a:p>
            <a:pPr lvl="0"/>
            <a:fld id="{00000000-1234-1234-1234-123412341234}" type="slidenum">
              <a:rPr lang="en"/>
              <a:pPr lvl="0"/>
              <a:t>10</a:t>
            </a:fld>
            <a:endParaRPr lang="en"/>
          </a:p>
        </p:txBody>
      </p:sp>
      <p:sp>
        <p:nvSpPr>
          <p:cNvPr id="9" name="TextBox 8">
            <a:extLst>
              <a:ext uri="{FF2B5EF4-FFF2-40B4-BE49-F238E27FC236}">
                <a16:creationId xmlns:a16="http://schemas.microsoft.com/office/drawing/2014/main" id="{783B7117-2140-AE6C-BEF9-83E000ECB1BC}"/>
              </a:ext>
            </a:extLst>
          </p:cNvPr>
          <p:cNvSpPr txBox="1"/>
          <p:nvPr/>
        </p:nvSpPr>
        <p:spPr>
          <a:xfrm>
            <a:off x="5047329" y="232843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340 meters</a:t>
            </a:r>
          </a:p>
        </p:txBody>
      </p:sp>
      <p:sp>
        <p:nvSpPr>
          <p:cNvPr id="11" name="TextBox 10">
            <a:extLst>
              <a:ext uri="{FF2B5EF4-FFF2-40B4-BE49-F238E27FC236}">
                <a16:creationId xmlns:a16="http://schemas.microsoft.com/office/drawing/2014/main" id="{0B28385F-4D23-3681-1F7A-EDA4EB59DED0}"/>
              </a:ext>
            </a:extLst>
          </p:cNvPr>
          <p:cNvSpPr txBox="1"/>
          <p:nvPr/>
        </p:nvSpPr>
        <p:spPr>
          <a:xfrm>
            <a:off x="4848551" y="2777906"/>
            <a:ext cx="3140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-40 meter or 40 meters West</a:t>
            </a:r>
            <a:endParaRPr lang="en-US" dirty="0">
              <a:solidFill>
                <a:srgbClr val="F07769"/>
              </a:solidFill>
            </a:endParaRPr>
          </a:p>
        </p:txBody>
      </p:sp>
      <p:pic>
        <p:nvPicPr>
          <p:cNvPr id="5" name="Picture 8" descr="Qr code&#10;&#10;Description automatically generated">
            <a:extLst>
              <a:ext uri="{FF2B5EF4-FFF2-40B4-BE49-F238E27FC236}">
                <a16:creationId xmlns:a16="http://schemas.microsoft.com/office/drawing/2014/main" id="{F98EFE8D-4597-4B1F-7B7E-5A6E1E9633E1}"/>
              </a:ext>
            </a:extLst>
          </p:cNvPr>
          <p:cNvPicPr>
            <a:picLocks noChangeAspect="1"/>
          </p:cNvPicPr>
          <p:nvPr/>
        </p:nvPicPr>
        <p:blipFill>
          <a:blip r:embed="rId3"/>
          <a:stretch>
            <a:fillRect/>
          </a:stretch>
        </p:blipFill>
        <p:spPr>
          <a:xfrm>
            <a:off x="8188085" y="169373"/>
            <a:ext cx="758047" cy="779613"/>
          </a:xfrm>
          <a:prstGeom prst="rect">
            <a:avLst/>
          </a:prstGeom>
        </p:spPr>
      </p:pic>
      <p:pic>
        <p:nvPicPr>
          <p:cNvPr id="6" name="Graphic 5">
            <a:extLst>
              <a:ext uri="{FF2B5EF4-FFF2-40B4-BE49-F238E27FC236}">
                <a16:creationId xmlns:a16="http://schemas.microsoft.com/office/drawing/2014/main" id="{094FD9BB-AD9A-A8B9-0482-8B0603044B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886200"/>
            <a:ext cx="9144000" cy="1257300"/>
          </a:xfrm>
          <a:prstGeom prst="rect">
            <a:avLst/>
          </a:prstGeom>
        </p:spPr>
      </p:pic>
      <p:sp>
        <p:nvSpPr>
          <p:cNvPr id="7" name="TextBox 6">
            <a:extLst>
              <a:ext uri="{FF2B5EF4-FFF2-40B4-BE49-F238E27FC236}">
                <a16:creationId xmlns:a16="http://schemas.microsoft.com/office/drawing/2014/main" id="{102B88AD-B619-1466-A85A-585199B3CF67}"/>
              </a:ext>
            </a:extLst>
          </p:cNvPr>
          <p:cNvSpPr txBox="1"/>
          <p:nvPr/>
        </p:nvSpPr>
        <p:spPr>
          <a:xfrm>
            <a:off x="143038" y="3516868"/>
            <a:ext cx="1772686"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600" dirty="0">
                <a:solidFill>
                  <a:schemeClr val="bg2">
                    <a:lumMod val="50000"/>
                  </a:schemeClr>
                </a:solidFill>
              </a:rPr>
              <a:t>Harry's House</a:t>
            </a:r>
          </a:p>
        </p:txBody>
      </p:sp>
      <p:sp>
        <p:nvSpPr>
          <p:cNvPr id="8" name="TextBox 7">
            <a:extLst>
              <a:ext uri="{FF2B5EF4-FFF2-40B4-BE49-F238E27FC236}">
                <a16:creationId xmlns:a16="http://schemas.microsoft.com/office/drawing/2014/main" id="{E148396A-0F5F-C22D-97F5-B44F3DF6FC13}"/>
              </a:ext>
            </a:extLst>
          </p:cNvPr>
          <p:cNvSpPr txBox="1"/>
          <p:nvPr/>
        </p:nvSpPr>
        <p:spPr>
          <a:xfrm>
            <a:off x="3217407" y="3516868"/>
            <a:ext cx="1772687"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600" dirty="0">
                <a:solidFill>
                  <a:schemeClr val="bg2">
                    <a:lumMod val="50000"/>
                  </a:schemeClr>
                </a:solidFill>
              </a:rPr>
              <a:t>Cindy's House</a:t>
            </a:r>
          </a:p>
        </p:txBody>
      </p:sp>
      <p:sp>
        <p:nvSpPr>
          <p:cNvPr id="10" name="TextBox 9">
            <a:extLst>
              <a:ext uri="{FF2B5EF4-FFF2-40B4-BE49-F238E27FC236}">
                <a16:creationId xmlns:a16="http://schemas.microsoft.com/office/drawing/2014/main" id="{79ADF043-BB35-1425-85CF-D8B34AAF1616}"/>
              </a:ext>
            </a:extLst>
          </p:cNvPr>
          <p:cNvSpPr txBox="1"/>
          <p:nvPr/>
        </p:nvSpPr>
        <p:spPr>
          <a:xfrm>
            <a:off x="8240249" y="3701534"/>
            <a:ext cx="759151"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600" dirty="0">
                <a:solidFill>
                  <a:schemeClr val="bg2">
                    <a:lumMod val="50000"/>
                  </a:schemeClr>
                </a:solidFill>
              </a:rPr>
              <a:t>Cindy</a:t>
            </a:r>
          </a:p>
        </p:txBody>
      </p:sp>
    </p:spTree>
    <p:extLst>
      <p:ext uri="{BB962C8B-B14F-4D97-AF65-F5344CB8AC3E}">
        <p14:creationId xmlns:p14="http://schemas.microsoft.com/office/powerpoint/2010/main" val="351415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AC898D5B-9345-1F69-DA0F-9878B8402E8A}"/>
              </a:ext>
            </a:extLst>
          </p:cNvPr>
          <p:cNvSpPr txBox="1">
            <a:spLocks/>
          </p:cNvSpPr>
          <p:nvPr/>
        </p:nvSpPr>
        <p:spPr>
          <a:xfrm>
            <a:off x="255368" y="1110135"/>
            <a:ext cx="8315053" cy="190440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900"/>
              </a:spcBef>
              <a:spcAft>
                <a:spcPts val="150"/>
              </a:spcAft>
              <a:buClr>
                <a:schemeClr val="tx1"/>
              </a:buClr>
              <a:buFont typeface="Wingdings" pitchFamily="2" charset="2"/>
              <a:buNone/>
              <a:defRPr sz="2100" kern="1200">
                <a:solidFill>
                  <a:schemeClr val="bg2">
                    <a:lumMod val="25000"/>
                  </a:schemeClr>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bg2">
                    <a:lumMod val="25000"/>
                  </a:schemeClr>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bg2">
                    <a:lumMod val="25000"/>
                  </a:schemeClr>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bg2">
                    <a:lumMod val="25000"/>
                  </a:schemeClr>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bg2">
                    <a:lumMod val="25000"/>
                  </a:schemeClr>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101597">
              <a:spcBef>
                <a:spcPts val="1333"/>
              </a:spcBef>
            </a:pPr>
            <a:r>
              <a:rPr lang="en-US" sz="1800" dirty="0"/>
              <a:t>Jim’s mom tells Jim to go buy some eggs at the grocery. On his way Jim sees and walks up to a RED PENGUIN 50 meters to the right of the grocery store. He’s so excited he forgets about the eggs and runs to Cindy’s house to tell her about this. Then Jim gets a call from his mom asking about the eggs. He rushes to the grocery store before it closes, but as soon as he gets there he passes out. </a:t>
            </a:r>
          </a:p>
        </p:txBody>
      </p:sp>
      <p:sp>
        <p:nvSpPr>
          <p:cNvPr id="28" name="TextBox 27">
            <a:extLst>
              <a:ext uri="{FF2B5EF4-FFF2-40B4-BE49-F238E27FC236}">
                <a16:creationId xmlns:a16="http://schemas.microsoft.com/office/drawing/2014/main" id="{67F3F50A-20AB-F8BA-B0A7-3BE8E1084E1B}"/>
              </a:ext>
            </a:extLst>
          </p:cNvPr>
          <p:cNvSpPr txBox="1"/>
          <p:nvPr/>
        </p:nvSpPr>
        <p:spPr>
          <a:xfrm>
            <a:off x="334196" y="2465466"/>
            <a:ext cx="8236226" cy="1213153"/>
          </a:xfrm>
          <a:prstGeom prst="rect">
            <a:avLst/>
          </a:prstGeom>
          <a:noFill/>
        </p:spPr>
        <p:txBody>
          <a:bodyPr wrap="square" numCol="2">
            <a:spAutoFit/>
          </a:bodyPr>
          <a:lstStyle/>
          <a:p>
            <a:pPr marL="457189" indent="-457189">
              <a:spcBef>
                <a:spcPts val="133"/>
              </a:spcBef>
              <a:buAutoNum type="alphaUcPeriod"/>
            </a:pPr>
            <a:r>
              <a:rPr lang="en-US" dirty="0"/>
              <a:t>What is Jim’s displacement?</a:t>
            </a:r>
          </a:p>
          <a:p>
            <a:pPr marL="457189" indent="-457189">
              <a:spcBef>
                <a:spcPts val="133"/>
              </a:spcBef>
              <a:buAutoNum type="alphaUcPeriod"/>
            </a:pPr>
            <a:r>
              <a:rPr lang="en-US" dirty="0"/>
              <a:t>What is x?</a:t>
            </a:r>
            <a:br>
              <a:rPr lang="en-US" dirty="0"/>
            </a:br>
            <a:br>
              <a:rPr lang="en-US" dirty="0"/>
            </a:br>
            <a:endParaRPr lang="en-US" dirty="0"/>
          </a:p>
          <a:p>
            <a:pPr marL="457189" indent="-457189">
              <a:spcBef>
                <a:spcPts val="133"/>
              </a:spcBef>
              <a:buAutoNum type="alphaUcPeriod"/>
            </a:pPr>
            <a:r>
              <a:rPr lang="en-US" dirty="0"/>
              <a:t>What is total distance Jim traveled?</a:t>
            </a:r>
          </a:p>
          <a:p>
            <a:pPr marL="457189" indent="-457189">
              <a:spcBef>
                <a:spcPts val="133"/>
              </a:spcBef>
              <a:buAutoNum type="alphaUcPeriod"/>
            </a:pPr>
            <a:r>
              <a:rPr lang="en-US" dirty="0"/>
              <a:t>How far does Cindy live from Jim?</a:t>
            </a:r>
          </a:p>
        </p:txBody>
      </p:sp>
      <p:sp>
        <p:nvSpPr>
          <p:cNvPr id="2" name="Title 1">
            <a:extLst>
              <a:ext uri="{FF2B5EF4-FFF2-40B4-BE49-F238E27FC236}">
                <a16:creationId xmlns:a16="http://schemas.microsoft.com/office/drawing/2014/main" id="{5C1C6799-3322-EAD1-BA8F-B21EB4AA15B6}"/>
              </a:ext>
            </a:extLst>
          </p:cNvPr>
          <p:cNvSpPr>
            <a:spLocks noGrp="1"/>
          </p:cNvSpPr>
          <p:nvPr>
            <p:ph type="title"/>
          </p:nvPr>
        </p:nvSpPr>
        <p:spPr/>
        <p:txBody>
          <a:bodyPr/>
          <a:lstStyle/>
          <a:p>
            <a:r>
              <a:rPr lang="en-US" dirty="0"/>
              <a:t>Example #4: Distance &amp; Displacement</a:t>
            </a:r>
          </a:p>
        </p:txBody>
      </p:sp>
      <p:sp>
        <p:nvSpPr>
          <p:cNvPr id="4" name="Slide Number Placeholder 3">
            <a:extLst>
              <a:ext uri="{FF2B5EF4-FFF2-40B4-BE49-F238E27FC236}">
                <a16:creationId xmlns:a16="http://schemas.microsoft.com/office/drawing/2014/main" id="{AD415317-A069-67B9-C1CE-2EF7260489B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11</a:t>
            </a:fld>
            <a:endParaRPr lang="en"/>
          </a:p>
        </p:txBody>
      </p:sp>
      <p:sp>
        <p:nvSpPr>
          <p:cNvPr id="5" name="TextBox 4">
            <a:extLst>
              <a:ext uri="{FF2B5EF4-FFF2-40B4-BE49-F238E27FC236}">
                <a16:creationId xmlns:a16="http://schemas.microsoft.com/office/drawing/2014/main" id="{43B51FFC-A073-EE33-F644-E648F1BD938E}"/>
              </a:ext>
            </a:extLst>
          </p:cNvPr>
          <p:cNvSpPr txBox="1"/>
          <p:nvPr/>
        </p:nvSpPr>
        <p:spPr>
          <a:xfrm>
            <a:off x="3535426" y="2470093"/>
            <a:ext cx="8774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200 m</a:t>
            </a:r>
          </a:p>
        </p:txBody>
      </p:sp>
      <p:sp>
        <p:nvSpPr>
          <p:cNvPr id="6" name="TextBox 5">
            <a:extLst>
              <a:ext uri="{FF2B5EF4-FFF2-40B4-BE49-F238E27FC236}">
                <a16:creationId xmlns:a16="http://schemas.microsoft.com/office/drawing/2014/main" id="{256B9E61-35F1-DDE2-5F17-2EEB6A58AFBA}"/>
              </a:ext>
            </a:extLst>
          </p:cNvPr>
          <p:cNvSpPr txBox="1"/>
          <p:nvPr/>
        </p:nvSpPr>
        <p:spPr>
          <a:xfrm>
            <a:off x="1924732" y="2779428"/>
            <a:ext cx="8774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75 m</a:t>
            </a:r>
          </a:p>
        </p:txBody>
      </p:sp>
      <p:sp>
        <p:nvSpPr>
          <p:cNvPr id="7" name="TextBox 6">
            <a:extLst>
              <a:ext uri="{FF2B5EF4-FFF2-40B4-BE49-F238E27FC236}">
                <a16:creationId xmlns:a16="http://schemas.microsoft.com/office/drawing/2014/main" id="{62DFB98D-F672-A2CB-92ED-7284871138A5}"/>
              </a:ext>
            </a:extLst>
          </p:cNvPr>
          <p:cNvSpPr txBox="1"/>
          <p:nvPr/>
        </p:nvSpPr>
        <p:spPr>
          <a:xfrm>
            <a:off x="8240250" y="2471834"/>
            <a:ext cx="7875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450 m</a:t>
            </a:r>
          </a:p>
        </p:txBody>
      </p:sp>
      <p:sp>
        <p:nvSpPr>
          <p:cNvPr id="8" name="TextBox 7">
            <a:extLst>
              <a:ext uri="{FF2B5EF4-FFF2-40B4-BE49-F238E27FC236}">
                <a16:creationId xmlns:a16="http://schemas.microsoft.com/office/drawing/2014/main" id="{D34AEAFB-95DC-2EF8-073A-895A3B783A0E}"/>
              </a:ext>
            </a:extLst>
          </p:cNvPr>
          <p:cNvSpPr txBox="1"/>
          <p:nvPr/>
        </p:nvSpPr>
        <p:spPr>
          <a:xfrm>
            <a:off x="8129890" y="2756430"/>
            <a:ext cx="7984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125 m</a:t>
            </a:r>
          </a:p>
        </p:txBody>
      </p:sp>
      <p:pic>
        <p:nvPicPr>
          <p:cNvPr id="20" name="Picture 8" descr="Qr code&#10;&#10;Description automatically generated">
            <a:extLst>
              <a:ext uri="{FF2B5EF4-FFF2-40B4-BE49-F238E27FC236}">
                <a16:creationId xmlns:a16="http://schemas.microsoft.com/office/drawing/2014/main" id="{7038A0C1-2282-A98D-7EC7-03900A798FA7}"/>
              </a:ext>
            </a:extLst>
          </p:cNvPr>
          <p:cNvPicPr>
            <a:picLocks noChangeAspect="1"/>
          </p:cNvPicPr>
          <p:nvPr/>
        </p:nvPicPr>
        <p:blipFill>
          <a:blip r:embed="rId3"/>
          <a:stretch>
            <a:fillRect/>
          </a:stretch>
        </p:blipFill>
        <p:spPr>
          <a:xfrm>
            <a:off x="8188085" y="228494"/>
            <a:ext cx="758047" cy="779613"/>
          </a:xfrm>
          <a:prstGeom prst="rect">
            <a:avLst/>
          </a:prstGeom>
        </p:spPr>
      </p:pic>
      <p:pic>
        <p:nvPicPr>
          <p:cNvPr id="22" name="Graphic 21">
            <a:extLst>
              <a:ext uri="{FF2B5EF4-FFF2-40B4-BE49-F238E27FC236}">
                <a16:creationId xmlns:a16="http://schemas.microsoft.com/office/drawing/2014/main" id="{AB7373D7-F8D4-8B32-09E7-9942D3F80B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879886"/>
            <a:ext cx="9150232" cy="1281985"/>
          </a:xfrm>
          <a:prstGeom prst="rect">
            <a:avLst/>
          </a:prstGeom>
        </p:spPr>
      </p:pic>
      <p:cxnSp>
        <p:nvCxnSpPr>
          <p:cNvPr id="32" name="Straight Arrow Connector 31">
            <a:extLst>
              <a:ext uri="{FF2B5EF4-FFF2-40B4-BE49-F238E27FC236}">
                <a16:creationId xmlns:a16="http://schemas.microsoft.com/office/drawing/2014/main" id="{21ED27F3-E711-BE4B-95D1-176C87C0E4E5}"/>
              </a:ext>
            </a:extLst>
          </p:cNvPr>
          <p:cNvCxnSpPr>
            <a:cxnSpLocks/>
          </p:cNvCxnSpPr>
          <p:nvPr/>
        </p:nvCxnSpPr>
        <p:spPr>
          <a:xfrm>
            <a:off x="1107129" y="3506122"/>
            <a:ext cx="5676443" cy="9458"/>
          </a:xfrm>
          <a:prstGeom prst="straightConnector1">
            <a:avLst/>
          </a:prstGeom>
          <a:ln w="38100">
            <a:headEnd type="triangle"/>
            <a:tailEnd type="triangle"/>
          </a:ln>
          <a:effectLst/>
        </p:spPr>
        <p:style>
          <a:lnRef idx="3">
            <a:schemeClr val="accent1"/>
          </a:lnRef>
          <a:fillRef idx="0">
            <a:schemeClr val="accent1"/>
          </a:fillRef>
          <a:effectRef idx="2">
            <a:schemeClr val="accent1"/>
          </a:effectRef>
          <a:fontRef idx="minor">
            <a:schemeClr val="tx1"/>
          </a:fontRef>
        </p:style>
      </p:cxnSp>
      <p:cxnSp>
        <p:nvCxnSpPr>
          <p:cNvPr id="33" name="Straight Arrow Connector 32">
            <a:extLst>
              <a:ext uri="{FF2B5EF4-FFF2-40B4-BE49-F238E27FC236}">
                <a16:creationId xmlns:a16="http://schemas.microsoft.com/office/drawing/2014/main" id="{D2D0EEC1-77C0-5F18-AE28-E955B44D0B50}"/>
              </a:ext>
            </a:extLst>
          </p:cNvPr>
          <p:cNvCxnSpPr>
            <a:cxnSpLocks/>
          </p:cNvCxnSpPr>
          <p:nvPr/>
        </p:nvCxnSpPr>
        <p:spPr>
          <a:xfrm>
            <a:off x="6820975" y="3519941"/>
            <a:ext cx="1708156" cy="0"/>
          </a:xfrm>
          <a:prstGeom prst="straightConnector1">
            <a:avLst/>
          </a:prstGeom>
          <a:ln w="38100">
            <a:headEnd type="triangle"/>
            <a:tailEnd type="triangle"/>
          </a:ln>
          <a:effectLst/>
        </p:spPr>
        <p:style>
          <a:lnRef idx="3">
            <a:schemeClr val="accent1"/>
          </a:lnRef>
          <a:fillRef idx="0">
            <a:schemeClr val="accent1"/>
          </a:fillRef>
          <a:effectRef idx="2">
            <a:schemeClr val="accent1"/>
          </a:effectRef>
          <a:fontRef idx="minor">
            <a:schemeClr val="tx1"/>
          </a:fontRef>
        </p:style>
      </p:cxnSp>
      <p:sp>
        <p:nvSpPr>
          <p:cNvPr id="36" name="TextBox 35">
            <a:extLst>
              <a:ext uri="{FF2B5EF4-FFF2-40B4-BE49-F238E27FC236}">
                <a16:creationId xmlns:a16="http://schemas.microsoft.com/office/drawing/2014/main" id="{78D3DD8E-A404-088C-7173-C4072C222B24}"/>
              </a:ext>
            </a:extLst>
          </p:cNvPr>
          <p:cNvSpPr txBox="1"/>
          <p:nvPr/>
        </p:nvSpPr>
        <p:spPr>
          <a:xfrm>
            <a:off x="202085" y="3572284"/>
            <a:ext cx="1772686"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600" dirty="0">
                <a:solidFill>
                  <a:schemeClr val="bg2">
                    <a:lumMod val="50000"/>
                  </a:schemeClr>
                </a:solidFill>
              </a:rPr>
              <a:t>Jim's House</a:t>
            </a:r>
          </a:p>
        </p:txBody>
      </p:sp>
      <p:sp>
        <p:nvSpPr>
          <p:cNvPr id="37" name="TextBox 36">
            <a:extLst>
              <a:ext uri="{FF2B5EF4-FFF2-40B4-BE49-F238E27FC236}">
                <a16:creationId xmlns:a16="http://schemas.microsoft.com/office/drawing/2014/main" id="{86276730-6375-C2BF-78E0-E31CF01DCEFD}"/>
              </a:ext>
            </a:extLst>
          </p:cNvPr>
          <p:cNvSpPr txBox="1"/>
          <p:nvPr/>
        </p:nvSpPr>
        <p:spPr>
          <a:xfrm>
            <a:off x="3945350" y="3572284"/>
            <a:ext cx="1772687"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600" dirty="0">
                <a:solidFill>
                  <a:schemeClr val="bg2">
                    <a:lumMod val="50000"/>
                  </a:schemeClr>
                </a:solidFill>
              </a:rPr>
              <a:t>Cindy's House</a:t>
            </a:r>
          </a:p>
        </p:txBody>
      </p:sp>
      <p:sp>
        <p:nvSpPr>
          <p:cNvPr id="39" name="TextBox 38">
            <a:extLst>
              <a:ext uri="{FF2B5EF4-FFF2-40B4-BE49-F238E27FC236}">
                <a16:creationId xmlns:a16="http://schemas.microsoft.com/office/drawing/2014/main" id="{FA49EB33-6E19-E479-5ACF-62A9B8EAE8CE}"/>
              </a:ext>
            </a:extLst>
          </p:cNvPr>
          <p:cNvSpPr txBox="1"/>
          <p:nvPr/>
        </p:nvSpPr>
        <p:spPr>
          <a:xfrm>
            <a:off x="5902366" y="3582807"/>
            <a:ext cx="1772687"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600" dirty="0">
                <a:solidFill>
                  <a:schemeClr val="bg2">
                    <a:lumMod val="50000"/>
                  </a:schemeClr>
                </a:solidFill>
              </a:rPr>
              <a:t>Grocery</a:t>
            </a:r>
          </a:p>
        </p:txBody>
      </p:sp>
      <p:cxnSp>
        <p:nvCxnSpPr>
          <p:cNvPr id="40" name="Straight Arrow Connector 39">
            <a:extLst>
              <a:ext uri="{FF2B5EF4-FFF2-40B4-BE49-F238E27FC236}">
                <a16:creationId xmlns:a16="http://schemas.microsoft.com/office/drawing/2014/main" id="{A7FFFDAC-A747-C616-8861-34410A44D2F3}"/>
              </a:ext>
            </a:extLst>
          </p:cNvPr>
          <p:cNvCxnSpPr>
            <a:cxnSpLocks/>
          </p:cNvCxnSpPr>
          <p:nvPr/>
        </p:nvCxnSpPr>
        <p:spPr>
          <a:xfrm>
            <a:off x="4863959" y="4735597"/>
            <a:ext cx="3706462" cy="0"/>
          </a:xfrm>
          <a:prstGeom prst="straightConnector1">
            <a:avLst/>
          </a:prstGeom>
          <a:ln w="38100">
            <a:headEnd type="triangle"/>
            <a:tailEnd type="triangle"/>
          </a:ln>
          <a:effectLst/>
        </p:spPr>
        <p:style>
          <a:lnRef idx="3">
            <a:schemeClr val="accent1"/>
          </a:lnRef>
          <a:fillRef idx="0">
            <a:schemeClr val="accent1"/>
          </a:fillRef>
          <a:effectRef idx="2">
            <a:schemeClr val="accent1"/>
          </a:effectRef>
          <a:fontRef idx="minor">
            <a:schemeClr val="tx1"/>
          </a:fontRef>
        </p:style>
      </p:cxnSp>
      <p:cxnSp>
        <p:nvCxnSpPr>
          <p:cNvPr id="41" name="Straight Arrow Connector 40">
            <a:extLst>
              <a:ext uri="{FF2B5EF4-FFF2-40B4-BE49-F238E27FC236}">
                <a16:creationId xmlns:a16="http://schemas.microsoft.com/office/drawing/2014/main" id="{37EA01DC-01C3-6089-E461-2D7F353E47AA}"/>
              </a:ext>
            </a:extLst>
          </p:cNvPr>
          <p:cNvCxnSpPr>
            <a:cxnSpLocks/>
          </p:cNvCxnSpPr>
          <p:nvPr/>
        </p:nvCxnSpPr>
        <p:spPr>
          <a:xfrm>
            <a:off x="4863959" y="4873821"/>
            <a:ext cx="1708156" cy="0"/>
          </a:xfrm>
          <a:prstGeom prst="straightConnector1">
            <a:avLst/>
          </a:prstGeom>
          <a:ln w="38100">
            <a:headEnd type="triangle"/>
            <a:tailEnd type="triangle"/>
          </a:ln>
          <a:effectLst/>
        </p:spPr>
        <p:style>
          <a:lnRef idx="3">
            <a:schemeClr val="accent1"/>
          </a:lnRef>
          <a:fillRef idx="0">
            <a:schemeClr val="accent1"/>
          </a:fillRef>
          <a:effectRef idx="2">
            <a:schemeClr val="accent1"/>
          </a:effectRef>
          <a:fontRef idx="minor">
            <a:schemeClr val="tx1"/>
          </a:fontRef>
        </p:style>
      </p:cxnSp>
      <p:sp>
        <p:nvSpPr>
          <p:cNvPr id="44" name="TextBox 43">
            <a:extLst>
              <a:ext uri="{FF2B5EF4-FFF2-40B4-BE49-F238E27FC236}">
                <a16:creationId xmlns:a16="http://schemas.microsoft.com/office/drawing/2014/main" id="{7BA51AFB-BFE8-A65C-266C-F31C68DA0514}"/>
              </a:ext>
            </a:extLst>
          </p:cNvPr>
          <p:cNvSpPr txBox="1"/>
          <p:nvPr/>
        </p:nvSpPr>
        <p:spPr>
          <a:xfrm>
            <a:off x="3189264" y="3206638"/>
            <a:ext cx="756086" cy="33855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400" dirty="0"/>
              <a:t>200 m</a:t>
            </a:r>
          </a:p>
        </p:txBody>
      </p:sp>
      <p:sp>
        <p:nvSpPr>
          <p:cNvPr id="45" name="TextBox 44">
            <a:extLst>
              <a:ext uri="{FF2B5EF4-FFF2-40B4-BE49-F238E27FC236}">
                <a16:creationId xmlns:a16="http://schemas.microsoft.com/office/drawing/2014/main" id="{325DCF2D-E56E-0BC5-4547-AA94CE12A2E4}"/>
              </a:ext>
            </a:extLst>
          </p:cNvPr>
          <p:cNvSpPr txBox="1"/>
          <p:nvPr/>
        </p:nvSpPr>
        <p:spPr>
          <a:xfrm>
            <a:off x="7252937" y="3227651"/>
            <a:ext cx="756086" cy="33855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400" dirty="0"/>
              <a:t>50 m</a:t>
            </a:r>
          </a:p>
        </p:txBody>
      </p:sp>
      <p:sp>
        <p:nvSpPr>
          <p:cNvPr id="46" name="TextBox 45">
            <a:extLst>
              <a:ext uri="{FF2B5EF4-FFF2-40B4-BE49-F238E27FC236}">
                <a16:creationId xmlns:a16="http://schemas.microsoft.com/office/drawing/2014/main" id="{A869668E-DF46-C325-E771-3BE2B1BD75BE}"/>
              </a:ext>
            </a:extLst>
          </p:cNvPr>
          <p:cNvSpPr txBox="1"/>
          <p:nvPr/>
        </p:nvSpPr>
        <p:spPr>
          <a:xfrm>
            <a:off x="7373804" y="4732552"/>
            <a:ext cx="756086" cy="33855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400" dirty="0"/>
              <a:t>125 m</a:t>
            </a:r>
          </a:p>
        </p:txBody>
      </p:sp>
      <p:sp>
        <p:nvSpPr>
          <p:cNvPr id="47" name="TextBox 46">
            <a:extLst>
              <a:ext uri="{FF2B5EF4-FFF2-40B4-BE49-F238E27FC236}">
                <a16:creationId xmlns:a16="http://schemas.microsoft.com/office/drawing/2014/main" id="{CE87BE50-A2F1-5444-BD73-B6C61F39B81E}"/>
              </a:ext>
            </a:extLst>
          </p:cNvPr>
          <p:cNvSpPr txBox="1"/>
          <p:nvPr/>
        </p:nvSpPr>
        <p:spPr>
          <a:xfrm>
            <a:off x="5286279" y="4821582"/>
            <a:ext cx="756086" cy="33855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400" dirty="0"/>
              <a:t>x</a:t>
            </a:r>
          </a:p>
        </p:txBody>
      </p:sp>
    </p:spTree>
    <p:extLst>
      <p:ext uri="{BB962C8B-B14F-4D97-AF65-F5344CB8AC3E}">
        <p14:creationId xmlns:p14="http://schemas.microsoft.com/office/powerpoint/2010/main" val="128363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EE24BD-CA14-52BF-3D7C-4C1D56678503}"/>
              </a:ext>
            </a:extLst>
          </p:cNvPr>
          <p:cNvPicPr>
            <a:picLocks noChangeAspect="1"/>
          </p:cNvPicPr>
          <p:nvPr/>
        </p:nvPicPr>
        <p:blipFill>
          <a:blip r:embed="rId2"/>
          <a:stretch>
            <a:fillRect/>
          </a:stretch>
        </p:blipFill>
        <p:spPr>
          <a:xfrm>
            <a:off x="-193506" y="-787180"/>
            <a:ext cx="9337505" cy="6184469"/>
          </a:xfrm>
          <a:prstGeom prst="rect">
            <a:avLst/>
          </a:prstGeom>
        </p:spPr>
      </p:pic>
      <p:sp>
        <p:nvSpPr>
          <p:cNvPr id="4" name="Slide Number Placeholder 3">
            <a:extLst>
              <a:ext uri="{FF2B5EF4-FFF2-40B4-BE49-F238E27FC236}">
                <a16:creationId xmlns:a16="http://schemas.microsoft.com/office/drawing/2014/main" id="{46A75593-A44B-5C15-6F20-95054BBC1A4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12</a:t>
            </a:fld>
            <a:endParaRPr lang="en"/>
          </a:p>
        </p:txBody>
      </p:sp>
      <p:sp>
        <p:nvSpPr>
          <p:cNvPr id="3" name="TextBox 2">
            <a:extLst>
              <a:ext uri="{FF2B5EF4-FFF2-40B4-BE49-F238E27FC236}">
                <a16:creationId xmlns:a16="http://schemas.microsoft.com/office/drawing/2014/main" id="{F747F33D-1684-466F-F00E-9BCEBD3E3052}"/>
              </a:ext>
            </a:extLst>
          </p:cNvPr>
          <p:cNvSpPr txBox="1"/>
          <p:nvPr/>
        </p:nvSpPr>
        <p:spPr>
          <a:xfrm>
            <a:off x="1025719" y="242951"/>
            <a:ext cx="2896907"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chemeClr val="bg1"/>
                </a:solidFill>
                <a:effectLst>
                  <a:outerShdw blurRad="38100" dist="38100" dir="2700000" algn="tl">
                    <a:srgbClr val="000000">
                      <a:alpha val="43137"/>
                    </a:srgbClr>
                  </a:outerShdw>
                </a:effectLst>
                <a:latin typeface="Roboto Slab"/>
              </a:rPr>
              <a:t>Home is </a:t>
            </a:r>
            <a:br>
              <a:rPr lang="en-US" sz="3200" dirty="0">
                <a:solidFill>
                  <a:schemeClr val="bg1"/>
                </a:solidFill>
                <a:effectLst>
                  <a:outerShdw blurRad="38100" dist="38100" dir="2700000" algn="tl">
                    <a:srgbClr val="000000">
                      <a:alpha val="43137"/>
                    </a:srgbClr>
                  </a:outerShdw>
                </a:effectLst>
                <a:latin typeface="Roboto Slab"/>
              </a:rPr>
            </a:br>
            <a:r>
              <a:rPr lang="en-US" sz="3200" dirty="0">
                <a:solidFill>
                  <a:schemeClr val="bg1"/>
                </a:solidFill>
                <a:effectLst>
                  <a:outerShdw blurRad="38100" dist="38100" dir="2700000" algn="tl">
                    <a:srgbClr val="000000">
                      <a:alpha val="43137"/>
                    </a:srgbClr>
                  </a:outerShdw>
                </a:effectLst>
                <a:latin typeface="Roboto Slab"/>
              </a:rPr>
              <a:t>where your displacement </a:t>
            </a:r>
            <a:br>
              <a:rPr lang="en-US" sz="3200" dirty="0">
                <a:solidFill>
                  <a:schemeClr val="bg1"/>
                </a:solidFill>
                <a:effectLst>
                  <a:outerShdw blurRad="38100" dist="38100" dir="2700000" algn="tl">
                    <a:srgbClr val="000000">
                      <a:alpha val="43137"/>
                    </a:srgbClr>
                  </a:outerShdw>
                </a:effectLst>
                <a:latin typeface="Roboto Slab"/>
              </a:rPr>
            </a:br>
            <a:r>
              <a:rPr lang="en-US" sz="3200" dirty="0">
                <a:solidFill>
                  <a:schemeClr val="bg1"/>
                </a:solidFill>
                <a:effectLst>
                  <a:outerShdw blurRad="38100" dist="38100" dir="2700000" algn="tl">
                    <a:srgbClr val="000000">
                      <a:alpha val="43137"/>
                    </a:srgbClr>
                  </a:outerShdw>
                </a:effectLst>
                <a:latin typeface="Roboto Slab"/>
              </a:rPr>
              <a:t>is zero.</a:t>
            </a:r>
          </a:p>
        </p:txBody>
      </p:sp>
    </p:spTree>
    <p:extLst>
      <p:ext uri="{BB962C8B-B14F-4D97-AF65-F5344CB8AC3E}">
        <p14:creationId xmlns:p14="http://schemas.microsoft.com/office/powerpoint/2010/main" val="1092057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p:txBody>
          <a:bodyPr/>
          <a:lstStyle/>
          <a:p>
            <a:r>
              <a:rPr lang="en"/>
              <a:t>Conceptual Example #1</a:t>
            </a:r>
          </a:p>
        </p:txBody>
      </p:sp>
      <p:sp>
        <p:nvSpPr>
          <p:cNvPr id="111" name="Google Shape;111;p17"/>
          <p:cNvSpPr txBox="1">
            <a:spLocks noGrp="1"/>
          </p:cNvSpPr>
          <p:nvPr>
            <p:ph idx="1"/>
          </p:nvPr>
        </p:nvSpPr>
        <p:spPr/>
        <p:txBody>
          <a:bodyPr/>
          <a:lstStyle/>
          <a:p>
            <a:pPr marL="457200" indent="-457200">
              <a:buFont typeface="+mj-lt"/>
              <a:buAutoNum type="alphaUcPeriod"/>
            </a:pPr>
            <a:r>
              <a:rPr lang="en" dirty="0"/>
              <a:t>Can you drive your car in such a way that the distance it covers is greater than the magnitude of its displacement? </a:t>
            </a:r>
          </a:p>
          <a:p>
            <a:pPr marL="457200" indent="-457200">
              <a:buFont typeface="+mj-lt"/>
              <a:buAutoNum type="alphaUcPeriod"/>
            </a:pPr>
            <a:r>
              <a:rPr lang="en" dirty="0"/>
              <a:t>Can you drive your car in such a way that the distance it covers is equal to the magnitude of its displacement?</a:t>
            </a:r>
          </a:p>
          <a:p>
            <a:pPr marL="457200" indent="-457200">
              <a:buFont typeface="+mj-lt"/>
              <a:buAutoNum type="alphaUcPeriod"/>
            </a:pPr>
            <a:r>
              <a:rPr lang="en" dirty="0"/>
              <a:t>Can you drive your car in such a way that the distance it covers is less than the magnitude of its displacement?</a:t>
            </a:r>
          </a:p>
          <a:p>
            <a:r>
              <a:rPr lang="en" dirty="0"/>
              <a:t>If your answer is yes, give an example for each case. If your answer is now, explain why for each case.</a:t>
            </a:r>
          </a:p>
        </p:txBody>
      </p:sp>
      <p:sp>
        <p:nvSpPr>
          <p:cNvPr id="112" name="Google Shape;112;p17"/>
          <p:cNvSpPr txBox="1">
            <a:spLocks noGrp="1"/>
          </p:cNvSpPr>
          <p:nvPr>
            <p:ph type="sldNum" sz="quarter" idx="12"/>
          </p:nvPr>
        </p:nvSpPr>
        <p:spPr/>
        <p:txBody>
          <a:bodyPr/>
          <a:lstStyle/>
          <a:p>
            <a:pPr lvl="0"/>
            <a:fld id="{00000000-1234-1234-1234-123412341234}" type="slidenum">
              <a:rPr lang="en"/>
              <a:pPr lvl="0"/>
              <a:t>13</a:t>
            </a:fld>
            <a:endParaRPr lang="en"/>
          </a:p>
        </p:txBody>
      </p:sp>
      <p:sp>
        <p:nvSpPr>
          <p:cNvPr id="2" name="TextBox 1">
            <a:extLst>
              <a:ext uri="{FF2B5EF4-FFF2-40B4-BE49-F238E27FC236}">
                <a16:creationId xmlns:a16="http://schemas.microsoft.com/office/drawing/2014/main" id="{DE2BE54A-2F16-3C74-B858-3ABD0CF6074A}"/>
              </a:ext>
            </a:extLst>
          </p:cNvPr>
          <p:cNvSpPr txBox="1"/>
          <p:nvPr/>
        </p:nvSpPr>
        <p:spPr>
          <a:xfrm>
            <a:off x="2595026" y="4164611"/>
            <a:ext cx="395762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600" dirty="0">
                <a:solidFill>
                  <a:srgbClr val="F07769"/>
                </a:solidFill>
              </a:rPr>
              <a:t>Yes, if you do not drive in a straight line</a:t>
            </a:r>
          </a:p>
          <a:p>
            <a:pPr marL="342900" indent="-342900">
              <a:buAutoNum type="alphaUcPeriod"/>
            </a:pPr>
            <a:r>
              <a:rPr lang="en-US" sz="1600" dirty="0">
                <a:solidFill>
                  <a:srgbClr val="F07769"/>
                </a:solidFill>
              </a:rPr>
              <a:t>Yes, if you drive in a straight line</a:t>
            </a:r>
          </a:p>
          <a:p>
            <a:pPr marL="342900" indent="-342900">
              <a:buAutoNum type="alphaUcPeriod"/>
            </a:pPr>
            <a:r>
              <a:rPr lang="en-US" sz="1600" dirty="0">
                <a:solidFill>
                  <a:srgbClr val="F07769"/>
                </a:solidFill>
              </a:rPr>
              <a:t>No</a:t>
            </a:r>
          </a:p>
        </p:txBody>
      </p:sp>
      <p:pic>
        <p:nvPicPr>
          <p:cNvPr id="3" name="Picture 8" descr="Qr code&#10;&#10;Description automatically generated">
            <a:extLst>
              <a:ext uri="{FF2B5EF4-FFF2-40B4-BE49-F238E27FC236}">
                <a16:creationId xmlns:a16="http://schemas.microsoft.com/office/drawing/2014/main" id="{AE4A2485-277D-8AB9-CDDF-8E8C74F9A83A}"/>
              </a:ext>
            </a:extLst>
          </p:cNvPr>
          <p:cNvPicPr>
            <a:picLocks noChangeAspect="1"/>
          </p:cNvPicPr>
          <p:nvPr/>
        </p:nvPicPr>
        <p:blipFill>
          <a:blip r:embed="rId3"/>
          <a:stretch>
            <a:fillRect/>
          </a:stretch>
        </p:blipFill>
        <p:spPr>
          <a:xfrm>
            <a:off x="8188085" y="228494"/>
            <a:ext cx="758047" cy="779613"/>
          </a:xfrm>
          <a:prstGeom prst="rect">
            <a:avLst/>
          </a:prstGeom>
        </p:spPr>
      </p:pic>
    </p:spTree>
    <p:extLst>
      <p:ext uri="{BB962C8B-B14F-4D97-AF65-F5344CB8AC3E}">
        <p14:creationId xmlns:p14="http://schemas.microsoft.com/office/powerpoint/2010/main" val="71167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D7E26-D6F0-EF54-AC3E-E15C17CCC6E2}"/>
              </a:ext>
            </a:extLst>
          </p:cNvPr>
          <p:cNvSpPr>
            <a:spLocks noGrp="1"/>
          </p:cNvSpPr>
          <p:nvPr>
            <p:ph type="title"/>
          </p:nvPr>
        </p:nvSpPr>
        <p:spPr/>
        <p:txBody>
          <a:bodyPr>
            <a:normAutofit/>
          </a:bodyPr>
          <a:lstStyle/>
          <a:p>
            <a:pPr algn="ctr"/>
            <a:r>
              <a:rPr lang="en-US" sz="2000" dirty="0"/>
              <a:t>At this point you might want to consider doing this Lab</a:t>
            </a:r>
          </a:p>
        </p:txBody>
      </p:sp>
      <p:sp>
        <p:nvSpPr>
          <p:cNvPr id="3" name="Content Placeholder 2">
            <a:extLst>
              <a:ext uri="{FF2B5EF4-FFF2-40B4-BE49-F238E27FC236}">
                <a16:creationId xmlns:a16="http://schemas.microsoft.com/office/drawing/2014/main" id="{E95E939B-0198-6B9A-48E0-080882BA6F5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CAE64EA-B504-3CA0-40B3-A602A6DD8C7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14</a:t>
            </a:fld>
            <a:endParaRPr lang="en"/>
          </a:p>
        </p:txBody>
      </p:sp>
      <p:pic>
        <p:nvPicPr>
          <p:cNvPr id="5" name="Picture 5" descr="A picture containing graphical user interface&#10;&#10;Description automatically generated">
            <a:extLst>
              <a:ext uri="{FF2B5EF4-FFF2-40B4-BE49-F238E27FC236}">
                <a16:creationId xmlns:a16="http://schemas.microsoft.com/office/drawing/2014/main" id="{27397316-A652-788A-7F87-4A66ABF39DD9}"/>
              </a:ext>
            </a:extLst>
          </p:cNvPr>
          <p:cNvPicPr>
            <a:picLocks noChangeAspect="1"/>
          </p:cNvPicPr>
          <p:nvPr/>
        </p:nvPicPr>
        <p:blipFill>
          <a:blip r:embed="rId2"/>
          <a:stretch>
            <a:fillRect/>
          </a:stretch>
        </p:blipFill>
        <p:spPr>
          <a:xfrm>
            <a:off x="814284" y="1146235"/>
            <a:ext cx="3983908" cy="3983908"/>
          </a:xfrm>
          <a:prstGeom prst="rect">
            <a:avLst/>
          </a:prstGeom>
        </p:spPr>
      </p:pic>
      <p:sp>
        <p:nvSpPr>
          <p:cNvPr id="7" name="TextBox 6">
            <a:extLst>
              <a:ext uri="{FF2B5EF4-FFF2-40B4-BE49-F238E27FC236}">
                <a16:creationId xmlns:a16="http://schemas.microsoft.com/office/drawing/2014/main" id="{B98B4ED9-A028-633D-577C-1347277BBFDB}"/>
              </a:ext>
            </a:extLst>
          </p:cNvPr>
          <p:cNvSpPr txBox="1"/>
          <p:nvPr/>
        </p:nvSpPr>
        <p:spPr>
          <a:xfrm>
            <a:off x="5259468" y="1725954"/>
            <a:ext cx="2743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Source Sans Pro"/>
                <a:hlinkClick r:id="rId3"/>
              </a:rPr>
              <a:t>https://www.teacherspayteachers.com/Product/Dimensional-Analysis-with-SpeedVelocity-Inquiry-Based-Lab-3906196​</a:t>
            </a:r>
            <a:r>
              <a:rPr lang="en-US" dirty="0">
                <a:latin typeface="Source Sans Pro"/>
              </a:rPr>
              <a:t> </a:t>
            </a:r>
          </a:p>
        </p:txBody>
      </p:sp>
    </p:spTree>
    <p:extLst>
      <p:ext uri="{BB962C8B-B14F-4D97-AF65-F5344CB8AC3E}">
        <p14:creationId xmlns:p14="http://schemas.microsoft.com/office/powerpoint/2010/main" val="946244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road, outdoor, sport, blue&#10;&#10;Description automatically generated">
            <a:extLst>
              <a:ext uri="{FF2B5EF4-FFF2-40B4-BE49-F238E27FC236}">
                <a16:creationId xmlns:a16="http://schemas.microsoft.com/office/drawing/2014/main" id="{234D4CE4-0713-E561-0B74-257570685F08}"/>
              </a:ext>
            </a:extLst>
          </p:cNvPr>
          <p:cNvPicPr>
            <a:picLocks noChangeAspect="1"/>
          </p:cNvPicPr>
          <p:nvPr/>
        </p:nvPicPr>
        <p:blipFill rotWithShape="1">
          <a:blip r:embed="rId2"/>
          <a:srcRect b="20016"/>
          <a:stretch/>
        </p:blipFill>
        <p:spPr>
          <a:xfrm flipH="1">
            <a:off x="-2157" y="-387110"/>
            <a:ext cx="9223793" cy="5543943"/>
          </a:xfrm>
          <a:prstGeom prst="rect">
            <a:avLst/>
          </a:prstGeom>
        </p:spPr>
      </p:pic>
      <p:sp>
        <p:nvSpPr>
          <p:cNvPr id="3" name="Slide Number Placeholder 2">
            <a:extLst>
              <a:ext uri="{FF2B5EF4-FFF2-40B4-BE49-F238E27FC236}">
                <a16:creationId xmlns:a16="http://schemas.microsoft.com/office/drawing/2014/main" id="{BBF3243E-DF08-E52E-D7A5-8A945E7F089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15</a:t>
            </a:fld>
            <a:endParaRPr lang="en"/>
          </a:p>
        </p:txBody>
      </p:sp>
      <p:sp>
        <p:nvSpPr>
          <p:cNvPr id="6" name="Oval 5">
            <a:extLst>
              <a:ext uri="{FF2B5EF4-FFF2-40B4-BE49-F238E27FC236}">
                <a16:creationId xmlns:a16="http://schemas.microsoft.com/office/drawing/2014/main" id="{BA29F562-B3C1-5EBE-4E50-1A66C5B154C1}"/>
              </a:ext>
            </a:extLst>
          </p:cNvPr>
          <p:cNvSpPr/>
          <p:nvPr/>
        </p:nvSpPr>
        <p:spPr>
          <a:xfrm>
            <a:off x="-1775735" y="-602118"/>
            <a:ext cx="6347735" cy="6347735"/>
          </a:xfrm>
          <a:prstGeom prst="ellipse">
            <a:avLst/>
          </a:prstGeom>
          <a:solidFill>
            <a:srgbClr val="F07769">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2A6D16-2574-3E97-9227-A65273308BB0}"/>
              </a:ext>
            </a:extLst>
          </p:cNvPr>
          <p:cNvSpPr>
            <a:spLocks noGrp="1"/>
          </p:cNvSpPr>
          <p:nvPr>
            <p:ph type="title" idx="4294967295"/>
          </p:nvPr>
        </p:nvSpPr>
        <p:spPr>
          <a:xfrm>
            <a:off x="437006" y="1754188"/>
            <a:ext cx="3773487" cy="1635125"/>
          </a:xfrm>
        </p:spPr>
        <p:txBody>
          <a:bodyPr>
            <a:normAutofit/>
          </a:bodyPr>
          <a:lstStyle/>
          <a:p>
            <a:r>
              <a:rPr lang="en-US" sz="4800" b="1" dirty="0"/>
              <a:t>Speed and </a:t>
            </a:r>
            <a:br>
              <a:rPr lang="en-US" sz="4800" b="1" dirty="0"/>
            </a:br>
            <a:r>
              <a:rPr lang="en-US" sz="4800" b="1" dirty="0"/>
              <a:t>Velocity</a:t>
            </a:r>
            <a:endParaRPr lang="en-US" sz="4000" dirty="0"/>
          </a:p>
        </p:txBody>
      </p:sp>
    </p:spTree>
    <p:extLst>
      <p:ext uri="{BB962C8B-B14F-4D97-AF65-F5344CB8AC3E}">
        <p14:creationId xmlns:p14="http://schemas.microsoft.com/office/powerpoint/2010/main" val="3800300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46518-3540-D779-0493-0525FB1935C3}"/>
              </a:ext>
            </a:extLst>
          </p:cNvPr>
          <p:cNvSpPr>
            <a:spLocks noGrp="1"/>
          </p:cNvSpPr>
          <p:nvPr>
            <p:ph type="title"/>
          </p:nvPr>
        </p:nvSpPr>
        <p:spPr/>
        <p:txBody>
          <a:bodyPr/>
          <a:lstStyle/>
          <a:p>
            <a:r>
              <a:rPr lang="en-US"/>
              <a:t>Speed vs Velocity</a:t>
            </a:r>
          </a:p>
        </p:txBody>
      </p:sp>
      <mc:AlternateContent xmlns:mc="http://schemas.openxmlformats.org/markup-compatibility/2006">
        <mc:Choice xmlns:a14="http://schemas.microsoft.com/office/drawing/2010/main" Requires="a14">
          <p:sp>
            <p:nvSpPr>
              <p:cNvPr id="4" name="Text Placeholder 3">
                <a:extLst>
                  <a:ext uri="{FF2B5EF4-FFF2-40B4-BE49-F238E27FC236}">
                    <a16:creationId xmlns:a16="http://schemas.microsoft.com/office/drawing/2014/main" id="{54E2C0DF-DFEB-0B30-9E51-90EB94C3D253}"/>
                  </a:ext>
                </a:extLst>
              </p:cNvPr>
              <p:cNvSpPr>
                <a:spLocks noGrp="1"/>
              </p:cNvSpPr>
              <p:nvPr>
                <p:ph idx="1"/>
              </p:nvPr>
            </p:nvSpPr>
            <p:spPr/>
            <p:txBody>
              <a:bodyPr/>
              <a:lstStyle/>
              <a:p>
                <a:br>
                  <a:rPr lang="en-US" b="1" u="sng" dirty="0"/>
                </a:br>
                <a:r>
                  <a:rPr lang="en-US" b="1" u="sng" dirty="0"/>
                  <a:t>Speed</a:t>
                </a:r>
                <a:r>
                  <a:rPr lang="en-US" dirty="0"/>
                  <a:t> is the ratio of distance and time (always positive)</a:t>
                </a:r>
              </a:p>
              <a:p>
                <a:pPr marL="76200" indent="0" algn="ctr">
                  <a:buNone/>
                </a:pPr>
                <a14:m>
                  <m:oMath xmlns:m="http://schemas.openxmlformats.org/officeDocument/2006/math">
                    <m:r>
                      <a:rPr lang="en-US" b="0" i="1" smtClean="0">
                        <a:latin typeface="Cambria Math" panose="02040503050406030204" pitchFamily="18" charset="0"/>
                      </a:rPr>
                      <m:t>𝑆𝑝𝑒𝑒𝑑</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𝐷𝑖𝑠𝑡𝑎𝑛𝑐𝑒</m:t>
                        </m:r>
                      </m:num>
                      <m:den>
                        <m:r>
                          <a:rPr lang="en-US" b="0" i="1" smtClean="0">
                            <a:latin typeface="Cambria Math" panose="02040503050406030204" pitchFamily="18" charset="0"/>
                          </a:rPr>
                          <m:t>𝑇𝑖𝑚𝑒</m:t>
                        </m:r>
                      </m:den>
                    </m:f>
                  </m:oMath>
                </a14:m>
                <a:r>
                  <a:rPr lang="en-US" dirty="0"/>
                  <a:t>	     </a:t>
                </a:r>
                <a14:m>
                  <m:oMath xmlns:m="http://schemas.openxmlformats.org/officeDocument/2006/math">
                    <m:r>
                      <a:rPr lang="en-US" b="0" i="1" smtClean="0">
                        <a:latin typeface="Cambria Math" panose="02040503050406030204" pitchFamily="18" charset="0"/>
                      </a:rPr>
                      <m:t>𝑠</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num>
                      <m:den>
                        <m:r>
                          <a:rPr lang="en-US" b="0" i="1" smtClean="0">
                            <a:latin typeface="Cambria Math" panose="02040503050406030204" pitchFamily="18" charset="0"/>
                          </a:rPr>
                          <m:t>𝑡</m:t>
                        </m:r>
                      </m:den>
                    </m:f>
                  </m:oMath>
                </a14:m>
                <a:endParaRPr lang="en-US" dirty="0"/>
              </a:p>
              <a:p>
                <a:r>
                  <a:rPr lang="en-US" b="1" u="sng" dirty="0"/>
                  <a:t>Velocity</a:t>
                </a:r>
                <a:r>
                  <a:rPr lang="en-US" dirty="0"/>
                  <a:t> is the ratio of displacement and time (can be + or -) </a:t>
                </a:r>
              </a:p>
              <a:p>
                <a:pPr algn="ctr"/>
                <a14:m>
                  <m:oMath xmlns:m="http://schemas.openxmlformats.org/officeDocument/2006/math">
                    <m:r>
                      <a:rPr lang="en-US" b="0" i="1" smtClean="0">
                        <a:latin typeface="Cambria Math" panose="02040503050406030204" pitchFamily="18" charset="0"/>
                      </a:rPr>
                      <m:t>𝑉𝑒𝑙𝑜𝑐𝑖𝑡𝑦</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𝐷𝑖𝑠</m:t>
                        </m:r>
                        <m:r>
                          <a:rPr lang="en-US" b="0" i="1" smtClean="0">
                            <a:latin typeface="Cambria Math" panose="02040503050406030204" pitchFamily="18" charset="0"/>
                          </a:rPr>
                          <m:t>𝑝𝑙𝑎𝑐𝑒𝑚𝑒𝑛𝑡</m:t>
                        </m:r>
                      </m:num>
                      <m:den>
                        <m:r>
                          <a:rPr lang="en-US" i="1">
                            <a:latin typeface="Cambria Math" panose="02040503050406030204" pitchFamily="18" charset="0"/>
                          </a:rPr>
                          <m:t>𝑇𝑖𝑚𝑒</m:t>
                        </m:r>
                      </m:den>
                    </m:f>
                  </m:oMath>
                </a14:m>
                <a:r>
                  <a:rPr lang="en-US" dirty="0"/>
                  <a:t>	     </a:t>
                </a:r>
                <a14:m>
                  <m:oMath xmlns:m="http://schemas.openxmlformats.org/officeDocument/2006/math">
                    <m:r>
                      <m:rPr>
                        <m:sty m:val="p"/>
                      </m:rPr>
                      <a:rPr lang="en-US" b="0" i="0" smtClean="0">
                        <a:latin typeface="Cambria Math" panose="02040503050406030204" pitchFamily="18" charset="0"/>
                      </a:rPr>
                      <m:t>v</m:t>
                    </m:r>
                    <m:r>
                      <a:rPr lang="en-US" i="1">
                        <a:latin typeface="Cambria Math" panose="02040503050406030204" pitchFamily="18" charset="0"/>
                      </a:rPr>
                      <m:t>= </m:t>
                    </m:r>
                    <m:f>
                      <m:fPr>
                        <m:ctrlPr>
                          <a:rPr lang="en-US" i="1">
                            <a:latin typeface="Cambria Math" panose="02040503050406030204" pitchFamily="18" charset="0"/>
                          </a:rPr>
                        </m:ctrlPr>
                      </m:fPr>
                      <m:num>
                        <m:r>
                          <m:rPr>
                            <m:sty m:val="p"/>
                          </m:rPr>
                          <a:rPr lang="el-GR" i="1" smtClean="0">
                            <a:latin typeface="Cambria Math" panose="02040503050406030204" pitchFamily="18" charset="0"/>
                          </a:rPr>
                          <m:t>Δ</m:t>
                        </m:r>
                        <m:r>
                          <a:rPr lang="en-US" b="0" i="1" smtClean="0">
                            <a:latin typeface="Cambria Math" panose="02040503050406030204" pitchFamily="18" charset="0"/>
                          </a:rPr>
                          <m:t>𝑥</m:t>
                        </m:r>
                      </m:num>
                      <m:den>
                        <m:r>
                          <a:rPr lang="en-US" i="1">
                            <a:latin typeface="Cambria Math" panose="02040503050406030204" pitchFamily="18" charset="0"/>
                          </a:rPr>
                          <m:t>𝑡</m:t>
                        </m:r>
                      </m:den>
                    </m:f>
                  </m:oMath>
                </a14:m>
                <a:endParaRPr lang="en-US" dirty="0"/>
              </a:p>
              <a:p>
                <a:pPr marL="76200" indent="0">
                  <a:buNone/>
                </a:pPr>
                <a:r>
                  <a:rPr lang="en-US" dirty="0"/>
                  <a:t>(right, up, north, and east or positive and left, down, south, and west or negative)</a:t>
                </a:r>
              </a:p>
            </p:txBody>
          </p:sp>
        </mc:Choice>
        <mc:Fallback>
          <p:sp>
            <p:nvSpPr>
              <p:cNvPr id="4" name="Text Placeholder 3">
                <a:extLst>
                  <a:ext uri="{FF2B5EF4-FFF2-40B4-BE49-F238E27FC236}">
                    <a16:creationId xmlns:a16="http://schemas.microsoft.com/office/drawing/2014/main" id="{54E2C0DF-DFEB-0B30-9E51-90EB94C3D253}"/>
                  </a:ext>
                </a:extLst>
              </p:cNvPr>
              <p:cNvSpPr>
                <a:spLocks noGrp="1" noRot="1" noChangeAspect="1" noMove="1" noResize="1" noEditPoints="1" noAdjustHandles="1" noChangeArrowheads="1" noChangeShapeType="1" noTextEdit="1"/>
              </p:cNvSpPr>
              <p:nvPr>
                <p:ph idx="1"/>
              </p:nvPr>
            </p:nvSpPr>
            <p:spPr>
              <a:blipFill>
                <a:blip r:embed="rId2"/>
                <a:stretch>
                  <a:fillRect l="-997"/>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4E008338-3779-8826-4205-C011D28AFCE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16</a:t>
            </a:fld>
            <a:endParaRPr lang="en"/>
          </a:p>
        </p:txBody>
      </p:sp>
    </p:spTree>
    <p:extLst>
      <p:ext uri="{BB962C8B-B14F-4D97-AF65-F5344CB8AC3E}">
        <p14:creationId xmlns:p14="http://schemas.microsoft.com/office/powerpoint/2010/main" val="197329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3531E-B837-4940-AEAD-2F1C849B6984}"/>
              </a:ext>
            </a:extLst>
          </p:cNvPr>
          <p:cNvSpPr>
            <a:spLocks noGrp="1"/>
          </p:cNvSpPr>
          <p:nvPr>
            <p:ph type="title"/>
          </p:nvPr>
        </p:nvSpPr>
        <p:spPr/>
        <p:txBody>
          <a:bodyPr/>
          <a:lstStyle/>
          <a:p>
            <a:r>
              <a:rPr lang="en-US"/>
              <a:t>Interactive Example #1: Speed</a:t>
            </a:r>
          </a:p>
        </p:txBody>
      </p:sp>
      <p:sp>
        <p:nvSpPr>
          <p:cNvPr id="3" name="Text Placeholder 2">
            <a:extLst>
              <a:ext uri="{FF2B5EF4-FFF2-40B4-BE49-F238E27FC236}">
                <a16:creationId xmlns:a16="http://schemas.microsoft.com/office/drawing/2014/main" id="{7A7D0038-ACA6-FF5E-AF18-2D25E93A8193}"/>
              </a:ext>
            </a:extLst>
          </p:cNvPr>
          <p:cNvSpPr>
            <a:spLocks noGrp="1"/>
          </p:cNvSpPr>
          <p:nvPr>
            <p:ph idx="1"/>
          </p:nvPr>
        </p:nvSpPr>
        <p:spPr/>
        <p:txBody>
          <a:bodyPr/>
          <a:lstStyle/>
          <a:p>
            <a:pPr marL="76200" indent="0">
              <a:buNone/>
            </a:pPr>
            <a:r>
              <a:rPr lang="en-US" dirty="0"/>
              <a:t>Who here runs track? Share what your favorite running event is and what your personal record is for that event. </a:t>
            </a:r>
          </a:p>
          <a:p>
            <a:pPr marL="76200" indent="0">
              <a:buNone/>
            </a:pPr>
            <a:endParaRPr lang="en-US" dirty="0"/>
          </a:p>
          <a:p>
            <a:pPr marL="76200" indent="0">
              <a:buNone/>
            </a:pPr>
            <a:r>
              <a:rPr lang="en-US" dirty="0"/>
              <a:t>Find his/ her speed in meters per second and miles per hour.</a:t>
            </a:r>
          </a:p>
        </p:txBody>
      </p:sp>
      <p:sp>
        <p:nvSpPr>
          <p:cNvPr id="4" name="Slide Number Placeholder 3">
            <a:extLst>
              <a:ext uri="{FF2B5EF4-FFF2-40B4-BE49-F238E27FC236}">
                <a16:creationId xmlns:a16="http://schemas.microsoft.com/office/drawing/2014/main" id="{EFE51633-3EC0-B71D-3032-F8F1BF0E484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17</a:t>
            </a:fld>
            <a:endParaRPr lang="en"/>
          </a:p>
        </p:txBody>
      </p:sp>
      <p:pic>
        <p:nvPicPr>
          <p:cNvPr id="5" name="Graphic 4">
            <a:extLst>
              <a:ext uri="{FF2B5EF4-FFF2-40B4-BE49-F238E27FC236}">
                <a16:creationId xmlns:a16="http://schemas.microsoft.com/office/drawing/2014/main" id="{FF6F90EA-6247-5C3F-514F-4C4CFCCAA3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1" y="3468951"/>
            <a:ext cx="9144000" cy="1674550"/>
          </a:xfrm>
          <a:prstGeom prst="rect">
            <a:avLst/>
          </a:prstGeom>
        </p:spPr>
      </p:pic>
      <p:pic>
        <p:nvPicPr>
          <p:cNvPr id="6" name="Graphic 5">
            <a:extLst>
              <a:ext uri="{FF2B5EF4-FFF2-40B4-BE49-F238E27FC236}">
                <a16:creationId xmlns:a16="http://schemas.microsoft.com/office/drawing/2014/main" id="{9863B90A-BC28-0D9D-018B-3B470E26D2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019736"/>
            <a:ext cx="9144000" cy="953615"/>
          </a:xfrm>
          <a:prstGeom prst="rect">
            <a:avLst/>
          </a:prstGeom>
        </p:spPr>
      </p:pic>
      <p:pic>
        <p:nvPicPr>
          <p:cNvPr id="7" name="Graphic 6">
            <a:extLst>
              <a:ext uri="{FF2B5EF4-FFF2-40B4-BE49-F238E27FC236}">
                <a16:creationId xmlns:a16="http://schemas.microsoft.com/office/drawing/2014/main" id="{6CB5664E-6E42-CE5E-1D2C-9953642EAB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12365" y="3643423"/>
            <a:ext cx="519270" cy="822844"/>
          </a:xfrm>
          <a:prstGeom prst="rect">
            <a:avLst/>
          </a:prstGeom>
        </p:spPr>
      </p:pic>
    </p:spTree>
    <p:extLst>
      <p:ext uri="{BB962C8B-B14F-4D97-AF65-F5344CB8AC3E}">
        <p14:creationId xmlns:p14="http://schemas.microsoft.com/office/powerpoint/2010/main" val="2049325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6C56-ADFA-5381-1532-2390A5A6CBFF}"/>
              </a:ext>
            </a:extLst>
          </p:cNvPr>
          <p:cNvSpPr>
            <a:spLocks noGrp="1"/>
          </p:cNvSpPr>
          <p:nvPr>
            <p:ph type="title"/>
          </p:nvPr>
        </p:nvSpPr>
        <p:spPr/>
        <p:txBody>
          <a:bodyPr/>
          <a:lstStyle/>
          <a:p>
            <a:r>
              <a:rPr lang="en-US"/>
              <a:t>Example #5: Speed and Velocity</a:t>
            </a:r>
          </a:p>
        </p:txBody>
      </p:sp>
      <p:sp>
        <p:nvSpPr>
          <p:cNvPr id="3" name="Text Placeholder 2">
            <a:extLst>
              <a:ext uri="{FF2B5EF4-FFF2-40B4-BE49-F238E27FC236}">
                <a16:creationId xmlns:a16="http://schemas.microsoft.com/office/drawing/2014/main" id="{256E16EB-412B-3D2D-74CF-72C2F749557E}"/>
              </a:ext>
            </a:extLst>
          </p:cNvPr>
          <p:cNvSpPr>
            <a:spLocks noGrp="1"/>
          </p:cNvSpPr>
          <p:nvPr>
            <p:ph idx="1"/>
          </p:nvPr>
        </p:nvSpPr>
        <p:spPr>
          <a:xfrm>
            <a:off x="902189" y="1321594"/>
            <a:ext cx="7338060" cy="1989642"/>
          </a:xfrm>
        </p:spPr>
        <p:txBody>
          <a:bodyPr/>
          <a:lstStyle/>
          <a:p>
            <a:pPr marL="76200" indent="0">
              <a:buNone/>
            </a:pPr>
            <a:r>
              <a:rPr lang="en-US" dirty="0"/>
              <a:t>Cindy sees and ice cream truck and charges toward it to the right. She runs 60 meters in 8.2 seconds. </a:t>
            </a:r>
          </a:p>
          <a:p>
            <a:pPr marL="533400" indent="-457200">
              <a:buAutoNum type="alphaUcPeriod"/>
            </a:pPr>
            <a:r>
              <a:rPr lang="en-US" dirty="0"/>
              <a:t>What is her average velocity in m/s and mi/</a:t>
            </a:r>
            <a:r>
              <a:rPr lang="en-US" dirty="0" err="1"/>
              <a:t>hr</a:t>
            </a:r>
            <a:r>
              <a:rPr lang="en-US" dirty="0"/>
              <a:t>?</a:t>
            </a:r>
            <a:br>
              <a:rPr lang="en-US" dirty="0"/>
            </a:br>
            <a:r>
              <a:rPr lang="en-US" dirty="0"/>
              <a:t> </a:t>
            </a:r>
          </a:p>
          <a:p>
            <a:pPr marL="533400" indent="-457200">
              <a:buAutoNum type="alphaUcPeriod"/>
            </a:pPr>
            <a:r>
              <a:rPr lang="en-US" dirty="0"/>
              <a:t>What is her average speed in m/s and mi/</a:t>
            </a:r>
            <a:r>
              <a:rPr lang="en-US" dirty="0" err="1"/>
              <a:t>hr</a:t>
            </a:r>
            <a:r>
              <a:rPr lang="en-US" dirty="0"/>
              <a:t>?</a:t>
            </a:r>
          </a:p>
        </p:txBody>
      </p:sp>
      <p:sp>
        <p:nvSpPr>
          <p:cNvPr id="4" name="Slide Number Placeholder 3">
            <a:extLst>
              <a:ext uri="{FF2B5EF4-FFF2-40B4-BE49-F238E27FC236}">
                <a16:creationId xmlns:a16="http://schemas.microsoft.com/office/drawing/2014/main" id="{ABBAF28A-1905-08F2-D2B9-4964ED59161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18</a:t>
            </a:fld>
            <a:endParaRPr lang="en"/>
          </a:p>
        </p:txBody>
      </p:sp>
      <p:sp>
        <p:nvSpPr>
          <p:cNvPr id="8" name="TextBox 7">
            <a:extLst>
              <a:ext uri="{FF2B5EF4-FFF2-40B4-BE49-F238E27FC236}">
                <a16:creationId xmlns:a16="http://schemas.microsoft.com/office/drawing/2014/main" id="{EACDA861-C60F-92B9-7577-7CE2F43286EC}"/>
              </a:ext>
            </a:extLst>
          </p:cNvPr>
          <p:cNvSpPr txBox="1"/>
          <p:nvPr/>
        </p:nvSpPr>
        <p:spPr>
          <a:xfrm>
            <a:off x="1931260" y="2383501"/>
            <a:ext cx="559738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7.32 m/s or 7.32 m/s right  		16.37 mi/</a:t>
            </a:r>
            <a:r>
              <a:rPr lang="en-US" sz="1600" dirty="0" err="1">
                <a:solidFill>
                  <a:srgbClr val="F07769"/>
                </a:solidFill>
              </a:rPr>
              <a:t>hr</a:t>
            </a:r>
            <a:r>
              <a:rPr lang="en-US" sz="1600" dirty="0">
                <a:solidFill>
                  <a:srgbClr val="F07769"/>
                </a:solidFill>
              </a:rPr>
              <a:t> or 16.37 mi/</a:t>
            </a:r>
            <a:r>
              <a:rPr lang="en-US" sz="1600" dirty="0" err="1">
                <a:solidFill>
                  <a:srgbClr val="F07769"/>
                </a:solidFill>
              </a:rPr>
              <a:t>hr</a:t>
            </a:r>
            <a:r>
              <a:rPr lang="en-US" sz="1600" dirty="0">
                <a:solidFill>
                  <a:srgbClr val="F07769"/>
                </a:solidFill>
              </a:rPr>
              <a:t> right</a:t>
            </a:r>
          </a:p>
        </p:txBody>
      </p:sp>
      <p:sp>
        <p:nvSpPr>
          <p:cNvPr id="9" name="TextBox 8">
            <a:extLst>
              <a:ext uri="{FF2B5EF4-FFF2-40B4-BE49-F238E27FC236}">
                <a16:creationId xmlns:a16="http://schemas.microsoft.com/office/drawing/2014/main" id="{696F2EED-B69F-0030-FB46-9E8C5E68AF49}"/>
              </a:ext>
            </a:extLst>
          </p:cNvPr>
          <p:cNvSpPr txBox="1"/>
          <p:nvPr/>
        </p:nvSpPr>
        <p:spPr>
          <a:xfrm>
            <a:off x="3358350" y="3152995"/>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7.32 m/s, 16.37 mi/</a:t>
            </a:r>
            <a:r>
              <a:rPr lang="en-US" sz="1600" dirty="0" err="1">
                <a:solidFill>
                  <a:srgbClr val="F07769"/>
                </a:solidFill>
              </a:rPr>
              <a:t>hr</a:t>
            </a:r>
            <a:endParaRPr lang="en-US" sz="1600" dirty="0">
              <a:solidFill>
                <a:srgbClr val="F07769"/>
              </a:solidFill>
            </a:endParaRPr>
          </a:p>
        </p:txBody>
      </p:sp>
      <p:sp>
        <p:nvSpPr>
          <p:cNvPr id="11" name="TextBox 10">
            <a:extLst>
              <a:ext uri="{FF2B5EF4-FFF2-40B4-BE49-F238E27FC236}">
                <a16:creationId xmlns:a16="http://schemas.microsoft.com/office/drawing/2014/main" id="{48F9A387-2CC7-FFF3-367B-C1EC81068604}"/>
              </a:ext>
            </a:extLst>
          </p:cNvPr>
          <p:cNvSpPr txBox="1"/>
          <p:nvPr/>
        </p:nvSpPr>
        <p:spPr>
          <a:xfrm>
            <a:off x="7232073" y="985956"/>
            <a:ext cx="17290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t>1609 meters = 1 mile</a:t>
            </a:r>
            <a:endParaRPr lang="en-US" sz="1600" dirty="0"/>
          </a:p>
        </p:txBody>
      </p:sp>
      <p:pic>
        <p:nvPicPr>
          <p:cNvPr id="12" name="Picture 12" descr="Qr code&#10;&#10;Description automatically generated">
            <a:extLst>
              <a:ext uri="{FF2B5EF4-FFF2-40B4-BE49-F238E27FC236}">
                <a16:creationId xmlns:a16="http://schemas.microsoft.com/office/drawing/2014/main" id="{7B448C7E-E842-D040-279E-3B49551D7F23}"/>
              </a:ext>
            </a:extLst>
          </p:cNvPr>
          <p:cNvPicPr>
            <a:picLocks noChangeAspect="1"/>
          </p:cNvPicPr>
          <p:nvPr/>
        </p:nvPicPr>
        <p:blipFill>
          <a:blip r:embed="rId3"/>
          <a:stretch>
            <a:fillRect/>
          </a:stretch>
        </p:blipFill>
        <p:spPr>
          <a:xfrm>
            <a:off x="8247242" y="217391"/>
            <a:ext cx="713878" cy="713878"/>
          </a:xfrm>
          <a:prstGeom prst="rect">
            <a:avLst/>
          </a:prstGeom>
        </p:spPr>
      </p:pic>
      <p:grpSp>
        <p:nvGrpSpPr>
          <p:cNvPr id="13" name="Group 12">
            <a:extLst>
              <a:ext uri="{FF2B5EF4-FFF2-40B4-BE49-F238E27FC236}">
                <a16:creationId xmlns:a16="http://schemas.microsoft.com/office/drawing/2014/main" id="{5A6CCED3-92BE-CD1C-D00F-7B7DE1501A96}"/>
              </a:ext>
            </a:extLst>
          </p:cNvPr>
          <p:cNvGrpSpPr/>
          <p:nvPr/>
        </p:nvGrpSpPr>
        <p:grpSpPr>
          <a:xfrm>
            <a:off x="0" y="2988581"/>
            <a:ext cx="9144000" cy="2149532"/>
            <a:chOff x="0" y="2988581"/>
            <a:chExt cx="9144000" cy="2149532"/>
          </a:xfrm>
        </p:grpSpPr>
        <p:pic>
          <p:nvPicPr>
            <p:cNvPr id="5" name="Graphic 4">
              <a:extLst>
                <a:ext uri="{FF2B5EF4-FFF2-40B4-BE49-F238E27FC236}">
                  <a16:creationId xmlns:a16="http://schemas.microsoft.com/office/drawing/2014/main" id="{D5F8A613-82A9-515F-7578-7D9F3E2630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576138"/>
              <a:ext cx="9144000" cy="561975"/>
            </a:xfrm>
            <a:prstGeom prst="rect">
              <a:avLst/>
            </a:prstGeom>
          </p:spPr>
        </p:pic>
        <p:pic>
          <p:nvPicPr>
            <p:cNvPr id="6" name="Graphic 5">
              <a:extLst>
                <a:ext uri="{FF2B5EF4-FFF2-40B4-BE49-F238E27FC236}">
                  <a16:creationId xmlns:a16="http://schemas.microsoft.com/office/drawing/2014/main" id="{38EED4DF-3ED9-15C9-D553-E8CD1C49DA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58115" y="2988581"/>
              <a:ext cx="1822751" cy="1587557"/>
            </a:xfrm>
            <a:prstGeom prst="rect">
              <a:avLst/>
            </a:prstGeom>
          </p:spPr>
        </p:pic>
        <p:pic>
          <p:nvPicPr>
            <p:cNvPr id="7" name="Graphic 6">
              <a:extLst>
                <a:ext uri="{FF2B5EF4-FFF2-40B4-BE49-F238E27FC236}">
                  <a16:creationId xmlns:a16="http://schemas.microsoft.com/office/drawing/2014/main" id="{13B32D93-52A0-7B93-F613-5A1FD1FA9A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57745" y="3695326"/>
              <a:ext cx="573515" cy="908803"/>
            </a:xfrm>
            <a:prstGeom prst="rect">
              <a:avLst/>
            </a:prstGeom>
          </p:spPr>
        </p:pic>
        <p:cxnSp>
          <p:nvCxnSpPr>
            <p:cNvPr id="10" name="Straight Arrow Connector 9">
              <a:extLst>
                <a:ext uri="{FF2B5EF4-FFF2-40B4-BE49-F238E27FC236}">
                  <a16:creationId xmlns:a16="http://schemas.microsoft.com/office/drawing/2014/main" id="{4F03CF2D-1C8D-1016-94C3-DCCDF8761A95}"/>
                </a:ext>
              </a:extLst>
            </p:cNvPr>
            <p:cNvCxnSpPr>
              <a:cxnSpLocks/>
            </p:cNvCxnSpPr>
            <p:nvPr/>
          </p:nvCxnSpPr>
          <p:spPr>
            <a:xfrm>
              <a:off x="2107648" y="4113597"/>
              <a:ext cx="133463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0218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21B4F-3ECF-B08E-8885-4C86AD550C8A}"/>
              </a:ext>
            </a:extLst>
          </p:cNvPr>
          <p:cNvSpPr>
            <a:spLocks noGrp="1"/>
          </p:cNvSpPr>
          <p:nvPr>
            <p:ph type="title"/>
          </p:nvPr>
        </p:nvSpPr>
        <p:spPr/>
        <p:txBody>
          <a:bodyPr/>
          <a:lstStyle/>
          <a:p>
            <a:r>
              <a:rPr lang="en-US" dirty="0"/>
              <a:t>Example #6: Speed and Velocity</a:t>
            </a:r>
          </a:p>
        </p:txBody>
      </p:sp>
      <p:sp>
        <p:nvSpPr>
          <p:cNvPr id="3" name="Text Placeholder 2">
            <a:extLst>
              <a:ext uri="{FF2B5EF4-FFF2-40B4-BE49-F238E27FC236}">
                <a16:creationId xmlns:a16="http://schemas.microsoft.com/office/drawing/2014/main" id="{D927D5D6-E561-5679-D5FF-2DED7FF649E0}"/>
              </a:ext>
            </a:extLst>
          </p:cNvPr>
          <p:cNvSpPr>
            <a:spLocks noGrp="1"/>
          </p:cNvSpPr>
          <p:nvPr>
            <p:ph idx="1"/>
          </p:nvPr>
        </p:nvSpPr>
        <p:spPr/>
        <p:txBody>
          <a:bodyPr/>
          <a:lstStyle/>
          <a:p>
            <a:r>
              <a:rPr lang="en-US" dirty="0"/>
              <a:t>Jim sees a spider and lets out a loud scream! Then, he starts running away as fast as he can to the left. He travels 20 meters in 10.2 seconds. </a:t>
            </a:r>
          </a:p>
          <a:p>
            <a:pPr marL="457200" indent="-457200">
              <a:buFont typeface="+mj-lt"/>
              <a:buAutoNum type="alphaUcPeriod"/>
            </a:pPr>
            <a:r>
              <a:rPr lang="en-US" dirty="0"/>
              <a:t>What is his average velocity in m/s and mi/</a:t>
            </a:r>
            <a:r>
              <a:rPr lang="en-US" dirty="0" err="1"/>
              <a:t>hr</a:t>
            </a:r>
            <a:r>
              <a:rPr lang="en-US" dirty="0"/>
              <a:t>?</a:t>
            </a:r>
          </a:p>
          <a:p>
            <a:pPr marL="457200" indent="-457200">
              <a:buFont typeface="+mj-lt"/>
              <a:buAutoNum type="alphaUcPeriod"/>
            </a:pPr>
            <a:r>
              <a:rPr lang="en-US" dirty="0"/>
              <a:t>What is his average speed in m/s and mi/</a:t>
            </a:r>
            <a:r>
              <a:rPr lang="en-US" dirty="0" err="1"/>
              <a:t>hr</a:t>
            </a:r>
            <a:r>
              <a:rPr lang="en-US" dirty="0"/>
              <a:t>?</a:t>
            </a:r>
          </a:p>
        </p:txBody>
      </p:sp>
      <p:sp>
        <p:nvSpPr>
          <p:cNvPr id="4" name="Slide Number Placeholder 3">
            <a:extLst>
              <a:ext uri="{FF2B5EF4-FFF2-40B4-BE49-F238E27FC236}">
                <a16:creationId xmlns:a16="http://schemas.microsoft.com/office/drawing/2014/main" id="{E1A4CDD5-8ADD-7409-D875-DC0A5F717DC2}"/>
              </a:ext>
            </a:extLst>
          </p:cNvPr>
          <p:cNvSpPr>
            <a:spLocks noGrp="1"/>
          </p:cNvSpPr>
          <p:nvPr>
            <p:ph type="sldNum" sz="quarter" idx="12"/>
          </p:nvPr>
        </p:nvSpPr>
        <p:spPr/>
        <p:txBody>
          <a:bodyPr/>
          <a:lstStyle/>
          <a:p>
            <a:pPr lvl="0"/>
            <a:fld id="{00000000-1234-1234-1234-123412341234}" type="slidenum">
              <a:rPr lang="en"/>
              <a:pPr lvl="0"/>
              <a:t>19</a:t>
            </a:fld>
            <a:endParaRPr lang="en"/>
          </a:p>
        </p:txBody>
      </p:sp>
      <p:sp>
        <p:nvSpPr>
          <p:cNvPr id="6" name="TextBox 5">
            <a:extLst>
              <a:ext uri="{FF2B5EF4-FFF2-40B4-BE49-F238E27FC236}">
                <a16:creationId xmlns:a16="http://schemas.microsoft.com/office/drawing/2014/main" id="{C61D0629-661C-CAB5-5037-6928B15E705E}"/>
              </a:ext>
            </a:extLst>
          </p:cNvPr>
          <p:cNvSpPr txBox="1"/>
          <p:nvPr/>
        </p:nvSpPr>
        <p:spPr>
          <a:xfrm>
            <a:off x="6452373" y="2196676"/>
            <a:ext cx="290494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-1.96 m/s or 1.96 m/s left</a:t>
            </a:r>
          </a:p>
          <a:p>
            <a:r>
              <a:rPr lang="en-US" sz="1600" dirty="0">
                <a:solidFill>
                  <a:srgbClr val="F07769"/>
                </a:solidFill>
              </a:rPr>
              <a:t>-4.39 mi/</a:t>
            </a:r>
            <a:r>
              <a:rPr lang="en-US" sz="1600" dirty="0" err="1">
                <a:solidFill>
                  <a:srgbClr val="F07769"/>
                </a:solidFill>
              </a:rPr>
              <a:t>hr</a:t>
            </a:r>
            <a:r>
              <a:rPr lang="en-US" sz="1600" dirty="0">
                <a:solidFill>
                  <a:srgbClr val="F07769"/>
                </a:solidFill>
              </a:rPr>
              <a:t> or 4.39 mi/</a:t>
            </a:r>
            <a:r>
              <a:rPr lang="en-US" sz="1600" dirty="0" err="1">
                <a:solidFill>
                  <a:srgbClr val="F07769"/>
                </a:solidFill>
              </a:rPr>
              <a:t>hr</a:t>
            </a:r>
            <a:r>
              <a:rPr lang="en-US" sz="1600" dirty="0">
                <a:solidFill>
                  <a:srgbClr val="F07769"/>
                </a:solidFill>
              </a:rPr>
              <a:t> left</a:t>
            </a:r>
          </a:p>
        </p:txBody>
      </p:sp>
      <p:sp>
        <p:nvSpPr>
          <p:cNvPr id="8" name="TextBox 7">
            <a:extLst>
              <a:ext uri="{FF2B5EF4-FFF2-40B4-BE49-F238E27FC236}">
                <a16:creationId xmlns:a16="http://schemas.microsoft.com/office/drawing/2014/main" id="{DFA3E6FC-7D9E-5996-D6E4-20C45DA6A6AA}"/>
              </a:ext>
            </a:extLst>
          </p:cNvPr>
          <p:cNvSpPr txBox="1"/>
          <p:nvPr/>
        </p:nvSpPr>
        <p:spPr>
          <a:xfrm>
            <a:off x="6295202" y="2809496"/>
            <a:ext cx="29049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1.96 m/s &amp; 4.39 mi/</a:t>
            </a:r>
            <a:r>
              <a:rPr lang="en-US" sz="1600" dirty="0" err="1">
                <a:solidFill>
                  <a:srgbClr val="F07769"/>
                </a:solidFill>
              </a:rPr>
              <a:t>hr</a:t>
            </a:r>
            <a:endParaRPr lang="en-US" sz="1600" dirty="0">
              <a:solidFill>
                <a:srgbClr val="F07769"/>
              </a:solidFill>
            </a:endParaRPr>
          </a:p>
        </p:txBody>
      </p:sp>
      <p:pic>
        <p:nvPicPr>
          <p:cNvPr id="13" name="Picture 13" descr="Qr code&#10;&#10;Description automatically generated">
            <a:extLst>
              <a:ext uri="{FF2B5EF4-FFF2-40B4-BE49-F238E27FC236}">
                <a16:creationId xmlns:a16="http://schemas.microsoft.com/office/drawing/2014/main" id="{16E0DE81-2C7D-6B60-B48D-B81798C5C59B}"/>
              </a:ext>
            </a:extLst>
          </p:cNvPr>
          <p:cNvPicPr>
            <a:picLocks noChangeAspect="1"/>
          </p:cNvPicPr>
          <p:nvPr/>
        </p:nvPicPr>
        <p:blipFill>
          <a:blip r:embed="rId3"/>
          <a:stretch>
            <a:fillRect/>
          </a:stretch>
        </p:blipFill>
        <p:spPr>
          <a:xfrm>
            <a:off x="8212940" y="216694"/>
            <a:ext cx="748180" cy="732319"/>
          </a:xfrm>
          <a:prstGeom prst="rect">
            <a:avLst/>
          </a:prstGeom>
        </p:spPr>
      </p:pic>
      <p:sp>
        <p:nvSpPr>
          <p:cNvPr id="16" name="TextBox 15">
            <a:extLst>
              <a:ext uri="{FF2B5EF4-FFF2-40B4-BE49-F238E27FC236}">
                <a16:creationId xmlns:a16="http://schemas.microsoft.com/office/drawing/2014/main" id="{767E941C-5FB8-281B-E1FA-FA5A01EE46EE}"/>
              </a:ext>
            </a:extLst>
          </p:cNvPr>
          <p:cNvSpPr txBox="1"/>
          <p:nvPr/>
        </p:nvSpPr>
        <p:spPr>
          <a:xfrm>
            <a:off x="1517280" y="4693163"/>
            <a:ext cx="610787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bg1"/>
                </a:solidFill>
              </a:rPr>
              <a:t>Jim does get bitten by the spider, but does not turn into Spiderman</a:t>
            </a:r>
            <a:endParaRPr lang="en-US" dirty="0">
              <a:solidFill>
                <a:schemeClr val="bg1"/>
              </a:solidFill>
            </a:endParaRPr>
          </a:p>
        </p:txBody>
      </p:sp>
      <p:pic>
        <p:nvPicPr>
          <p:cNvPr id="17" name="Graphic 16">
            <a:extLst>
              <a:ext uri="{FF2B5EF4-FFF2-40B4-BE49-F238E27FC236}">
                <a16:creationId xmlns:a16="http://schemas.microsoft.com/office/drawing/2014/main" id="{FED476EF-E58C-E3D1-9FE4-20E1F34073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599425" y="3567545"/>
            <a:ext cx="657883" cy="1042492"/>
          </a:xfrm>
          <a:prstGeom prst="rect">
            <a:avLst/>
          </a:prstGeom>
        </p:spPr>
      </p:pic>
      <p:grpSp>
        <p:nvGrpSpPr>
          <p:cNvPr id="5" name="Group 4">
            <a:extLst>
              <a:ext uri="{FF2B5EF4-FFF2-40B4-BE49-F238E27FC236}">
                <a16:creationId xmlns:a16="http://schemas.microsoft.com/office/drawing/2014/main" id="{1CCEFE2C-4B79-864B-930D-E9EC875CC813}"/>
              </a:ext>
            </a:extLst>
          </p:cNvPr>
          <p:cNvGrpSpPr/>
          <p:nvPr/>
        </p:nvGrpSpPr>
        <p:grpSpPr>
          <a:xfrm>
            <a:off x="0" y="2978773"/>
            <a:ext cx="9144000" cy="2159340"/>
            <a:chOff x="0" y="2978773"/>
            <a:chExt cx="9144000" cy="2159340"/>
          </a:xfrm>
        </p:grpSpPr>
        <p:pic>
          <p:nvPicPr>
            <p:cNvPr id="9" name="Graphic 8">
              <a:extLst>
                <a:ext uri="{FF2B5EF4-FFF2-40B4-BE49-F238E27FC236}">
                  <a16:creationId xmlns:a16="http://schemas.microsoft.com/office/drawing/2014/main" id="{69A30DA9-96BB-E0AE-41D6-19061467E1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576138"/>
              <a:ext cx="9144000" cy="561975"/>
            </a:xfrm>
            <a:prstGeom prst="rect">
              <a:avLst/>
            </a:prstGeom>
          </p:spPr>
        </p:pic>
        <p:cxnSp>
          <p:nvCxnSpPr>
            <p:cNvPr id="18" name="Straight Arrow Connector 17">
              <a:extLst>
                <a:ext uri="{FF2B5EF4-FFF2-40B4-BE49-F238E27FC236}">
                  <a16:creationId xmlns:a16="http://schemas.microsoft.com/office/drawing/2014/main" id="{ED800C54-2E35-B677-99E8-E7243ABA2D99}"/>
                </a:ext>
              </a:extLst>
            </p:cNvPr>
            <p:cNvCxnSpPr>
              <a:cxnSpLocks/>
            </p:cNvCxnSpPr>
            <p:nvPr/>
          </p:nvCxnSpPr>
          <p:spPr>
            <a:xfrm flipH="1">
              <a:off x="3490009" y="3989718"/>
              <a:ext cx="172622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E81D7C8B-D56D-1463-1999-BF9BCE6223A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66658" y="2978773"/>
              <a:ext cx="457087" cy="1221073"/>
            </a:xfrm>
            <a:prstGeom prst="rect">
              <a:avLst/>
            </a:prstGeom>
          </p:spPr>
        </p:pic>
      </p:grpSp>
      <p:sp>
        <p:nvSpPr>
          <p:cNvPr id="23" name="TextBox 22">
            <a:extLst>
              <a:ext uri="{FF2B5EF4-FFF2-40B4-BE49-F238E27FC236}">
                <a16:creationId xmlns:a16="http://schemas.microsoft.com/office/drawing/2014/main" id="{E12B4581-5983-E17E-F38D-320221F62CFD}"/>
              </a:ext>
            </a:extLst>
          </p:cNvPr>
          <p:cNvSpPr txBox="1"/>
          <p:nvPr/>
        </p:nvSpPr>
        <p:spPr>
          <a:xfrm>
            <a:off x="7232073" y="985956"/>
            <a:ext cx="17290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t>1609 meters = 1 mile</a:t>
            </a:r>
            <a:endParaRPr lang="en-US" sz="1600" dirty="0"/>
          </a:p>
        </p:txBody>
      </p:sp>
    </p:spTree>
    <p:extLst>
      <p:ext uri="{BB962C8B-B14F-4D97-AF65-F5344CB8AC3E}">
        <p14:creationId xmlns:p14="http://schemas.microsoft.com/office/powerpoint/2010/main" val="228363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7" name="Title 6">
            <a:extLst>
              <a:ext uri="{FF2B5EF4-FFF2-40B4-BE49-F238E27FC236}">
                <a16:creationId xmlns:a16="http://schemas.microsoft.com/office/drawing/2014/main" id="{409ED272-4D9F-5A55-2411-80A2E8EB59F7}"/>
              </a:ext>
            </a:extLst>
          </p:cNvPr>
          <p:cNvSpPr>
            <a:spLocks noGrp="1"/>
          </p:cNvSpPr>
          <p:nvPr>
            <p:ph type="title"/>
          </p:nvPr>
        </p:nvSpPr>
        <p:spPr/>
        <p:txBody>
          <a:bodyPr/>
          <a:lstStyle/>
          <a:p>
            <a:r>
              <a:rPr lang="en-US" dirty="0">
                <a:sym typeface="Roboto Slab"/>
              </a:rPr>
              <a:t>QR Code Reader</a:t>
            </a:r>
            <a:endParaRPr lang="en-US" dirty="0"/>
          </a:p>
        </p:txBody>
      </p:sp>
      <p:sp>
        <p:nvSpPr>
          <p:cNvPr id="367" name="Google Shape;367;p33"/>
          <p:cNvSpPr txBox="1">
            <a:spLocks noGrp="1"/>
          </p:cNvSpPr>
          <p:nvPr>
            <p:ph idx="1"/>
          </p:nvPr>
        </p:nvSpPr>
        <p:spPr>
          <a:xfrm>
            <a:off x="902190" y="1343607"/>
            <a:ext cx="7313556" cy="3319833"/>
          </a:xfrm>
        </p:spPr>
        <p:txBody>
          <a:bodyPr>
            <a:normAutofit/>
          </a:bodyPr>
          <a:lstStyle/>
          <a:p>
            <a:r>
              <a:rPr lang="en-US" dirty="0"/>
              <a:t>On your phone get a free app that allows you to scan a QR code. These codes will take you to a YouTube video explaining how to do the different example problems.</a:t>
            </a:r>
          </a:p>
          <a:p>
            <a:endParaRPr lang="en-US" dirty="0"/>
          </a:p>
          <a:p>
            <a:endParaRPr lang="en-US" dirty="0"/>
          </a:p>
          <a:p>
            <a:endParaRPr lang="en-US" dirty="0"/>
          </a:p>
          <a:p>
            <a:r>
              <a:rPr lang="en-US" dirty="0"/>
              <a:t>Also, if you do not want to use your phone there is a link to the YouTube video, where the notes are.</a:t>
            </a:r>
          </a:p>
        </p:txBody>
      </p:sp>
      <p:sp>
        <p:nvSpPr>
          <p:cNvPr id="368" name="Google Shape;368;p33"/>
          <p:cNvSpPr txBox="1">
            <a:spLocks noGrp="1"/>
          </p:cNvSpPr>
          <p:nvPr>
            <p:ph type="sldNum" sz="quarter" idx="12"/>
          </p:nvPr>
        </p:nvSpPr>
        <p:spPr/>
        <p:txBody>
          <a:bodyPr/>
          <a:lstStyle/>
          <a:p>
            <a:pPr lvl="0"/>
            <a:fld id="{00000000-1234-1234-1234-123412341234}" type="slidenum">
              <a:rPr lang="en"/>
              <a:pPr lvl="0"/>
              <a:t>2</a:t>
            </a:fld>
            <a:endParaRPr lang="en"/>
          </a:p>
        </p:txBody>
      </p:sp>
      <p:pic>
        <p:nvPicPr>
          <p:cNvPr id="5" name="Picture 11" descr="Qr code&#10;&#10;Description automatically generated">
            <a:extLst>
              <a:ext uri="{FF2B5EF4-FFF2-40B4-BE49-F238E27FC236}">
                <a16:creationId xmlns:a16="http://schemas.microsoft.com/office/drawing/2014/main" id="{694DBDD6-01C7-8F49-3D0E-999DB1EBA42E}"/>
              </a:ext>
            </a:extLst>
          </p:cNvPr>
          <p:cNvPicPr>
            <a:picLocks noChangeAspect="1"/>
          </p:cNvPicPr>
          <p:nvPr/>
        </p:nvPicPr>
        <p:blipFill>
          <a:blip r:embed="rId3"/>
          <a:stretch>
            <a:fillRect/>
          </a:stretch>
        </p:blipFill>
        <p:spPr>
          <a:xfrm>
            <a:off x="5313211" y="2319189"/>
            <a:ext cx="1114069" cy="1112210"/>
          </a:xfrm>
          <a:prstGeom prst="rect">
            <a:avLst/>
          </a:prstGeom>
        </p:spPr>
      </p:pic>
      <p:sp>
        <p:nvSpPr>
          <p:cNvPr id="14" name="TextBox 13">
            <a:extLst>
              <a:ext uri="{FF2B5EF4-FFF2-40B4-BE49-F238E27FC236}">
                <a16:creationId xmlns:a16="http://schemas.microsoft.com/office/drawing/2014/main" id="{573120C3-18CB-4223-1E3E-8BCB12724B96}"/>
              </a:ext>
            </a:extLst>
          </p:cNvPr>
          <p:cNvSpPr txBox="1"/>
          <p:nvPr/>
        </p:nvSpPr>
        <p:spPr>
          <a:xfrm>
            <a:off x="6427280" y="2586959"/>
            <a:ext cx="15272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Physics Burns YouTube</a:t>
            </a:r>
          </a:p>
        </p:txBody>
      </p:sp>
      <p:pic>
        <p:nvPicPr>
          <p:cNvPr id="15" name="Picture 14">
            <a:extLst>
              <a:ext uri="{FF2B5EF4-FFF2-40B4-BE49-F238E27FC236}">
                <a16:creationId xmlns:a16="http://schemas.microsoft.com/office/drawing/2014/main" id="{F4040F2F-79BD-72E3-A1C6-982229A6006B}"/>
              </a:ext>
            </a:extLst>
          </p:cNvPr>
          <p:cNvPicPr>
            <a:picLocks noChangeAspect="1"/>
          </p:cNvPicPr>
          <p:nvPr/>
        </p:nvPicPr>
        <p:blipFill rotWithShape="1">
          <a:blip r:embed="rId4"/>
          <a:srcRect l="16712" t="27087" r="45869" b="42250"/>
          <a:stretch/>
        </p:blipFill>
        <p:spPr>
          <a:xfrm>
            <a:off x="2200436" y="2388852"/>
            <a:ext cx="2371564" cy="104254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DBA4E9F-5D0B-89D6-6FE1-E11EA18DAE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3881437"/>
            <a:ext cx="9144000" cy="1262063"/>
          </a:xfrm>
          <a:prstGeom prst="rect">
            <a:avLst/>
          </a:prstGeom>
        </p:spPr>
      </p:pic>
      <p:sp>
        <p:nvSpPr>
          <p:cNvPr id="2" name="Title 1">
            <a:extLst>
              <a:ext uri="{FF2B5EF4-FFF2-40B4-BE49-F238E27FC236}">
                <a16:creationId xmlns:a16="http://schemas.microsoft.com/office/drawing/2014/main" id="{508A35B6-FD20-E721-5F02-6BEF71BBF573}"/>
              </a:ext>
            </a:extLst>
          </p:cNvPr>
          <p:cNvSpPr>
            <a:spLocks noGrp="1"/>
          </p:cNvSpPr>
          <p:nvPr>
            <p:ph type="title"/>
          </p:nvPr>
        </p:nvSpPr>
        <p:spPr/>
        <p:txBody>
          <a:bodyPr/>
          <a:lstStyle/>
          <a:p>
            <a:r>
              <a:rPr lang="en-US"/>
              <a:t>Example #7: Speed and Velocity</a:t>
            </a:r>
          </a:p>
        </p:txBody>
      </p:sp>
      <p:sp>
        <p:nvSpPr>
          <p:cNvPr id="3" name="Text Placeholder 2">
            <a:extLst>
              <a:ext uri="{FF2B5EF4-FFF2-40B4-BE49-F238E27FC236}">
                <a16:creationId xmlns:a16="http://schemas.microsoft.com/office/drawing/2014/main" id="{9402D5BC-71DF-1021-B9DE-1C687F16A4C0}"/>
              </a:ext>
            </a:extLst>
          </p:cNvPr>
          <p:cNvSpPr>
            <a:spLocks noGrp="1"/>
          </p:cNvSpPr>
          <p:nvPr>
            <p:ph idx="1"/>
          </p:nvPr>
        </p:nvSpPr>
        <p:spPr>
          <a:xfrm>
            <a:off x="902189" y="1281360"/>
            <a:ext cx="7338060" cy="3382080"/>
          </a:xfrm>
        </p:spPr>
        <p:txBody>
          <a:bodyPr/>
          <a:lstStyle/>
          <a:p>
            <a:pPr marL="0" indent="0">
              <a:spcBef>
                <a:spcPts val="1000"/>
              </a:spcBef>
              <a:buNone/>
            </a:pPr>
            <a:r>
              <a:rPr lang="en-US" sz="2000" dirty="0"/>
              <a:t>Jim and Harry are walking to the bus stop which is 0.5 miles to the left of Jim’s house. It takes them 20 minutes to arrive. As soon as they get to the bus stop, Jim realizes he forgot his lunch and runs back home, taking 10 minutes. He then rushes back, which takes him another 12 minutes.</a:t>
            </a:r>
          </a:p>
          <a:p>
            <a:pPr indent="-457200">
              <a:spcBef>
                <a:spcPts val="1000"/>
              </a:spcBef>
              <a:buAutoNum type="alphaUcPeriod"/>
            </a:pPr>
            <a:r>
              <a:rPr lang="en-US" sz="2000" dirty="0"/>
              <a:t>What was Jim’s average velocity in m/s for the entire trip?</a:t>
            </a:r>
          </a:p>
          <a:p>
            <a:pPr indent="-457200">
              <a:spcBef>
                <a:spcPts val="1000"/>
              </a:spcBef>
              <a:buAutoNum type="alphaUcPeriod"/>
            </a:pPr>
            <a:r>
              <a:rPr lang="en-US" sz="2000" dirty="0"/>
              <a:t>What was Jim’s average speed in m/s for the entire trip?</a:t>
            </a:r>
          </a:p>
          <a:p>
            <a:pPr marL="76200" indent="0">
              <a:buNone/>
            </a:pPr>
            <a:endParaRPr lang="en-US" sz="2000" dirty="0"/>
          </a:p>
        </p:txBody>
      </p:sp>
      <p:sp>
        <p:nvSpPr>
          <p:cNvPr id="4" name="Slide Number Placeholder 3">
            <a:extLst>
              <a:ext uri="{FF2B5EF4-FFF2-40B4-BE49-F238E27FC236}">
                <a16:creationId xmlns:a16="http://schemas.microsoft.com/office/drawing/2014/main" id="{537FD51B-1197-F151-9F25-DD315543D6E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20</a:t>
            </a:fld>
            <a:endParaRPr lang="en"/>
          </a:p>
        </p:txBody>
      </p:sp>
      <p:sp>
        <p:nvSpPr>
          <p:cNvPr id="7" name="TextBox 6">
            <a:extLst>
              <a:ext uri="{FF2B5EF4-FFF2-40B4-BE49-F238E27FC236}">
                <a16:creationId xmlns:a16="http://schemas.microsoft.com/office/drawing/2014/main" id="{A5AF4A07-A744-1F02-43F1-E2B5EE54DDD6}"/>
              </a:ext>
            </a:extLst>
          </p:cNvPr>
          <p:cNvSpPr txBox="1"/>
          <p:nvPr/>
        </p:nvSpPr>
        <p:spPr>
          <a:xfrm>
            <a:off x="7413392" y="2651956"/>
            <a:ext cx="1580668" cy="5822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-0.319 m/s or </a:t>
            </a:r>
            <a:endParaRPr lang="en-US" dirty="0">
              <a:solidFill>
                <a:srgbClr val="F07769"/>
              </a:solidFill>
            </a:endParaRPr>
          </a:p>
          <a:p>
            <a:r>
              <a:rPr lang="en-US" sz="1600" dirty="0">
                <a:solidFill>
                  <a:srgbClr val="F07769"/>
                </a:solidFill>
              </a:rPr>
              <a:t>-0.319 m/s west</a:t>
            </a:r>
            <a:endParaRPr lang="en-US" dirty="0">
              <a:solidFill>
                <a:srgbClr val="F07769"/>
              </a:solidFill>
            </a:endParaRPr>
          </a:p>
        </p:txBody>
      </p:sp>
      <p:sp>
        <p:nvSpPr>
          <p:cNvPr id="8" name="TextBox 7">
            <a:extLst>
              <a:ext uri="{FF2B5EF4-FFF2-40B4-BE49-F238E27FC236}">
                <a16:creationId xmlns:a16="http://schemas.microsoft.com/office/drawing/2014/main" id="{871B1934-A4DA-6A57-9EAC-AF3DFDAB44C7}"/>
              </a:ext>
            </a:extLst>
          </p:cNvPr>
          <p:cNvSpPr txBox="1"/>
          <p:nvPr/>
        </p:nvSpPr>
        <p:spPr>
          <a:xfrm>
            <a:off x="7294983" y="3229278"/>
            <a:ext cx="148325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.96 m/s</a:t>
            </a:r>
            <a:endParaRPr lang="en-US" dirty="0">
              <a:solidFill>
                <a:srgbClr val="F07769"/>
              </a:solidFill>
            </a:endParaRPr>
          </a:p>
        </p:txBody>
      </p:sp>
      <p:sp>
        <p:nvSpPr>
          <p:cNvPr id="10" name="TextBox 9">
            <a:extLst>
              <a:ext uri="{FF2B5EF4-FFF2-40B4-BE49-F238E27FC236}">
                <a16:creationId xmlns:a16="http://schemas.microsoft.com/office/drawing/2014/main" id="{F64BAB74-CCC7-2A50-F794-1C0D89F829CB}"/>
              </a:ext>
            </a:extLst>
          </p:cNvPr>
          <p:cNvSpPr txBox="1"/>
          <p:nvPr/>
        </p:nvSpPr>
        <p:spPr>
          <a:xfrm>
            <a:off x="603257" y="4716574"/>
            <a:ext cx="79359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accent3">
                    <a:lumMod val="50000"/>
                  </a:schemeClr>
                </a:solidFill>
              </a:rPr>
              <a:t>Jim misses the bus, but Harry is still waiting at the bus stop so that they can walk to school together. </a:t>
            </a:r>
          </a:p>
        </p:txBody>
      </p:sp>
      <p:pic>
        <p:nvPicPr>
          <p:cNvPr id="11" name="Picture 11" descr="Qr code&#10;&#10;Description automatically generated">
            <a:extLst>
              <a:ext uri="{FF2B5EF4-FFF2-40B4-BE49-F238E27FC236}">
                <a16:creationId xmlns:a16="http://schemas.microsoft.com/office/drawing/2014/main" id="{5E0C4EF3-49CC-5BDA-A039-39FFF61910B2}"/>
              </a:ext>
            </a:extLst>
          </p:cNvPr>
          <p:cNvPicPr>
            <a:picLocks noChangeAspect="1"/>
          </p:cNvPicPr>
          <p:nvPr/>
        </p:nvPicPr>
        <p:blipFill>
          <a:blip r:embed="rId5"/>
          <a:stretch>
            <a:fillRect/>
          </a:stretch>
        </p:blipFill>
        <p:spPr>
          <a:xfrm>
            <a:off x="8236744" y="217863"/>
            <a:ext cx="757315" cy="754344"/>
          </a:xfrm>
          <a:prstGeom prst="rect">
            <a:avLst/>
          </a:prstGeom>
        </p:spPr>
      </p:pic>
      <p:pic>
        <p:nvPicPr>
          <p:cNvPr id="15" name="Picture 13" descr="Qr code&#10;&#10;Description automatically generated">
            <a:extLst>
              <a:ext uri="{FF2B5EF4-FFF2-40B4-BE49-F238E27FC236}">
                <a16:creationId xmlns:a16="http://schemas.microsoft.com/office/drawing/2014/main" id="{12ABA13F-A3DB-9830-1B8B-BA6D5DE43265}"/>
              </a:ext>
            </a:extLst>
          </p:cNvPr>
          <p:cNvPicPr>
            <a:picLocks noChangeAspect="1"/>
          </p:cNvPicPr>
          <p:nvPr/>
        </p:nvPicPr>
        <p:blipFill>
          <a:blip r:embed="rId6"/>
          <a:stretch>
            <a:fillRect/>
          </a:stretch>
        </p:blipFill>
        <p:spPr>
          <a:xfrm>
            <a:off x="8190438" y="217863"/>
            <a:ext cx="770682" cy="754344"/>
          </a:xfrm>
          <a:prstGeom prst="rect">
            <a:avLst/>
          </a:prstGeom>
        </p:spPr>
      </p:pic>
      <p:sp>
        <p:nvSpPr>
          <p:cNvPr id="14" name="TextBox 13">
            <a:extLst>
              <a:ext uri="{FF2B5EF4-FFF2-40B4-BE49-F238E27FC236}">
                <a16:creationId xmlns:a16="http://schemas.microsoft.com/office/drawing/2014/main" id="{E7E8795C-3EF6-09D9-4478-A3B053BA08BE}"/>
              </a:ext>
            </a:extLst>
          </p:cNvPr>
          <p:cNvSpPr txBox="1"/>
          <p:nvPr/>
        </p:nvSpPr>
        <p:spPr>
          <a:xfrm>
            <a:off x="7232073" y="985956"/>
            <a:ext cx="17290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t>1609 meters = 1 mile</a:t>
            </a:r>
            <a:endParaRPr lang="en-US" sz="1600" dirty="0"/>
          </a:p>
        </p:txBody>
      </p:sp>
      <p:sp>
        <p:nvSpPr>
          <p:cNvPr id="16" name="TextBox 15">
            <a:extLst>
              <a:ext uri="{FF2B5EF4-FFF2-40B4-BE49-F238E27FC236}">
                <a16:creationId xmlns:a16="http://schemas.microsoft.com/office/drawing/2014/main" id="{BB9CF355-49B3-0ABF-18D1-45B688002063}"/>
              </a:ext>
            </a:extLst>
          </p:cNvPr>
          <p:cNvSpPr txBox="1"/>
          <p:nvPr/>
        </p:nvSpPr>
        <p:spPr>
          <a:xfrm>
            <a:off x="1435140" y="3572284"/>
            <a:ext cx="1772686"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600" dirty="0">
                <a:solidFill>
                  <a:schemeClr val="bg2">
                    <a:lumMod val="50000"/>
                  </a:schemeClr>
                </a:solidFill>
              </a:rPr>
              <a:t>Bus Stop</a:t>
            </a:r>
          </a:p>
        </p:txBody>
      </p:sp>
      <p:sp>
        <p:nvSpPr>
          <p:cNvPr id="17" name="TextBox 16">
            <a:extLst>
              <a:ext uri="{FF2B5EF4-FFF2-40B4-BE49-F238E27FC236}">
                <a16:creationId xmlns:a16="http://schemas.microsoft.com/office/drawing/2014/main" id="{6E90A679-F94F-0316-68EA-572C77CE3806}"/>
              </a:ext>
            </a:extLst>
          </p:cNvPr>
          <p:cNvSpPr txBox="1"/>
          <p:nvPr/>
        </p:nvSpPr>
        <p:spPr>
          <a:xfrm>
            <a:off x="6715763" y="3572284"/>
            <a:ext cx="1772687"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600" dirty="0">
                <a:solidFill>
                  <a:schemeClr val="bg2">
                    <a:lumMod val="50000"/>
                  </a:schemeClr>
                </a:solidFill>
              </a:rPr>
              <a:t>Jim's House</a:t>
            </a:r>
          </a:p>
        </p:txBody>
      </p:sp>
      <p:cxnSp>
        <p:nvCxnSpPr>
          <p:cNvPr id="18" name="Straight Arrow Connector 17">
            <a:extLst>
              <a:ext uri="{FF2B5EF4-FFF2-40B4-BE49-F238E27FC236}">
                <a16:creationId xmlns:a16="http://schemas.microsoft.com/office/drawing/2014/main" id="{165E99E5-A3B0-D2EF-4897-B22D62AF3F41}"/>
              </a:ext>
            </a:extLst>
          </p:cNvPr>
          <p:cNvCxnSpPr>
            <a:cxnSpLocks/>
          </p:cNvCxnSpPr>
          <p:nvPr/>
        </p:nvCxnSpPr>
        <p:spPr>
          <a:xfrm>
            <a:off x="2895600" y="4061681"/>
            <a:ext cx="4114800" cy="0"/>
          </a:xfrm>
          <a:prstGeom prst="straightConnector1">
            <a:avLst/>
          </a:prstGeom>
          <a:ln w="38100">
            <a:headEnd type="triangle"/>
            <a:tailEnd type="triangle"/>
          </a:ln>
          <a:effectLst/>
        </p:spPr>
        <p:style>
          <a:lnRef idx="3">
            <a:schemeClr val="accent1"/>
          </a:lnRef>
          <a:fillRef idx="0">
            <a:schemeClr val="accent1"/>
          </a:fillRef>
          <a:effectRef idx="2">
            <a:schemeClr val="accent1"/>
          </a:effectRef>
          <a:fontRef idx="minor">
            <a:schemeClr val="tx1"/>
          </a:fontRef>
        </p:style>
      </p:cxnSp>
      <p:sp>
        <p:nvSpPr>
          <p:cNvPr id="19" name="TextBox 18">
            <a:extLst>
              <a:ext uri="{FF2B5EF4-FFF2-40B4-BE49-F238E27FC236}">
                <a16:creationId xmlns:a16="http://schemas.microsoft.com/office/drawing/2014/main" id="{020C66AC-06E9-34AC-FED0-710CF469D024}"/>
              </a:ext>
            </a:extLst>
          </p:cNvPr>
          <p:cNvSpPr txBox="1"/>
          <p:nvPr/>
        </p:nvSpPr>
        <p:spPr>
          <a:xfrm>
            <a:off x="4445151" y="3743929"/>
            <a:ext cx="756086" cy="33855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400" dirty="0"/>
              <a:t>800 m</a:t>
            </a:r>
          </a:p>
        </p:txBody>
      </p:sp>
    </p:spTree>
    <p:extLst>
      <p:ext uri="{BB962C8B-B14F-4D97-AF65-F5344CB8AC3E}">
        <p14:creationId xmlns:p14="http://schemas.microsoft.com/office/powerpoint/2010/main" val="111193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FC1D2-0189-BEBF-D18E-A39E09B2C46C}"/>
              </a:ext>
            </a:extLst>
          </p:cNvPr>
          <p:cNvSpPr>
            <a:spLocks noGrp="1"/>
          </p:cNvSpPr>
          <p:nvPr>
            <p:ph type="title"/>
          </p:nvPr>
        </p:nvSpPr>
        <p:spPr/>
        <p:txBody>
          <a:bodyPr/>
          <a:lstStyle/>
          <a:p>
            <a:r>
              <a:rPr lang="en-US"/>
              <a:t>Example #8: Speed and Velocity</a:t>
            </a:r>
          </a:p>
        </p:txBody>
      </p:sp>
      <p:sp>
        <p:nvSpPr>
          <p:cNvPr id="3" name="Text Placeholder 2">
            <a:extLst>
              <a:ext uri="{FF2B5EF4-FFF2-40B4-BE49-F238E27FC236}">
                <a16:creationId xmlns:a16="http://schemas.microsoft.com/office/drawing/2014/main" id="{FE65867C-DF0A-061B-0BCE-6AB7D0EA2585}"/>
              </a:ext>
            </a:extLst>
          </p:cNvPr>
          <p:cNvSpPr>
            <a:spLocks noGrp="1"/>
          </p:cNvSpPr>
          <p:nvPr>
            <p:ph idx="1"/>
          </p:nvPr>
        </p:nvSpPr>
        <p:spPr/>
        <p:txBody>
          <a:bodyPr>
            <a:normAutofit/>
          </a:bodyPr>
          <a:lstStyle/>
          <a:p>
            <a:r>
              <a:rPr lang="en-US" sz="1800" dirty="0"/>
              <a:t>Cindy is running a 5k (5000 meters) loop for her first cross-country meet. Jim wants to make sure he is at the finish line when she finishes, but he also wants to get a hotdog. Cindy usually runs with a speed of 4.3 meters/second.</a:t>
            </a:r>
          </a:p>
          <a:p>
            <a:pPr marL="457200" indent="-457200">
              <a:buFont typeface="+mj-lt"/>
              <a:buAutoNum type="alphaUcPeriod"/>
            </a:pPr>
            <a:r>
              <a:rPr lang="en-US" sz="1800" dirty="0"/>
              <a:t>About how long does Jim have to get his hotdog?</a:t>
            </a:r>
          </a:p>
          <a:p>
            <a:pPr marL="457200" indent="-457200">
              <a:buFont typeface="+mj-lt"/>
              <a:buAutoNum type="alphaUcPeriod"/>
            </a:pPr>
            <a:r>
              <a:rPr lang="en-US" sz="1800" dirty="0"/>
              <a:t>What is Cindy’s average velocity when she finishes the race?</a:t>
            </a:r>
          </a:p>
          <a:p>
            <a:pPr marL="457200" indent="-457200">
              <a:buFont typeface="+mj-lt"/>
              <a:buAutoNum type="alphaUcPeriod"/>
            </a:pPr>
            <a:r>
              <a:rPr lang="en-US" sz="1800" dirty="0"/>
              <a:t>Explain shy Cindy’s average velocity differs from her average speed when she finishes the race.</a:t>
            </a:r>
          </a:p>
        </p:txBody>
      </p:sp>
      <p:sp>
        <p:nvSpPr>
          <p:cNvPr id="4" name="Slide Number Placeholder 3">
            <a:extLst>
              <a:ext uri="{FF2B5EF4-FFF2-40B4-BE49-F238E27FC236}">
                <a16:creationId xmlns:a16="http://schemas.microsoft.com/office/drawing/2014/main" id="{468EB894-8E83-E35E-1C3E-D37C0F14473F}"/>
              </a:ext>
            </a:extLst>
          </p:cNvPr>
          <p:cNvSpPr>
            <a:spLocks noGrp="1"/>
          </p:cNvSpPr>
          <p:nvPr>
            <p:ph type="sldNum" sz="quarter" idx="12"/>
          </p:nvPr>
        </p:nvSpPr>
        <p:spPr/>
        <p:txBody>
          <a:bodyPr/>
          <a:lstStyle/>
          <a:p>
            <a:pPr lvl="0"/>
            <a:fld id="{00000000-1234-1234-1234-123412341234}" type="slidenum">
              <a:rPr lang="en"/>
              <a:pPr lvl="0"/>
              <a:t>21</a:t>
            </a:fld>
            <a:endParaRPr lang="en"/>
          </a:p>
        </p:txBody>
      </p:sp>
      <p:pic>
        <p:nvPicPr>
          <p:cNvPr id="7" name="Picture 7" descr="Qr code&#10;&#10;Description automatically generated">
            <a:extLst>
              <a:ext uri="{FF2B5EF4-FFF2-40B4-BE49-F238E27FC236}">
                <a16:creationId xmlns:a16="http://schemas.microsoft.com/office/drawing/2014/main" id="{5F3A8B6F-EB93-3837-1B40-AE14AC21506F}"/>
              </a:ext>
            </a:extLst>
          </p:cNvPr>
          <p:cNvPicPr>
            <a:picLocks noChangeAspect="1"/>
          </p:cNvPicPr>
          <p:nvPr/>
        </p:nvPicPr>
        <p:blipFill>
          <a:blip r:embed="rId3"/>
          <a:stretch>
            <a:fillRect/>
          </a:stretch>
        </p:blipFill>
        <p:spPr>
          <a:xfrm>
            <a:off x="8219388" y="210702"/>
            <a:ext cx="751944" cy="735883"/>
          </a:xfrm>
          <a:prstGeom prst="rect">
            <a:avLst/>
          </a:prstGeom>
        </p:spPr>
      </p:pic>
      <p:sp>
        <p:nvSpPr>
          <p:cNvPr id="8" name="TextBox 7">
            <a:extLst>
              <a:ext uri="{FF2B5EF4-FFF2-40B4-BE49-F238E27FC236}">
                <a16:creationId xmlns:a16="http://schemas.microsoft.com/office/drawing/2014/main" id="{0BF1FD2E-2456-A7BB-0382-75782A6733BC}"/>
              </a:ext>
            </a:extLst>
          </p:cNvPr>
          <p:cNvSpPr txBox="1"/>
          <p:nvPr/>
        </p:nvSpPr>
        <p:spPr>
          <a:xfrm>
            <a:off x="6150847" y="2203953"/>
            <a:ext cx="217945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1162.8 s or 19.38 min</a:t>
            </a:r>
          </a:p>
        </p:txBody>
      </p:sp>
      <p:sp>
        <p:nvSpPr>
          <p:cNvPr id="9" name="TextBox 8">
            <a:extLst>
              <a:ext uri="{FF2B5EF4-FFF2-40B4-BE49-F238E27FC236}">
                <a16:creationId xmlns:a16="http://schemas.microsoft.com/office/drawing/2014/main" id="{362B2E22-7139-618D-C7A2-5798424910DA}"/>
              </a:ext>
            </a:extLst>
          </p:cNvPr>
          <p:cNvSpPr txBox="1"/>
          <p:nvPr/>
        </p:nvSpPr>
        <p:spPr>
          <a:xfrm>
            <a:off x="7131682" y="2578962"/>
            <a:ext cx="81347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0 m/s</a:t>
            </a:r>
            <a:endParaRPr lang="en-US" dirty="0">
              <a:solidFill>
                <a:srgbClr val="F07769"/>
              </a:solidFill>
            </a:endParaRPr>
          </a:p>
        </p:txBody>
      </p:sp>
      <p:sp>
        <p:nvSpPr>
          <p:cNvPr id="10" name="TextBox 9">
            <a:extLst>
              <a:ext uri="{FF2B5EF4-FFF2-40B4-BE49-F238E27FC236}">
                <a16:creationId xmlns:a16="http://schemas.microsoft.com/office/drawing/2014/main" id="{24BB9010-D4F3-FF44-2E05-BB738AE36C35}"/>
              </a:ext>
            </a:extLst>
          </p:cNvPr>
          <p:cNvSpPr txBox="1"/>
          <p:nvPr/>
        </p:nvSpPr>
        <p:spPr>
          <a:xfrm>
            <a:off x="2573165" y="3493890"/>
            <a:ext cx="450096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The displacement and the distance are different, since she is not running in a straight line.</a:t>
            </a:r>
          </a:p>
        </p:txBody>
      </p:sp>
      <p:sp>
        <p:nvSpPr>
          <p:cNvPr id="11" name="TextBox 10">
            <a:extLst>
              <a:ext uri="{FF2B5EF4-FFF2-40B4-BE49-F238E27FC236}">
                <a16:creationId xmlns:a16="http://schemas.microsoft.com/office/drawing/2014/main" id="{9F504B72-3C89-FEFF-99C0-FC759D4D7D28}"/>
              </a:ext>
            </a:extLst>
          </p:cNvPr>
          <p:cNvSpPr txBox="1"/>
          <p:nvPr/>
        </p:nvSpPr>
        <p:spPr>
          <a:xfrm>
            <a:off x="1117754" y="4347429"/>
            <a:ext cx="690692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2">
                    <a:lumMod val="50000"/>
                  </a:schemeClr>
                </a:solidFill>
              </a:rPr>
              <a:t>Cindy is happy to see Jim at the finish line cheering her on. However, she gets a little annoyed because he is eating his hotdog instead of getting her any water.</a:t>
            </a:r>
            <a:endParaRPr lang="en-US" dirty="0">
              <a:solidFill>
                <a:schemeClr val="bg2">
                  <a:lumMod val="50000"/>
                </a:schemeClr>
              </a:solidFill>
            </a:endParaRPr>
          </a:p>
        </p:txBody>
      </p:sp>
    </p:spTree>
    <p:extLst>
      <p:ext uri="{BB962C8B-B14F-4D97-AF65-F5344CB8AC3E}">
        <p14:creationId xmlns:p14="http://schemas.microsoft.com/office/powerpoint/2010/main" val="303753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7D0BC-934F-A4DC-5E6E-0182630D0323}"/>
              </a:ext>
            </a:extLst>
          </p:cNvPr>
          <p:cNvSpPr>
            <a:spLocks noGrp="1"/>
          </p:cNvSpPr>
          <p:nvPr>
            <p:ph type="title"/>
          </p:nvPr>
        </p:nvSpPr>
        <p:spPr/>
        <p:txBody>
          <a:bodyPr/>
          <a:lstStyle/>
          <a:p>
            <a:r>
              <a:rPr lang="en-US"/>
              <a:t>Conceptual Example #2</a:t>
            </a:r>
          </a:p>
        </p:txBody>
      </p:sp>
      <p:sp>
        <p:nvSpPr>
          <p:cNvPr id="3" name="Text Placeholder 2">
            <a:extLst>
              <a:ext uri="{FF2B5EF4-FFF2-40B4-BE49-F238E27FC236}">
                <a16:creationId xmlns:a16="http://schemas.microsoft.com/office/drawing/2014/main" id="{2C5E005C-0F57-D44D-164A-AA6F2509A4E9}"/>
              </a:ext>
            </a:extLst>
          </p:cNvPr>
          <p:cNvSpPr>
            <a:spLocks noGrp="1"/>
          </p:cNvSpPr>
          <p:nvPr>
            <p:ph idx="1"/>
          </p:nvPr>
        </p:nvSpPr>
        <p:spPr/>
        <p:txBody>
          <a:bodyPr/>
          <a:lstStyle/>
          <a:p>
            <a:r>
              <a:rPr lang="en-US" dirty="0"/>
              <a:t>If someone is moving at a constant speed of 10 m/s, </a:t>
            </a:r>
            <a:br>
              <a:rPr lang="en-US" dirty="0"/>
            </a:br>
            <a:r>
              <a:rPr lang="en-US" dirty="0"/>
              <a:t>this means that the person:</a:t>
            </a:r>
          </a:p>
          <a:p>
            <a:pPr marL="457200" indent="-457200">
              <a:buFont typeface="+mj-lt"/>
              <a:buAutoNum type="alphaUcPeriod"/>
            </a:pPr>
            <a:r>
              <a:rPr lang="en-US" dirty="0"/>
              <a:t>Increases her speed by 10m every second</a:t>
            </a:r>
          </a:p>
          <a:p>
            <a:pPr marL="457200" indent="-457200">
              <a:buFont typeface="+mj-lt"/>
              <a:buAutoNum type="alphaUcPeriod"/>
            </a:pPr>
            <a:r>
              <a:rPr lang="en-US" dirty="0"/>
              <a:t>Decreases her speed by 10m every second</a:t>
            </a:r>
          </a:p>
          <a:p>
            <a:pPr marL="457200" indent="-457200">
              <a:buFont typeface="+mj-lt"/>
              <a:buAutoNum type="alphaUcPeriod"/>
            </a:pPr>
            <a:r>
              <a:rPr lang="en-US" dirty="0"/>
              <a:t>Moves with an acceleration of 10 m/s every second</a:t>
            </a:r>
          </a:p>
          <a:p>
            <a:pPr marL="457200" indent="-457200">
              <a:buFont typeface="+mj-lt"/>
              <a:buAutoNum type="alphaUcPeriod"/>
            </a:pPr>
            <a:r>
              <a:rPr lang="en-US" dirty="0"/>
              <a:t>Moves 10m every second</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12953E2-9E40-307B-2585-B47A41450A60}"/>
              </a:ext>
            </a:extLst>
          </p:cNvPr>
          <p:cNvSpPr>
            <a:spLocks noGrp="1"/>
          </p:cNvSpPr>
          <p:nvPr>
            <p:ph type="sldNum" sz="quarter" idx="12"/>
          </p:nvPr>
        </p:nvSpPr>
        <p:spPr/>
        <p:txBody>
          <a:bodyPr/>
          <a:lstStyle/>
          <a:p>
            <a:pPr lvl="0"/>
            <a:fld id="{00000000-1234-1234-1234-123412341234}" type="slidenum">
              <a:rPr lang="en"/>
              <a:pPr lvl="0"/>
              <a:t>22</a:t>
            </a:fld>
            <a:endParaRPr lang="en"/>
          </a:p>
        </p:txBody>
      </p:sp>
      <p:sp>
        <p:nvSpPr>
          <p:cNvPr id="5" name="Rectangle: Rounded Corners 4">
            <a:extLst>
              <a:ext uri="{FF2B5EF4-FFF2-40B4-BE49-F238E27FC236}">
                <a16:creationId xmlns:a16="http://schemas.microsoft.com/office/drawing/2014/main" id="{2D4DF1A7-B374-67FE-80F8-909FCD992334}"/>
              </a:ext>
            </a:extLst>
          </p:cNvPr>
          <p:cNvSpPr/>
          <p:nvPr/>
        </p:nvSpPr>
        <p:spPr>
          <a:xfrm>
            <a:off x="810548" y="3256652"/>
            <a:ext cx="3761452" cy="485235"/>
          </a:xfrm>
          <a:prstGeom prst="roundRect">
            <a:avLst/>
          </a:prstGeom>
          <a:noFill/>
          <a:ln w="57150">
            <a:solidFill>
              <a:srgbClr val="F07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7769"/>
              </a:solidFill>
            </a:endParaRPr>
          </a:p>
        </p:txBody>
      </p:sp>
    </p:spTree>
    <p:extLst>
      <p:ext uri="{BB962C8B-B14F-4D97-AF65-F5344CB8AC3E}">
        <p14:creationId xmlns:p14="http://schemas.microsoft.com/office/powerpoint/2010/main" val="6520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E15B-FFA4-B8C0-A32A-8B82743E07F4}"/>
              </a:ext>
            </a:extLst>
          </p:cNvPr>
          <p:cNvSpPr>
            <a:spLocks noGrp="1"/>
          </p:cNvSpPr>
          <p:nvPr>
            <p:ph type="title"/>
          </p:nvPr>
        </p:nvSpPr>
        <p:spPr/>
        <p:txBody>
          <a:bodyPr/>
          <a:lstStyle/>
          <a:p>
            <a:r>
              <a:rPr lang="en-US"/>
              <a:t>Example #9: Speed and Velocity</a:t>
            </a:r>
          </a:p>
        </p:txBody>
      </p:sp>
      <p:sp>
        <p:nvSpPr>
          <p:cNvPr id="3" name="Text Placeholder 2">
            <a:extLst>
              <a:ext uri="{FF2B5EF4-FFF2-40B4-BE49-F238E27FC236}">
                <a16:creationId xmlns:a16="http://schemas.microsoft.com/office/drawing/2014/main" id="{9DE5A557-E73F-0EB3-41D9-BF6384E12B72}"/>
              </a:ext>
            </a:extLst>
          </p:cNvPr>
          <p:cNvSpPr>
            <a:spLocks noGrp="1"/>
          </p:cNvSpPr>
          <p:nvPr>
            <p:ph idx="1"/>
          </p:nvPr>
        </p:nvSpPr>
        <p:spPr>
          <a:xfrm>
            <a:off x="902189" y="1321594"/>
            <a:ext cx="7484360" cy="3341846"/>
          </a:xfrm>
        </p:spPr>
        <p:txBody>
          <a:bodyPr/>
          <a:lstStyle/>
          <a:p>
            <a:pPr marL="0" indent="0">
              <a:spcBef>
                <a:spcPts val="1000"/>
              </a:spcBef>
              <a:buNone/>
            </a:pPr>
            <a:r>
              <a:rPr lang="en-US" dirty="0"/>
              <a:t>Jim noticed how much Cindy liked him being at the cross-country meet. He decides to train so that he can join the team. He sprints 100 meters in 13.2 seconds. Then, he takes 50 seconds to walk back to the starting line. If his “sprint direction” is positive, what is:</a:t>
            </a:r>
          </a:p>
          <a:p>
            <a:pPr indent="-457200">
              <a:spcBef>
                <a:spcPts val="1000"/>
              </a:spcBef>
              <a:buAutoNum type="alphaUcPeriod"/>
            </a:pPr>
            <a:r>
              <a:rPr lang="en-US" dirty="0"/>
              <a:t>The average sprint velocity?</a:t>
            </a:r>
          </a:p>
          <a:p>
            <a:pPr indent="-457200">
              <a:spcBef>
                <a:spcPts val="1000"/>
              </a:spcBef>
              <a:buAutoNum type="alphaUcPeriod"/>
            </a:pPr>
            <a:r>
              <a:rPr lang="en-US" dirty="0"/>
              <a:t>The average walking velocity?</a:t>
            </a:r>
          </a:p>
          <a:p>
            <a:pPr indent="-457200">
              <a:spcBef>
                <a:spcPts val="1000"/>
              </a:spcBef>
              <a:buAutoNum type="alphaUcPeriod"/>
            </a:pPr>
            <a:r>
              <a:rPr lang="en-US" dirty="0"/>
              <a:t>The average velocity for the complete trip?</a:t>
            </a:r>
          </a:p>
        </p:txBody>
      </p:sp>
      <p:sp>
        <p:nvSpPr>
          <p:cNvPr id="4" name="Slide Number Placeholder 3">
            <a:extLst>
              <a:ext uri="{FF2B5EF4-FFF2-40B4-BE49-F238E27FC236}">
                <a16:creationId xmlns:a16="http://schemas.microsoft.com/office/drawing/2014/main" id="{997302A2-78B9-CACC-E4D2-4613EE0FF99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23</a:t>
            </a:fld>
            <a:endParaRPr lang="en"/>
          </a:p>
        </p:txBody>
      </p:sp>
      <p:pic>
        <p:nvPicPr>
          <p:cNvPr id="5" name="Picture 5" descr="Qr code&#10;&#10;Description automatically generated">
            <a:extLst>
              <a:ext uri="{FF2B5EF4-FFF2-40B4-BE49-F238E27FC236}">
                <a16:creationId xmlns:a16="http://schemas.microsoft.com/office/drawing/2014/main" id="{88F72241-496C-F9D6-E786-DCAB893CACD7}"/>
              </a:ext>
            </a:extLst>
          </p:cNvPr>
          <p:cNvPicPr>
            <a:picLocks noChangeAspect="1"/>
          </p:cNvPicPr>
          <p:nvPr/>
        </p:nvPicPr>
        <p:blipFill>
          <a:blip r:embed="rId3"/>
          <a:stretch>
            <a:fillRect/>
          </a:stretch>
        </p:blipFill>
        <p:spPr>
          <a:xfrm>
            <a:off x="8195172" y="191069"/>
            <a:ext cx="772772" cy="772772"/>
          </a:xfrm>
          <a:prstGeom prst="rect">
            <a:avLst/>
          </a:prstGeom>
        </p:spPr>
      </p:pic>
      <p:sp>
        <p:nvSpPr>
          <p:cNvPr id="6" name="TextBox 5">
            <a:extLst>
              <a:ext uri="{FF2B5EF4-FFF2-40B4-BE49-F238E27FC236}">
                <a16:creationId xmlns:a16="http://schemas.microsoft.com/office/drawing/2014/main" id="{7F8329E5-BC94-6809-3F87-422715B3D1F7}"/>
              </a:ext>
            </a:extLst>
          </p:cNvPr>
          <p:cNvSpPr txBox="1"/>
          <p:nvPr/>
        </p:nvSpPr>
        <p:spPr>
          <a:xfrm>
            <a:off x="4786253" y="2623185"/>
            <a:ext cx="11861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7.58 m/s</a:t>
            </a:r>
          </a:p>
        </p:txBody>
      </p:sp>
      <p:sp>
        <p:nvSpPr>
          <p:cNvPr id="7" name="TextBox 6">
            <a:extLst>
              <a:ext uri="{FF2B5EF4-FFF2-40B4-BE49-F238E27FC236}">
                <a16:creationId xmlns:a16="http://schemas.microsoft.com/office/drawing/2014/main" id="{D29798B7-A3A6-ECDC-9BEF-1ECDC53DD0E0}"/>
              </a:ext>
            </a:extLst>
          </p:cNvPr>
          <p:cNvSpPr txBox="1"/>
          <p:nvPr/>
        </p:nvSpPr>
        <p:spPr>
          <a:xfrm>
            <a:off x="4924798" y="3056986"/>
            <a:ext cx="11861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-2 m/s</a:t>
            </a:r>
          </a:p>
        </p:txBody>
      </p:sp>
      <p:sp>
        <p:nvSpPr>
          <p:cNvPr id="8" name="TextBox 7">
            <a:extLst>
              <a:ext uri="{FF2B5EF4-FFF2-40B4-BE49-F238E27FC236}">
                <a16:creationId xmlns:a16="http://schemas.microsoft.com/office/drawing/2014/main" id="{B3FC84CA-842D-E2F0-700E-D299D715B903}"/>
              </a:ext>
            </a:extLst>
          </p:cNvPr>
          <p:cNvSpPr txBox="1"/>
          <p:nvPr/>
        </p:nvSpPr>
        <p:spPr>
          <a:xfrm>
            <a:off x="6315097" y="3488587"/>
            <a:ext cx="570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0</a:t>
            </a:r>
            <a:endParaRPr lang="en-US" dirty="0">
              <a:solidFill>
                <a:srgbClr val="F07769"/>
              </a:solidFill>
            </a:endParaRPr>
          </a:p>
        </p:txBody>
      </p:sp>
    </p:spTree>
    <p:extLst>
      <p:ext uri="{BB962C8B-B14F-4D97-AF65-F5344CB8AC3E}">
        <p14:creationId xmlns:p14="http://schemas.microsoft.com/office/powerpoint/2010/main" val="194053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F059B-E4E9-D7FD-EA81-3445AB933ABD}"/>
              </a:ext>
            </a:extLst>
          </p:cNvPr>
          <p:cNvSpPr>
            <a:spLocks noGrp="1"/>
          </p:cNvSpPr>
          <p:nvPr>
            <p:ph type="title"/>
          </p:nvPr>
        </p:nvSpPr>
        <p:spPr/>
        <p:txBody>
          <a:bodyPr/>
          <a:lstStyle/>
          <a:p>
            <a:r>
              <a:rPr lang="en-US"/>
              <a:t>Conceptual Example #3 (Honors)</a:t>
            </a:r>
          </a:p>
        </p:txBody>
      </p:sp>
      <p:sp>
        <p:nvSpPr>
          <p:cNvPr id="3" name="Text Placeholder 2">
            <a:extLst>
              <a:ext uri="{FF2B5EF4-FFF2-40B4-BE49-F238E27FC236}">
                <a16:creationId xmlns:a16="http://schemas.microsoft.com/office/drawing/2014/main" id="{D8F874FB-E384-FE1A-163D-9A86370FB06D}"/>
              </a:ext>
            </a:extLst>
          </p:cNvPr>
          <p:cNvSpPr>
            <a:spLocks noGrp="1"/>
          </p:cNvSpPr>
          <p:nvPr>
            <p:ph idx="1"/>
          </p:nvPr>
        </p:nvSpPr>
        <p:spPr>
          <a:xfrm>
            <a:off x="902190" y="1130276"/>
            <a:ext cx="7338060" cy="2035011"/>
          </a:xfrm>
        </p:spPr>
        <p:txBody>
          <a:bodyPr/>
          <a:lstStyle/>
          <a:p>
            <a:r>
              <a:rPr lang="en-US" dirty="0"/>
              <a:t>You drive 4 miles at 30 mi/h and then another 4 miles at 50 mi/h. Is your average speed for the 8 mile trip… </a:t>
            </a:r>
          </a:p>
          <a:p>
            <a:pPr marL="457200" indent="-457200">
              <a:buFont typeface="+mj-lt"/>
              <a:buAutoNum type="alphaUcPeriod"/>
            </a:pPr>
            <a:r>
              <a:rPr lang="en-US" dirty="0"/>
              <a:t>Greater than 40 mi/h </a:t>
            </a:r>
          </a:p>
          <a:p>
            <a:pPr marL="457200" indent="-457200">
              <a:buFont typeface="+mj-lt"/>
              <a:buAutoNum type="alphaUcPeriod"/>
            </a:pPr>
            <a:r>
              <a:rPr lang="en-US" dirty="0"/>
              <a:t>Equal to 40 mi/h </a:t>
            </a:r>
          </a:p>
          <a:p>
            <a:pPr marL="457200" indent="-457200">
              <a:buFont typeface="+mj-lt"/>
              <a:buAutoNum type="alphaUcPeriod"/>
            </a:pPr>
            <a:r>
              <a:rPr lang="en-US" dirty="0"/>
              <a:t>Less than 40 mi/h</a:t>
            </a:r>
          </a:p>
          <a:p>
            <a:endParaRPr lang="en-US" dirty="0"/>
          </a:p>
          <a:p>
            <a:endParaRPr lang="en-US" dirty="0"/>
          </a:p>
        </p:txBody>
      </p:sp>
      <p:sp>
        <p:nvSpPr>
          <p:cNvPr id="4" name="Slide Number Placeholder 3">
            <a:extLst>
              <a:ext uri="{FF2B5EF4-FFF2-40B4-BE49-F238E27FC236}">
                <a16:creationId xmlns:a16="http://schemas.microsoft.com/office/drawing/2014/main" id="{3502AE58-D04A-A41E-C21D-5B1B83173FD4}"/>
              </a:ext>
            </a:extLst>
          </p:cNvPr>
          <p:cNvSpPr>
            <a:spLocks noGrp="1"/>
          </p:cNvSpPr>
          <p:nvPr>
            <p:ph type="sldNum" sz="quarter" idx="12"/>
          </p:nvPr>
        </p:nvSpPr>
        <p:spPr/>
        <p:txBody>
          <a:bodyPr/>
          <a:lstStyle/>
          <a:p>
            <a:pPr lvl="0"/>
            <a:fld id="{00000000-1234-1234-1234-123412341234}" type="slidenum">
              <a:rPr lang="en"/>
              <a:pPr lvl="0"/>
              <a:t>24</a:t>
            </a:fld>
            <a:endParaRPr lang="en"/>
          </a:p>
        </p:txBody>
      </p:sp>
      <p:sp>
        <p:nvSpPr>
          <p:cNvPr id="6" name="Rectangle: Rounded Corners 5">
            <a:extLst>
              <a:ext uri="{FF2B5EF4-FFF2-40B4-BE49-F238E27FC236}">
                <a16:creationId xmlns:a16="http://schemas.microsoft.com/office/drawing/2014/main" id="{D3E8A677-9761-DE17-E2D8-933C7523CED5}"/>
              </a:ext>
            </a:extLst>
          </p:cNvPr>
          <p:cNvSpPr/>
          <p:nvPr/>
        </p:nvSpPr>
        <p:spPr>
          <a:xfrm>
            <a:off x="789709" y="2634012"/>
            <a:ext cx="2883379" cy="485235"/>
          </a:xfrm>
          <a:prstGeom prst="roundRect">
            <a:avLst/>
          </a:prstGeom>
          <a:noFill/>
          <a:ln w="57150">
            <a:solidFill>
              <a:srgbClr val="F07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descr="Qr code&#10;&#10;Description automatically generated">
            <a:extLst>
              <a:ext uri="{FF2B5EF4-FFF2-40B4-BE49-F238E27FC236}">
                <a16:creationId xmlns:a16="http://schemas.microsoft.com/office/drawing/2014/main" id="{87092924-9DE6-412B-61AD-44B9FF40CD4F}"/>
              </a:ext>
            </a:extLst>
          </p:cNvPr>
          <p:cNvPicPr>
            <a:picLocks noChangeAspect="1"/>
          </p:cNvPicPr>
          <p:nvPr/>
        </p:nvPicPr>
        <p:blipFill>
          <a:blip r:embed="rId3"/>
          <a:stretch>
            <a:fillRect/>
          </a:stretch>
        </p:blipFill>
        <p:spPr>
          <a:xfrm>
            <a:off x="8187145" y="195126"/>
            <a:ext cx="775839" cy="747264"/>
          </a:xfrm>
          <a:prstGeom prst="rect">
            <a:avLst/>
          </a:prstGeom>
        </p:spPr>
      </p:pic>
      <p:sp>
        <p:nvSpPr>
          <p:cNvPr id="13" name="TextBox 12">
            <a:extLst>
              <a:ext uri="{FF2B5EF4-FFF2-40B4-BE49-F238E27FC236}">
                <a16:creationId xmlns:a16="http://schemas.microsoft.com/office/drawing/2014/main" id="{A21B7137-EB46-8CAE-B011-4CAA90210564}"/>
              </a:ext>
            </a:extLst>
          </p:cNvPr>
          <p:cNvSpPr txBox="1"/>
          <p:nvPr/>
        </p:nvSpPr>
        <p:spPr>
          <a:xfrm>
            <a:off x="6077740" y="3782614"/>
            <a:ext cx="288338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The car goes 30 mi/</a:t>
            </a:r>
            <a:r>
              <a:rPr lang="en-US" sz="1600" dirty="0" err="1">
                <a:solidFill>
                  <a:srgbClr val="F07769"/>
                </a:solidFill>
              </a:rPr>
              <a:t>hr</a:t>
            </a:r>
            <a:r>
              <a:rPr lang="en-US" sz="1600" dirty="0">
                <a:solidFill>
                  <a:srgbClr val="F07769"/>
                </a:solidFill>
              </a:rPr>
              <a:t> for a longer time than it is going 50 mi/</a:t>
            </a:r>
            <a:r>
              <a:rPr lang="en-US" sz="1600" dirty="0" err="1">
                <a:solidFill>
                  <a:srgbClr val="F07769"/>
                </a:solidFill>
              </a:rPr>
              <a:t>hr</a:t>
            </a:r>
            <a:r>
              <a:rPr lang="en-US" sz="1600" dirty="0">
                <a:solidFill>
                  <a:srgbClr val="F07769"/>
                </a:solidFill>
              </a:rPr>
              <a:t> that is why it is less than 40 mi/</a:t>
            </a:r>
            <a:r>
              <a:rPr lang="en-US" sz="1600" dirty="0" err="1">
                <a:solidFill>
                  <a:srgbClr val="F07769"/>
                </a:solidFill>
              </a:rPr>
              <a:t>hr</a:t>
            </a:r>
            <a:endParaRPr lang="en-US" sz="1600" dirty="0">
              <a:solidFill>
                <a:srgbClr val="F07769"/>
              </a:solidFill>
            </a:endParaRPr>
          </a:p>
        </p:txBody>
      </p:sp>
      <p:sp>
        <p:nvSpPr>
          <p:cNvPr id="14" name="TextBox 13">
            <a:extLst>
              <a:ext uri="{FF2B5EF4-FFF2-40B4-BE49-F238E27FC236}">
                <a16:creationId xmlns:a16="http://schemas.microsoft.com/office/drawing/2014/main" id="{66190727-5122-E198-E9DB-AC26AA1839F3}"/>
              </a:ext>
            </a:extLst>
          </p:cNvPr>
          <p:cNvSpPr txBox="1"/>
          <p:nvPr/>
        </p:nvSpPr>
        <p:spPr>
          <a:xfrm>
            <a:off x="902190" y="3264389"/>
            <a:ext cx="7636919"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dirty="0"/>
              <a:t>Part 2: Explain without using math, why it is less than 40 mi/</a:t>
            </a:r>
            <a:r>
              <a:rPr lang="en-US" sz="2100" dirty="0" err="1"/>
              <a:t>hr</a:t>
            </a:r>
            <a:r>
              <a:rPr lang="en-US" sz="2100" dirty="0"/>
              <a:t>?</a:t>
            </a:r>
          </a:p>
        </p:txBody>
      </p:sp>
      <p:sp>
        <p:nvSpPr>
          <p:cNvPr id="17" name="TextBox 16">
            <a:extLst>
              <a:ext uri="{FF2B5EF4-FFF2-40B4-BE49-F238E27FC236}">
                <a16:creationId xmlns:a16="http://schemas.microsoft.com/office/drawing/2014/main" id="{33DCAD45-D409-1B7B-C8DB-3F2C75EC5109}"/>
              </a:ext>
            </a:extLst>
          </p:cNvPr>
          <p:cNvSpPr txBox="1"/>
          <p:nvPr/>
        </p:nvSpPr>
        <p:spPr>
          <a:xfrm>
            <a:off x="1715153" y="3726567"/>
            <a:ext cx="94243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30 mi/</a:t>
            </a:r>
            <a:r>
              <a:rPr lang="en-US" sz="1600" dirty="0" err="1"/>
              <a:t>hr</a:t>
            </a:r>
            <a:endParaRPr lang="en-US" dirty="0" err="1"/>
          </a:p>
        </p:txBody>
      </p:sp>
      <p:sp>
        <p:nvSpPr>
          <p:cNvPr id="23" name="TextBox 22">
            <a:extLst>
              <a:ext uri="{FF2B5EF4-FFF2-40B4-BE49-F238E27FC236}">
                <a16:creationId xmlns:a16="http://schemas.microsoft.com/office/drawing/2014/main" id="{91F446E7-59DF-928C-6172-3437228FC9D4}"/>
              </a:ext>
            </a:extLst>
          </p:cNvPr>
          <p:cNvSpPr txBox="1"/>
          <p:nvPr/>
        </p:nvSpPr>
        <p:spPr>
          <a:xfrm>
            <a:off x="1884681" y="4809878"/>
            <a:ext cx="60338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4 mi</a:t>
            </a:r>
            <a:endParaRPr lang="en-US" dirty="0"/>
          </a:p>
        </p:txBody>
      </p:sp>
      <p:pic>
        <p:nvPicPr>
          <p:cNvPr id="8" name="Graphic 7">
            <a:extLst>
              <a:ext uri="{FF2B5EF4-FFF2-40B4-BE49-F238E27FC236}">
                <a16:creationId xmlns:a16="http://schemas.microsoft.com/office/drawing/2014/main" id="{7B5FA909-FFD5-51B4-B2F6-B9E879E9EB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2466" y="4056327"/>
            <a:ext cx="1436166" cy="648026"/>
          </a:xfrm>
          <a:prstGeom prst="rect">
            <a:avLst/>
          </a:prstGeom>
        </p:spPr>
      </p:pic>
      <p:cxnSp>
        <p:nvCxnSpPr>
          <p:cNvPr id="9" name="Straight Arrow Connector 8">
            <a:extLst>
              <a:ext uri="{FF2B5EF4-FFF2-40B4-BE49-F238E27FC236}">
                <a16:creationId xmlns:a16="http://schemas.microsoft.com/office/drawing/2014/main" id="{FD47C7DC-CB1F-A94E-E8DA-F8B021B5792A}"/>
              </a:ext>
            </a:extLst>
          </p:cNvPr>
          <p:cNvCxnSpPr>
            <a:cxnSpLocks/>
          </p:cNvCxnSpPr>
          <p:nvPr/>
        </p:nvCxnSpPr>
        <p:spPr>
          <a:xfrm>
            <a:off x="994063" y="4788910"/>
            <a:ext cx="2384615" cy="0"/>
          </a:xfrm>
          <a:prstGeom prst="straightConnector1">
            <a:avLst/>
          </a:prstGeom>
          <a:ln w="38100">
            <a:headEnd type="triangle"/>
            <a:tailEnd type="triangle"/>
          </a:ln>
          <a:effectLst/>
        </p:spPr>
        <p:style>
          <a:lnRef idx="3">
            <a:schemeClr val="accent1"/>
          </a:lnRef>
          <a:fillRef idx="0">
            <a:schemeClr val="accent1"/>
          </a:fillRef>
          <a:effectRef idx="2">
            <a:schemeClr val="accent1"/>
          </a:effectRef>
          <a:fontRef idx="minor">
            <a:schemeClr val="tx1"/>
          </a:fontRef>
        </p:style>
      </p:cxnSp>
      <p:sp>
        <p:nvSpPr>
          <p:cNvPr id="28" name="TextBox 27">
            <a:extLst>
              <a:ext uri="{FF2B5EF4-FFF2-40B4-BE49-F238E27FC236}">
                <a16:creationId xmlns:a16="http://schemas.microsoft.com/office/drawing/2014/main" id="{CDA08982-4620-9769-5F57-F3904504A177}"/>
              </a:ext>
            </a:extLst>
          </p:cNvPr>
          <p:cNvSpPr txBox="1"/>
          <p:nvPr/>
        </p:nvSpPr>
        <p:spPr>
          <a:xfrm>
            <a:off x="4363831" y="3726567"/>
            <a:ext cx="94243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50 mi/</a:t>
            </a:r>
            <a:r>
              <a:rPr lang="en-US" sz="1600" dirty="0" err="1"/>
              <a:t>hr</a:t>
            </a:r>
            <a:endParaRPr lang="en-US" dirty="0"/>
          </a:p>
        </p:txBody>
      </p:sp>
      <p:sp>
        <p:nvSpPr>
          <p:cNvPr id="29" name="TextBox 28">
            <a:extLst>
              <a:ext uri="{FF2B5EF4-FFF2-40B4-BE49-F238E27FC236}">
                <a16:creationId xmlns:a16="http://schemas.microsoft.com/office/drawing/2014/main" id="{567A6ADC-D5DB-1D4D-E119-340FF0FE7CCC}"/>
              </a:ext>
            </a:extLst>
          </p:cNvPr>
          <p:cNvSpPr txBox="1"/>
          <p:nvPr/>
        </p:nvSpPr>
        <p:spPr>
          <a:xfrm>
            <a:off x="4533359" y="4809878"/>
            <a:ext cx="60338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4 mi</a:t>
            </a:r>
            <a:endParaRPr lang="en-US" dirty="0"/>
          </a:p>
        </p:txBody>
      </p:sp>
      <p:pic>
        <p:nvPicPr>
          <p:cNvPr id="30" name="Graphic 29">
            <a:extLst>
              <a:ext uri="{FF2B5EF4-FFF2-40B4-BE49-F238E27FC236}">
                <a16:creationId xmlns:a16="http://schemas.microsoft.com/office/drawing/2014/main" id="{9CC63905-63CF-F33E-3E10-C861B68B5F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21144" y="4056327"/>
            <a:ext cx="1436166" cy="648026"/>
          </a:xfrm>
          <a:prstGeom prst="rect">
            <a:avLst/>
          </a:prstGeom>
        </p:spPr>
      </p:pic>
      <p:cxnSp>
        <p:nvCxnSpPr>
          <p:cNvPr id="31" name="Straight Arrow Connector 30">
            <a:extLst>
              <a:ext uri="{FF2B5EF4-FFF2-40B4-BE49-F238E27FC236}">
                <a16:creationId xmlns:a16="http://schemas.microsoft.com/office/drawing/2014/main" id="{36D2358B-6F96-0870-6D80-CF8F45D2052E}"/>
              </a:ext>
            </a:extLst>
          </p:cNvPr>
          <p:cNvCxnSpPr>
            <a:cxnSpLocks/>
          </p:cNvCxnSpPr>
          <p:nvPr/>
        </p:nvCxnSpPr>
        <p:spPr>
          <a:xfrm>
            <a:off x="3642741" y="4788910"/>
            <a:ext cx="2384615" cy="0"/>
          </a:xfrm>
          <a:prstGeom prst="straightConnector1">
            <a:avLst/>
          </a:prstGeom>
          <a:ln w="38100">
            <a:headEnd type="triangle"/>
            <a:tailEnd type="triangle"/>
          </a:ln>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4553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E112EE97-5CE6-2460-FC79-89AE41621B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3886200"/>
            <a:ext cx="9144000" cy="1257300"/>
          </a:xfrm>
          <a:prstGeom prst="rect">
            <a:avLst/>
          </a:prstGeom>
        </p:spPr>
      </p:pic>
      <p:sp>
        <p:nvSpPr>
          <p:cNvPr id="2" name="Title 1">
            <a:extLst>
              <a:ext uri="{FF2B5EF4-FFF2-40B4-BE49-F238E27FC236}">
                <a16:creationId xmlns:a16="http://schemas.microsoft.com/office/drawing/2014/main" id="{094A7FA1-F310-CF78-312B-BD58834CD61B}"/>
              </a:ext>
            </a:extLst>
          </p:cNvPr>
          <p:cNvSpPr>
            <a:spLocks noGrp="1"/>
          </p:cNvSpPr>
          <p:nvPr>
            <p:ph type="title"/>
          </p:nvPr>
        </p:nvSpPr>
        <p:spPr/>
        <p:txBody>
          <a:bodyPr/>
          <a:lstStyle/>
          <a:p>
            <a:r>
              <a:rPr lang="en-US"/>
              <a:t>Example #10: Speed and Velocity</a:t>
            </a:r>
          </a:p>
        </p:txBody>
      </p:sp>
      <p:sp>
        <p:nvSpPr>
          <p:cNvPr id="3" name="Text Placeholder 2">
            <a:extLst>
              <a:ext uri="{FF2B5EF4-FFF2-40B4-BE49-F238E27FC236}">
                <a16:creationId xmlns:a16="http://schemas.microsoft.com/office/drawing/2014/main" id="{69AB25F9-BE16-F8BE-9CE7-95563BE597DA}"/>
              </a:ext>
            </a:extLst>
          </p:cNvPr>
          <p:cNvSpPr>
            <a:spLocks noGrp="1"/>
          </p:cNvSpPr>
          <p:nvPr>
            <p:ph idx="1"/>
          </p:nvPr>
        </p:nvSpPr>
        <p:spPr>
          <a:xfrm>
            <a:off x="902188" y="1321594"/>
            <a:ext cx="7992429" cy="3341846"/>
          </a:xfrm>
        </p:spPr>
        <p:txBody>
          <a:bodyPr/>
          <a:lstStyle/>
          <a:p>
            <a:pPr marL="0" indent="0">
              <a:spcBef>
                <a:spcPts val="1000"/>
              </a:spcBef>
              <a:buNone/>
            </a:pPr>
            <a:r>
              <a:rPr lang="en-US" dirty="0"/>
              <a:t>Jim and Harry are having a race to get to Cindy’s house. Cindy’s </a:t>
            </a:r>
            <a:br>
              <a:rPr lang="en-US" dirty="0"/>
            </a:br>
            <a:r>
              <a:rPr lang="en-US" dirty="0"/>
              <a:t>house is 600 meters away. Jim runs as hard as he can with a speed </a:t>
            </a:r>
            <a:br>
              <a:rPr lang="en-US" dirty="0"/>
            </a:br>
            <a:r>
              <a:rPr lang="en-US" dirty="0"/>
              <a:t>of 5.3 m/s and Harry jogs with a speed of 8.2 m/s. </a:t>
            </a:r>
          </a:p>
          <a:p>
            <a:pPr marL="0" indent="0">
              <a:spcBef>
                <a:spcPts val="1000"/>
              </a:spcBef>
              <a:buNone/>
            </a:pPr>
            <a:r>
              <a:rPr lang="en-US" dirty="0"/>
              <a:t>How long will Harry have to wait for Jim when he gets to Cindy’s house?</a:t>
            </a:r>
          </a:p>
        </p:txBody>
      </p:sp>
      <p:sp>
        <p:nvSpPr>
          <p:cNvPr id="4" name="Slide Number Placeholder 3">
            <a:extLst>
              <a:ext uri="{FF2B5EF4-FFF2-40B4-BE49-F238E27FC236}">
                <a16:creationId xmlns:a16="http://schemas.microsoft.com/office/drawing/2014/main" id="{8C66A820-A690-90E6-DAC3-5FF345BEF6A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25</a:t>
            </a:fld>
            <a:endParaRPr lang="en"/>
          </a:p>
        </p:txBody>
      </p:sp>
      <p:sp>
        <p:nvSpPr>
          <p:cNvPr id="6" name="TextBox 5">
            <a:extLst>
              <a:ext uri="{FF2B5EF4-FFF2-40B4-BE49-F238E27FC236}">
                <a16:creationId xmlns:a16="http://schemas.microsoft.com/office/drawing/2014/main" id="{981724C7-FBD9-A704-EC7A-C6890F5753F0}"/>
              </a:ext>
            </a:extLst>
          </p:cNvPr>
          <p:cNvSpPr txBox="1"/>
          <p:nvPr/>
        </p:nvSpPr>
        <p:spPr>
          <a:xfrm>
            <a:off x="2001019" y="2750855"/>
            <a:ext cx="8945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40 s</a:t>
            </a:r>
          </a:p>
        </p:txBody>
      </p:sp>
      <p:sp>
        <p:nvSpPr>
          <p:cNvPr id="14" name="TextBox 13">
            <a:extLst>
              <a:ext uri="{FF2B5EF4-FFF2-40B4-BE49-F238E27FC236}">
                <a16:creationId xmlns:a16="http://schemas.microsoft.com/office/drawing/2014/main" id="{8513C02F-1E81-433A-221B-E7C69FCA34C4}"/>
              </a:ext>
            </a:extLst>
          </p:cNvPr>
          <p:cNvSpPr txBox="1"/>
          <p:nvPr/>
        </p:nvSpPr>
        <p:spPr>
          <a:xfrm>
            <a:off x="541605" y="4620280"/>
            <a:ext cx="805922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accent3">
                    <a:lumMod val="50000"/>
                  </a:schemeClr>
                </a:solidFill>
              </a:rPr>
              <a:t>When Jim finally arrives at Cindy's house, he notices Harry and Cindy </a:t>
            </a:r>
            <a:br>
              <a:rPr lang="en-US" sz="1400" dirty="0">
                <a:solidFill>
                  <a:schemeClr val="accent3">
                    <a:lumMod val="50000"/>
                  </a:schemeClr>
                </a:solidFill>
              </a:rPr>
            </a:br>
            <a:r>
              <a:rPr lang="en-US" sz="1400" dirty="0">
                <a:solidFill>
                  <a:schemeClr val="accent3">
                    <a:lumMod val="50000"/>
                  </a:schemeClr>
                </a:solidFill>
              </a:rPr>
              <a:t>happily drinking lemonade together. Cindy never offers Jim any lemonade.</a:t>
            </a:r>
          </a:p>
        </p:txBody>
      </p:sp>
      <p:pic>
        <p:nvPicPr>
          <p:cNvPr id="15" name="Picture 15" descr="Qr code&#10;&#10;Description automatically generated">
            <a:extLst>
              <a:ext uri="{FF2B5EF4-FFF2-40B4-BE49-F238E27FC236}">
                <a16:creationId xmlns:a16="http://schemas.microsoft.com/office/drawing/2014/main" id="{F85720C9-7986-23A4-6D19-BB3F2B39F95B}"/>
              </a:ext>
            </a:extLst>
          </p:cNvPr>
          <p:cNvPicPr>
            <a:picLocks noChangeAspect="1"/>
          </p:cNvPicPr>
          <p:nvPr/>
        </p:nvPicPr>
        <p:blipFill>
          <a:blip r:embed="rId5"/>
          <a:stretch>
            <a:fillRect/>
          </a:stretch>
        </p:blipFill>
        <p:spPr>
          <a:xfrm>
            <a:off x="8250928" y="220489"/>
            <a:ext cx="746234" cy="746234"/>
          </a:xfrm>
          <a:prstGeom prst="rect">
            <a:avLst/>
          </a:prstGeom>
        </p:spPr>
      </p:pic>
      <p:cxnSp>
        <p:nvCxnSpPr>
          <p:cNvPr id="8" name="Straight Arrow Connector 7">
            <a:extLst>
              <a:ext uri="{FF2B5EF4-FFF2-40B4-BE49-F238E27FC236}">
                <a16:creationId xmlns:a16="http://schemas.microsoft.com/office/drawing/2014/main" id="{9C0B6514-AAAD-7193-060F-FE8722B69465}"/>
              </a:ext>
            </a:extLst>
          </p:cNvPr>
          <p:cNvCxnSpPr>
            <a:cxnSpLocks/>
          </p:cNvCxnSpPr>
          <p:nvPr/>
        </p:nvCxnSpPr>
        <p:spPr>
          <a:xfrm>
            <a:off x="1891145" y="3941616"/>
            <a:ext cx="5340928" cy="0"/>
          </a:xfrm>
          <a:prstGeom prst="straightConnector1">
            <a:avLst/>
          </a:prstGeom>
          <a:ln w="38100">
            <a:headEnd type="triangle"/>
            <a:tailEnd type="triangle"/>
          </a:ln>
          <a:effectLst/>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69ACCDE9-FD14-CFE6-A9DC-A97B5D8A4D93}"/>
              </a:ext>
            </a:extLst>
          </p:cNvPr>
          <p:cNvSpPr txBox="1"/>
          <p:nvPr/>
        </p:nvSpPr>
        <p:spPr>
          <a:xfrm>
            <a:off x="4193957" y="3603062"/>
            <a:ext cx="756086" cy="33855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400" dirty="0"/>
              <a:t>800 m</a:t>
            </a:r>
          </a:p>
        </p:txBody>
      </p:sp>
      <p:sp>
        <p:nvSpPr>
          <p:cNvPr id="11" name="TextBox 10">
            <a:extLst>
              <a:ext uri="{FF2B5EF4-FFF2-40B4-BE49-F238E27FC236}">
                <a16:creationId xmlns:a16="http://schemas.microsoft.com/office/drawing/2014/main" id="{FAEE56B7-37C7-67E6-3B6A-D8AD1E46C84E}"/>
              </a:ext>
            </a:extLst>
          </p:cNvPr>
          <p:cNvSpPr txBox="1"/>
          <p:nvPr/>
        </p:nvSpPr>
        <p:spPr>
          <a:xfrm>
            <a:off x="6828146" y="3572284"/>
            <a:ext cx="1772687"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600" dirty="0">
                <a:solidFill>
                  <a:schemeClr val="bg2">
                    <a:lumMod val="50000"/>
                  </a:schemeClr>
                </a:solidFill>
              </a:rPr>
              <a:t>Cindy's House</a:t>
            </a:r>
          </a:p>
        </p:txBody>
      </p:sp>
      <p:cxnSp>
        <p:nvCxnSpPr>
          <p:cNvPr id="10" name="Straight Arrow Connector 9">
            <a:extLst>
              <a:ext uri="{FF2B5EF4-FFF2-40B4-BE49-F238E27FC236}">
                <a16:creationId xmlns:a16="http://schemas.microsoft.com/office/drawing/2014/main" id="{999163A1-93D3-1258-A4C3-162E5C219CBE}"/>
              </a:ext>
            </a:extLst>
          </p:cNvPr>
          <p:cNvCxnSpPr>
            <a:cxnSpLocks/>
          </p:cNvCxnSpPr>
          <p:nvPr/>
        </p:nvCxnSpPr>
        <p:spPr>
          <a:xfrm>
            <a:off x="2074527" y="4323008"/>
            <a:ext cx="519255"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D6213772-8005-B11A-8679-B609FB2E58E9}"/>
              </a:ext>
            </a:extLst>
          </p:cNvPr>
          <p:cNvCxnSpPr>
            <a:cxnSpLocks/>
          </p:cNvCxnSpPr>
          <p:nvPr/>
        </p:nvCxnSpPr>
        <p:spPr>
          <a:xfrm>
            <a:off x="4118072" y="4323008"/>
            <a:ext cx="727073"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2" name="Graphic 21">
            <a:extLst>
              <a:ext uri="{FF2B5EF4-FFF2-40B4-BE49-F238E27FC236}">
                <a16:creationId xmlns:a16="http://schemas.microsoft.com/office/drawing/2014/main" id="{D169D0D5-6812-76EF-85BE-E00C9F4E35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49970" y="4178834"/>
            <a:ext cx="239439" cy="410467"/>
          </a:xfrm>
          <a:prstGeom prst="rect">
            <a:avLst/>
          </a:prstGeom>
        </p:spPr>
      </p:pic>
      <p:pic>
        <p:nvPicPr>
          <p:cNvPr id="23" name="Graphic 22">
            <a:extLst>
              <a:ext uri="{FF2B5EF4-FFF2-40B4-BE49-F238E27FC236}">
                <a16:creationId xmlns:a16="http://schemas.microsoft.com/office/drawing/2014/main" id="{06F79263-C47A-D129-327E-21CC230FBAC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75653" y="4178834"/>
            <a:ext cx="239439" cy="410467"/>
          </a:xfrm>
          <a:prstGeom prst="rect">
            <a:avLst/>
          </a:prstGeom>
        </p:spPr>
      </p:pic>
    </p:spTree>
    <p:extLst>
      <p:ext uri="{BB962C8B-B14F-4D97-AF65-F5344CB8AC3E}">
        <p14:creationId xmlns:p14="http://schemas.microsoft.com/office/powerpoint/2010/main" val="228981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D7A5F-5D20-2BF3-C7CD-E9C5BCB90E66}"/>
              </a:ext>
            </a:extLst>
          </p:cNvPr>
          <p:cNvSpPr>
            <a:spLocks noGrp="1"/>
          </p:cNvSpPr>
          <p:nvPr>
            <p:ph type="title"/>
          </p:nvPr>
        </p:nvSpPr>
        <p:spPr/>
        <p:txBody>
          <a:bodyPr/>
          <a:lstStyle/>
          <a:p>
            <a:r>
              <a:rPr lang="en-US"/>
              <a:t>Example #11: Speed and Velocity</a:t>
            </a:r>
          </a:p>
        </p:txBody>
      </p:sp>
      <p:sp>
        <p:nvSpPr>
          <p:cNvPr id="3" name="Text Placeholder 2">
            <a:extLst>
              <a:ext uri="{FF2B5EF4-FFF2-40B4-BE49-F238E27FC236}">
                <a16:creationId xmlns:a16="http://schemas.microsoft.com/office/drawing/2014/main" id="{0C6F3E53-1ADF-0BFA-E877-C93D94FEB4A9}"/>
              </a:ext>
            </a:extLst>
          </p:cNvPr>
          <p:cNvSpPr>
            <a:spLocks noGrp="1"/>
          </p:cNvSpPr>
          <p:nvPr>
            <p:ph idx="1"/>
          </p:nvPr>
        </p:nvSpPr>
        <p:spPr>
          <a:xfrm>
            <a:off x="508720" y="1321594"/>
            <a:ext cx="5879734" cy="3341846"/>
          </a:xfrm>
        </p:spPr>
        <p:txBody>
          <a:bodyPr>
            <a:normAutofit/>
          </a:bodyPr>
          <a:lstStyle/>
          <a:p>
            <a:pPr marL="0" indent="0">
              <a:spcBef>
                <a:spcPts val="1000"/>
              </a:spcBef>
              <a:buNone/>
            </a:pPr>
            <a:r>
              <a:rPr lang="en-US" sz="1800" dirty="0"/>
              <a:t>Cindy, Harry, Kiki, and Jim are participating in a 4 x 100 meter relay race. Cindy burns everyone and runs the first 100 meters with a  speed of 8.7 m/s. Harry gets the baton and runs his 100 meters in 12.8 seconds. Kiki runs her 100 meters with a speed of 7.2 m/s. Jim almost fumbles the baton pass, but is able to hold onto it. With only one person in front of him, Jim runs as fast he can and finishes the last 100 meters in 12.4 seconds.</a:t>
            </a:r>
          </a:p>
          <a:p>
            <a:pPr indent="-457200">
              <a:spcBef>
                <a:spcPts val="1000"/>
              </a:spcBef>
              <a:buAutoNum type="alphaUcPeriod"/>
            </a:pPr>
            <a:r>
              <a:rPr lang="en-US" sz="1800" dirty="0"/>
              <a:t>Who ran the slowest on the team?</a:t>
            </a:r>
          </a:p>
          <a:p>
            <a:pPr indent="-457200">
              <a:spcBef>
                <a:spcPts val="1000"/>
              </a:spcBef>
              <a:buAutoNum type="alphaUcPeriod"/>
            </a:pPr>
            <a:r>
              <a:rPr lang="en-US" sz="1800" dirty="0"/>
              <a:t>What was the average speed for the entire team?</a:t>
            </a:r>
          </a:p>
        </p:txBody>
      </p:sp>
      <p:sp>
        <p:nvSpPr>
          <p:cNvPr id="4" name="Slide Number Placeholder 3">
            <a:extLst>
              <a:ext uri="{FF2B5EF4-FFF2-40B4-BE49-F238E27FC236}">
                <a16:creationId xmlns:a16="http://schemas.microsoft.com/office/drawing/2014/main" id="{E966330F-F747-2B3E-11DD-87B40EB4A23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26</a:t>
            </a:fld>
            <a:endParaRPr lang="en"/>
          </a:p>
        </p:txBody>
      </p:sp>
      <p:sp>
        <p:nvSpPr>
          <p:cNvPr id="6" name="TextBox 5">
            <a:extLst>
              <a:ext uri="{FF2B5EF4-FFF2-40B4-BE49-F238E27FC236}">
                <a16:creationId xmlns:a16="http://schemas.microsoft.com/office/drawing/2014/main" id="{95A9EBE8-6383-030B-B5B7-58F0FBD1EE68}"/>
              </a:ext>
            </a:extLst>
          </p:cNvPr>
          <p:cNvSpPr txBox="1"/>
          <p:nvPr/>
        </p:nvSpPr>
        <p:spPr>
          <a:xfrm>
            <a:off x="4318901" y="3407800"/>
            <a:ext cx="8267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Kiki</a:t>
            </a:r>
            <a:endParaRPr lang="en-US" dirty="0">
              <a:solidFill>
                <a:srgbClr val="F07769"/>
              </a:solidFill>
            </a:endParaRPr>
          </a:p>
        </p:txBody>
      </p:sp>
      <p:sp>
        <p:nvSpPr>
          <p:cNvPr id="8" name="TextBox 7">
            <a:extLst>
              <a:ext uri="{FF2B5EF4-FFF2-40B4-BE49-F238E27FC236}">
                <a16:creationId xmlns:a16="http://schemas.microsoft.com/office/drawing/2014/main" id="{5B5A74C6-06B2-C984-2110-8E63334B444D}"/>
              </a:ext>
            </a:extLst>
          </p:cNvPr>
          <p:cNvSpPr txBox="1"/>
          <p:nvPr/>
        </p:nvSpPr>
        <p:spPr>
          <a:xfrm>
            <a:off x="5710707" y="3825433"/>
            <a:ext cx="1136530" cy="3801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7.91 m/s</a:t>
            </a:r>
            <a:endParaRPr lang="en-US" dirty="0">
              <a:solidFill>
                <a:srgbClr val="F07769"/>
              </a:solidFill>
            </a:endParaRPr>
          </a:p>
        </p:txBody>
      </p:sp>
      <p:pic>
        <p:nvPicPr>
          <p:cNvPr id="11" name="Picture 11" descr="Qr code&#10;&#10;Description automatically generated">
            <a:extLst>
              <a:ext uri="{FF2B5EF4-FFF2-40B4-BE49-F238E27FC236}">
                <a16:creationId xmlns:a16="http://schemas.microsoft.com/office/drawing/2014/main" id="{2E0435FC-C592-D625-EC61-B7E8CA6767A9}"/>
              </a:ext>
            </a:extLst>
          </p:cNvPr>
          <p:cNvPicPr>
            <a:picLocks noChangeAspect="1"/>
          </p:cNvPicPr>
          <p:nvPr/>
        </p:nvPicPr>
        <p:blipFill>
          <a:blip r:embed="rId3"/>
          <a:stretch>
            <a:fillRect/>
          </a:stretch>
        </p:blipFill>
        <p:spPr>
          <a:xfrm>
            <a:off x="8225170" y="211130"/>
            <a:ext cx="735950" cy="751731"/>
          </a:xfrm>
          <a:prstGeom prst="rect">
            <a:avLst/>
          </a:prstGeom>
        </p:spPr>
      </p:pic>
      <p:sp>
        <p:nvSpPr>
          <p:cNvPr id="13" name="TextBox 12">
            <a:extLst>
              <a:ext uri="{FF2B5EF4-FFF2-40B4-BE49-F238E27FC236}">
                <a16:creationId xmlns:a16="http://schemas.microsoft.com/office/drawing/2014/main" id="{C56A6A67-3E4A-DA57-83A3-67097FBB88AF}"/>
              </a:ext>
            </a:extLst>
          </p:cNvPr>
          <p:cNvSpPr txBox="1"/>
          <p:nvPr/>
        </p:nvSpPr>
        <p:spPr>
          <a:xfrm>
            <a:off x="817353" y="4419588"/>
            <a:ext cx="750929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bg2">
                    <a:lumMod val="50000"/>
                  </a:schemeClr>
                </a:solidFill>
              </a:rPr>
              <a:t>Jim beats the person in front of him and the whole team congratulates him. </a:t>
            </a:r>
            <a:br>
              <a:rPr lang="en-US" sz="1600" dirty="0">
                <a:solidFill>
                  <a:schemeClr val="bg2">
                    <a:lumMod val="50000"/>
                  </a:schemeClr>
                </a:solidFill>
              </a:rPr>
            </a:br>
            <a:r>
              <a:rPr lang="en-US" sz="1600" dirty="0">
                <a:solidFill>
                  <a:schemeClr val="bg2">
                    <a:lumMod val="50000"/>
                  </a:schemeClr>
                </a:solidFill>
              </a:rPr>
              <a:t>Cindy decides that Jim should be the person to keep the trophy.</a:t>
            </a:r>
          </a:p>
        </p:txBody>
      </p:sp>
      <p:sp>
        <p:nvSpPr>
          <p:cNvPr id="23" name="TextBox 22">
            <a:extLst>
              <a:ext uri="{FF2B5EF4-FFF2-40B4-BE49-F238E27FC236}">
                <a16:creationId xmlns:a16="http://schemas.microsoft.com/office/drawing/2014/main" id="{79C30F93-64C4-3919-AEF7-51AC2B531C24}"/>
              </a:ext>
            </a:extLst>
          </p:cNvPr>
          <p:cNvSpPr txBox="1"/>
          <p:nvPr/>
        </p:nvSpPr>
        <p:spPr>
          <a:xfrm>
            <a:off x="7164396" y="3890040"/>
            <a:ext cx="794524" cy="2509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grpSp>
        <p:nvGrpSpPr>
          <p:cNvPr id="5" name="Group 4">
            <a:extLst>
              <a:ext uri="{FF2B5EF4-FFF2-40B4-BE49-F238E27FC236}">
                <a16:creationId xmlns:a16="http://schemas.microsoft.com/office/drawing/2014/main" id="{473178F7-E869-D4C5-1B25-662E368A3863}"/>
              </a:ext>
            </a:extLst>
          </p:cNvPr>
          <p:cNvGrpSpPr/>
          <p:nvPr/>
        </p:nvGrpSpPr>
        <p:grpSpPr>
          <a:xfrm>
            <a:off x="6211020" y="1221121"/>
            <a:ext cx="2932980" cy="3081497"/>
            <a:chOff x="8295282" y="1659737"/>
            <a:chExt cx="4001548" cy="4371517"/>
          </a:xfrm>
        </p:grpSpPr>
        <p:pic>
          <p:nvPicPr>
            <p:cNvPr id="9" name="Graphic 8">
              <a:extLst>
                <a:ext uri="{FF2B5EF4-FFF2-40B4-BE49-F238E27FC236}">
                  <a16:creationId xmlns:a16="http://schemas.microsoft.com/office/drawing/2014/main" id="{8A6DA4E6-B161-4BC2-8E54-606D487597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8127609" y="2528178"/>
              <a:ext cx="4371517" cy="2634636"/>
            </a:xfrm>
            <a:prstGeom prst="rect">
              <a:avLst/>
            </a:prstGeom>
          </p:spPr>
        </p:pic>
        <p:sp>
          <p:nvSpPr>
            <p:cNvPr id="10" name="TextBox 9">
              <a:extLst>
                <a:ext uri="{FF2B5EF4-FFF2-40B4-BE49-F238E27FC236}">
                  <a16:creationId xmlns:a16="http://schemas.microsoft.com/office/drawing/2014/main" id="{3E157CCF-22D5-3AA4-1758-4B7F36C64147}"/>
                </a:ext>
              </a:extLst>
            </p:cNvPr>
            <p:cNvSpPr txBox="1"/>
            <p:nvPr/>
          </p:nvSpPr>
          <p:spPr>
            <a:xfrm>
              <a:off x="8295282" y="4782164"/>
              <a:ext cx="947853" cy="48028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400" b="1" dirty="0"/>
                <a:t>Kiki</a:t>
              </a:r>
            </a:p>
          </p:txBody>
        </p:sp>
        <p:sp>
          <p:nvSpPr>
            <p:cNvPr id="14" name="TextBox 13">
              <a:extLst>
                <a:ext uri="{FF2B5EF4-FFF2-40B4-BE49-F238E27FC236}">
                  <a16:creationId xmlns:a16="http://schemas.microsoft.com/office/drawing/2014/main" id="{149C54CE-EA2A-50CE-BE5D-4ABE3FC930B4}"/>
                </a:ext>
              </a:extLst>
            </p:cNvPr>
            <p:cNvSpPr txBox="1"/>
            <p:nvPr/>
          </p:nvSpPr>
          <p:spPr>
            <a:xfrm>
              <a:off x="8486243" y="1791430"/>
              <a:ext cx="1019612" cy="48028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400" b="1" dirty="0"/>
                <a:t>Harry</a:t>
              </a:r>
            </a:p>
          </p:txBody>
        </p:sp>
        <p:sp>
          <p:nvSpPr>
            <p:cNvPr id="16" name="TextBox 15">
              <a:extLst>
                <a:ext uri="{FF2B5EF4-FFF2-40B4-BE49-F238E27FC236}">
                  <a16:creationId xmlns:a16="http://schemas.microsoft.com/office/drawing/2014/main" id="{0A549427-B009-DA53-38B0-A356C16A7154}"/>
                </a:ext>
              </a:extLst>
            </p:cNvPr>
            <p:cNvSpPr txBox="1"/>
            <p:nvPr/>
          </p:nvSpPr>
          <p:spPr>
            <a:xfrm>
              <a:off x="11399440" y="2271715"/>
              <a:ext cx="897390" cy="48028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400" b="1" dirty="0"/>
                <a:t>Cindy</a:t>
              </a:r>
            </a:p>
          </p:txBody>
        </p:sp>
        <p:sp>
          <p:nvSpPr>
            <p:cNvPr id="18" name="TextBox 17">
              <a:extLst>
                <a:ext uri="{FF2B5EF4-FFF2-40B4-BE49-F238E27FC236}">
                  <a16:creationId xmlns:a16="http://schemas.microsoft.com/office/drawing/2014/main" id="{E3FA1473-56B1-C919-0362-2B9CD56543A0}"/>
                </a:ext>
              </a:extLst>
            </p:cNvPr>
            <p:cNvSpPr txBox="1"/>
            <p:nvPr/>
          </p:nvSpPr>
          <p:spPr>
            <a:xfrm>
              <a:off x="11360415" y="5134096"/>
              <a:ext cx="801048" cy="48028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400" b="1" dirty="0"/>
                <a:t>Jim</a:t>
              </a:r>
            </a:p>
          </p:txBody>
        </p:sp>
      </p:grpSp>
    </p:spTree>
    <p:extLst>
      <p:ext uri="{BB962C8B-B14F-4D97-AF65-F5344CB8AC3E}">
        <p14:creationId xmlns:p14="http://schemas.microsoft.com/office/powerpoint/2010/main" val="12549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raphic 30">
            <a:extLst>
              <a:ext uri="{FF2B5EF4-FFF2-40B4-BE49-F238E27FC236}">
                <a16:creationId xmlns:a16="http://schemas.microsoft.com/office/drawing/2014/main" id="{0F700ED0-BD27-DEA3-2D5D-D54D2B387E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3881437"/>
            <a:ext cx="9144000" cy="1262063"/>
          </a:xfrm>
          <a:prstGeom prst="rect">
            <a:avLst/>
          </a:prstGeom>
        </p:spPr>
      </p:pic>
      <p:sp>
        <p:nvSpPr>
          <p:cNvPr id="2" name="Title 1">
            <a:extLst>
              <a:ext uri="{FF2B5EF4-FFF2-40B4-BE49-F238E27FC236}">
                <a16:creationId xmlns:a16="http://schemas.microsoft.com/office/drawing/2014/main" id="{61069004-3FDD-A6B6-3E92-A46D41E25405}"/>
              </a:ext>
            </a:extLst>
          </p:cNvPr>
          <p:cNvSpPr>
            <a:spLocks noGrp="1"/>
          </p:cNvSpPr>
          <p:nvPr>
            <p:ph type="title"/>
          </p:nvPr>
        </p:nvSpPr>
        <p:spPr/>
        <p:txBody>
          <a:bodyPr/>
          <a:lstStyle/>
          <a:p>
            <a:r>
              <a:rPr lang="en-US"/>
              <a:t>Example #12: Speed and Velocity (Honors)</a:t>
            </a:r>
          </a:p>
        </p:txBody>
      </p:sp>
      <p:sp>
        <p:nvSpPr>
          <p:cNvPr id="3" name="Text Placeholder 2">
            <a:extLst>
              <a:ext uri="{FF2B5EF4-FFF2-40B4-BE49-F238E27FC236}">
                <a16:creationId xmlns:a16="http://schemas.microsoft.com/office/drawing/2014/main" id="{B3ADB262-FD59-9FA7-412D-BEC7C01CF50F}"/>
              </a:ext>
            </a:extLst>
          </p:cNvPr>
          <p:cNvSpPr>
            <a:spLocks noGrp="1"/>
          </p:cNvSpPr>
          <p:nvPr>
            <p:ph idx="1"/>
          </p:nvPr>
        </p:nvSpPr>
        <p:spPr>
          <a:xfrm>
            <a:off x="902188" y="1321594"/>
            <a:ext cx="7757301" cy="3341846"/>
          </a:xfrm>
        </p:spPr>
        <p:txBody>
          <a:bodyPr>
            <a:normAutofit/>
          </a:bodyPr>
          <a:lstStyle/>
          <a:p>
            <a:r>
              <a:rPr lang="en-US" sz="2000" dirty="0"/>
              <a:t>After the race, Jim starts to ride his bicycle back to his house, which is one mile away. After he travels 0.5 miles, he gets a flat tire and starts to walk his bicycle home with a speed of 2.1 m/s. If it takes Jim a total of 8 minutes to get home:</a:t>
            </a:r>
          </a:p>
          <a:p>
            <a:pPr marL="457200" indent="-457200">
              <a:buFont typeface="+mj-lt"/>
              <a:buAutoNum type="alphaUcPeriod"/>
            </a:pPr>
            <a:r>
              <a:rPr lang="en-US" sz="2000" dirty="0"/>
              <a:t>How fast was Jim riding his bicycle, in m/s, before he got his flat?</a:t>
            </a:r>
          </a:p>
          <a:p>
            <a:pPr marL="457200" indent="-457200">
              <a:buFont typeface="+mj-lt"/>
              <a:buAutoNum type="alphaUcPeriod"/>
            </a:pPr>
            <a:r>
              <a:rPr lang="en-US" sz="2000" dirty="0"/>
              <a:t>What was Jim’s average speed (in m/s) during the 8-minute trip?</a:t>
            </a:r>
          </a:p>
        </p:txBody>
      </p:sp>
      <p:sp>
        <p:nvSpPr>
          <p:cNvPr id="4" name="Slide Number Placeholder 3">
            <a:extLst>
              <a:ext uri="{FF2B5EF4-FFF2-40B4-BE49-F238E27FC236}">
                <a16:creationId xmlns:a16="http://schemas.microsoft.com/office/drawing/2014/main" id="{3AEA45EB-11E5-48B8-DF15-8563694FE6DC}"/>
              </a:ext>
            </a:extLst>
          </p:cNvPr>
          <p:cNvSpPr>
            <a:spLocks noGrp="1"/>
          </p:cNvSpPr>
          <p:nvPr>
            <p:ph type="sldNum" sz="quarter" idx="12"/>
          </p:nvPr>
        </p:nvSpPr>
        <p:spPr/>
        <p:txBody>
          <a:bodyPr/>
          <a:lstStyle/>
          <a:p>
            <a:pPr lvl="0"/>
            <a:fld id="{00000000-1234-1234-1234-123412341234}" type="slidenum">
              <a:rPr lang="en"/>
              <a:pPr lvl="0"/>
              <a:t>27</a:t>
            </a:fld>
            <a:endParaRPr lang="en"/>
          </a:p>
        </p:txBody>
      </p:sp>
      <p:pic>
        <p:nvPicPr>
          <p:cNvPr id="8" name="Picture 8" descr="Qr code&#10;&#10;Description automatically generated">
            <a:extLst>
              <a:ext uri="{FF2B5EF4-FFF2-40B4-BE49-F238E27FC236}">
                <a16:creationId xmlns:a16="http://schemas.microsoft.com/office/drawing/2014/main" id="{C44A95B1-37CC-B8BB-217A-A8197B8D5752}"/>
              </a:ext>
            </a:extLst>
          </p:cNvPr>
          <p:cNvPicPr>
            <a:picLocks noChangeAspect="1"/>
          </p:cNvPicPr>
          <p:nvPr/>
        </p:nvPicPr>
        <p:blipFill>
          <a:blip r:embed="rId5"/>
          <a:stretch>
            <a:fillRect/>
          </a:stretch>
        </p:blipFill>
        <p:spPr>
          <a:xfrm>
            <a:off x="8240250" y="227737"/>
            <a:ext cx="742232" cy="743490"/>
          </a:xfrm>
          <a:prstGeom prst="rect">
            <a:avLst/>
          </a:prstGeom>
        </p:spPr>
      </p:pic>
      <p:sp>
        <p:nvSpPr>
          <p:cNvPr id="10" name="TextBox 9">
            <a:extLst>
              <a:ext uri="{FF2B5EF4-FFF2-40B4-BE49-F238E27FC236}">
                <a16:creationId xmlns:a16="http://schemas.microsoft.com/office/drawing/2014/main" id="{7C348251-9E95-F116-22C3-E812F351A89B}"/>
              </a:ext>
            </a:extLst>
          </p:cNvPr>
          <p:cNvSpPr txBox="1"/>
          <p:nvPr/>
        </p:nvSpPr>
        <p:spPr>
          <a:xfrm>
            <a:off x="6242529" y="1005655"/>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dirty="0">
                <a:latin typeface="Source Sans Pro"/>
              </a:rPr>
              <a:t>1609 meters = 1 mile</a:t>
            </a:r>
            <a:endParaRPr lang="en-US" dirty="0"/>
          </a:p>
        </p:txBody>
      </p:sp>
      <p:sp>
        <p:nvSpPr>
          <p:cNvPr id="11" name="TextBox 10">
            <a:extLst>
              <a:ext uri="{FF2B5EF4-FFF2-40B4-BE49-F238E27FC236}">
                <a16:creationId xmlns:a16="http://schemas.microsoft.com/office/drawing/2014/main" id="{B0C5DA6F-02A5-A2D9-6C77-C6DFBB80C28C}"/>
              </a:ext>
            </a:extLst>
          </p:cNvPr>
          <p:cNvSpPr txBox="1"/>
          <p:nvPr/>
        </p:nvSpPr>
        <p:spPr>
          <a:xfrm>
            <a:off x="8169598" y="2571750"/>
            <a:ext cx="97440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8.29 m/s</a:t>
            </a:r>
            <a:endParaRPr lang="en-US" dirty="0">
              <a:solidFill>
                <a:srgbClr val="F07769"/>
              </a:solidFill>
            </a:endParaRPr>
          </a:p>
        </p:txBody>
      </p:sp>
      <p:sp>
        <p:nvSpPr>
          <p:cNvPr id="12" name="TextBox 11">
            <a:extLst>
              <a:ext uri="{FF2B5EF4-FFF2-40B4-BE49-F238E27FC236}">
                <a16:creationId xmlns:a16="http://schemas.microsoft.com/office/drawing/2014/main" id="{F12B0C45-DF65-B4E8-02D5-1BA8D4D2EFDA}"/>
              </a:ext>
            </a:extLst>
          </p:cNvPr>
          <p:cNvSpPr txBox="1"/>
          <p:nvPr/>
        </p:nvSpPr>
        <p:spPr>
          <a:xfrm>
            <a:off x="8113632" y="2985766"/>
            <a:ext cx="97440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3.35 m/s</a:t>
            </a:r>
            <a:endParaRPr lang="en-US" dirty="0">
              <a:solidFill>
                <a:srgbClr val="F07769"/>
              </a:solidFill>
            </a:endParaRPr>
          </a:p>
        </p:txBody>
      </p:sp>
      <p:sp>
        <p:nvSpPr>
          <p:cNvPr id="14" name="TextBox 13">
            <a:extLst>
              <a:ext uri="{FF2B5EF4-FFF2-40B4-BE49-F238E27FC236}">
                <a16:creationId xmlns:a16="http://schemas.microsoft.com/office/drawing/2014/main" id="{C11125FA-71C1-E868-6727-158DA7E7D4C6}"/>
              </a:ext>
            </a:extLst>
          </p:cNvPr>
          <p:cNvSpPr txBox="1"/>
          <p:nvPr/>
        </p:nvSpPr>
        <p:spPr>
          <a:xfrm>
            <a:off x="902187" y="4734244"/>
            <a:ext cx="775730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accent3">
                    <a:lumMod val="50000"/>
                  </a:schemeClr>
                </a:solidFill>
              </a:rPr>
              <a:t>When he gets home, he shows his mom the trophy and she gives him a nice long hug :)</a:t>
            </a:r>
          </a:p>
        </p:txBody>
      </p:sp>
      <p:sp>
        <p:nvSpPr>
          <p:cNvPr id="21" name="TextBox 20">
            <a:extLst>
              <a:ext uri="{FF2B5EF4-FFF2-40B4-BE49-F238E27FC236}">
                <a16:creationId xmlns:a16="http://schemas.microsoft.com/office/drawing/2014/main" id="{9699E843-89FC-7BBD-74A9-5A35B3CF607B}"/>
              </a:ext>
            </a:extLst>
          </p:cNvPr>
          <p:cNvSpPr txBox="1"/>
          <p:nvPr/>
        </p:nvSpPr>
        <p:spPr>
          <a:xfrm>
            <a:off x="6828146" y="3572284"/>
            <a:ext cx="1772687"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600" dirty="0">
                <a:solidFill>
                  <a:schemeClr val="bg2">
                    <a:lumMod val="50000"/>
                  </a:schemeClr>
                </a:solidFill>
              </a:rPr>
              <a:t>Jim’s House</a:t>
            </a:r>
          </a:p>
        </p:txBody>
      </p:sp>
      <p:cxnSp>
        <p:nvCxnSpPr>
          <p:cNvPr id="22" name="Straight Arrow Connector 21">
            <a:extLst>
              <a:ext uri="{FF2B5EF4-FFF2-40B4-BE49-F238E27FC236}">
                <a16:creationId xmlns:a16="http://schemas.microsoft.com/office/drawing/2014/main" id="{D5446E7E-B8EE-A209-716A-AA31159D845C}"/>
              </a:ext>
            </a:extLst>
          </p:cNvPr>
          <p:cNvCxnSpPr>
            <a:cxnSpLocks/>
          </p:cNvCxnSpPr>
          <p:nvPr/>
        </p:nvCxnSpPr>
        <p:spPr>
          <a:xfrm>
            <a:off x="1634837" y="3934687"/>
            <a:ext cx="2667000" cy="0"/>
          </a:xfrm>
          <a:prstGeom prst="straightConnector1">
            <a:avLst/>
          </a:prstGeom>
          <a:ln w="38100">
            <a:headEnd type="triangle"/>
            <a:tailEnd type="triangle"/>
          </a:ln>
          <a:effectLst/>
        </p:spPr>
        <p:style>
          <a:lnRef idx="3">
            <a:schemeClr val="accent1"/>
          </a:lnRef>
          <a:fillRef idx="0">
            <a:schemeClr val="accent1"/>
          </a:fillRef>
          <a:effectRef idx="2">
            <a:schemeClr val="accent1"/>
          </a:effectRef>
          <a:fontRef idx="minor">
            <a:schemeClr val="tx1"/>
          </a:fontRef>
        </p:style>
      </p:cxnSp>
      <p:cxnSp>
        <p:nvCxnSpPr>
          <p:cNvPr id="29" name="Straight Arrow Connector 28">
            <a:extLst>
              <a:ext uri="{FF2B5EF4-FFF2-40B4-BE49-F238E27FC236}">
                <a16:creationId xmlns:a16="http://schemas.microsoft.com/office/drawing/2014/main" id="{B479E241-D1B1-784B-591A-C9402EC8F73C}"/>
              </a:ext>
            </a:extLst>
          </p:cNvPr>
          <p:cNvCxnSpPr>
            <a:cxnSpLocks/>
          </p:cNvCxnSpPr>
          <p:nvPr/>
        </p:nvCxnSpPr>
        <p:spPr>
          <a:xfrm>
            <a:off x="4433455" y="3934687"/>
            <a:ext cx="2667000" cy="0"/>
          </a:xfrm>
          <a:prstGeom prst="straightConnector1">
            <a:avLst/>
          </a:prstGeom>
          <a:ln w="38100">
            <a:headEnd type="triangle"/>
            <a:tailEnd type="triangle"/>
          </a:ln>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3365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FAC0DFD0-68B1-9B99-BF6F-728FD105BA4F}"/>
              </a:ext>
            </a:extLst>
          </p:cNvPr>
          <p:cNvPicPr>
            <a:picLocks noChangeAspect="1"/>
          </p:cNvPicPr>
          <p:nvPr/>
        </p:nvPicPr>
        <p:blipFill>
          <a:blip r:embed="rId3"/>
          <a:stretch>
            <a:fillRect/>
          </a:stretch>
        </p:blipFill>
        <p:spPr>
          <a:xfrm>
            <a:off x="1423100" y="1162710"/>
            <a:ext cx="3881351" cy="3907285"/>
          </a:xfrm>
          <a:prstGeom prst="rect">
            <a:avLst/>
          </a:prstGeom>
        </p:spPr>
      </p:pic>
      <p:sp>
        <p:nvSpPr>
          <p:cNvPr id="2" name="Title 1">
            <a:extLst>
              <a:ext uri="{FF2B5EF4-FFF2-40B4-BE49-F238E27FC236}">
                <a16:creationId xmlns:a16="http://schemas.microsoft.com/office/drawing/2014/main" id="{F85BFB10-6256-A7F0-EBE8-0433AABCBAEB}"/>
              </a:ext>
            </a:extLst>
          </p:cNvPr>
          <p:cNvSpPr>
            <a:spLocks noGrp="1"/>
          </p:cNvSpPr>
          <p:nvPr>
            <p:ph type="title"/>
          </p:nvPr>
        </p:nvSpPr>
        <p:spPr/>
        <p:txBody>
          <a:bodyPr>
            <a:normAutofit/>
          </a:bodyPr>
          <a:lstStyle/>
          <a:p>
            <a:pPr algn="ctr"/>
            <a:r>
              <a:rPr lang="en-US" sz="2400" dirty="0"/>
              <a:t>At this point you might want to consider doing this Lab</a:t>
            </a:r>
          </a:p>
        </p:txBody>
      </p:sp>
      <p:sp>
        <p:nvSpPr>
          <p:cNvPr id="4" name="Slide Number Placeholder 3">
            <a:extLst>
              <a:ext uri="{FF2B5EF4-FFF2-40B4-BE49-F238E27FC236}">
                <a16:creationId xmlns:a16="http://schemas.microsoft.com/office/drawing/2014/main" id="{26738E0E-B1E2-5F34-6E23-F22CD7F917C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28</a:t>
            </a:fld>
            <a:endParaRPr lang="en"/>
          </a:p>
        </p:txBody>
      </p:sp>
      <p:sp>
        <p:nvSpPr>
          <p:cNvPr id="7" name="TextBox 6">
            <a:extLst>
              <a:ext uri="{FF2B5EF4-FFF2-40B4-BE49-F238E27FC236}">
                <a16:creationId xmlns:a16="http://schemas.microsoft.com/office/drawing/2014/main" id="{4D0FC014-77BC-6E57-9BCE-446EC87C4D90}"/>
              </a:ext>
            </a:extLst>
          </p:cNvPr>
          <p:cNvSpPr txBox="1"/>
          <p:nvPr/>
        </p:nvSpPr>
        <p:spPr>
          <a:xfrm>
            <a:off x="5780225" y="2261949"/>
            <a:ext cx="257493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4"/>
              </a:rPr>
              <a:t>https://www.teacherspayteachers.com/Product/Physics-Graphing-Kinematics-Lab-SpeedVelocity-3918927</a:t>
            </a:r>
            <a:r>
              <a:rPr lang="en-US" dirty="0"/>
              <a:t> </a:t>
            </a:r>
          </a:p>
        </p:txBody>
      </p:sp>
    </p:spTree>
    <p:extLst>
      <p:ext uri="{BB962C8B-B14F-4D97-AF65-F5344CB8AC3E}">
        <p14:creationId xmlns:p14="http://schemas.microsoft.com/office/powerpoint/2010/main" val="2823206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A594A6-1170-2B12-CCC7-D907C3A7194F}"/>
              </a:ext>
            </a:extLst>
          </p:cNvPr>
          <p:cNvPicPr>
            <a:picLocks noChangeAspect="1"/>
          </p:cNvPicPr>
          <p:nvPr/>
        </p:nvPicPr>
        <p:blipFill rotWithShape="1">
          <a:blip r:embed="rId2"/>
          <a:srcRect t="6172" b="9453"/>
          <a:stretch/>
        </p:blipFill>
        <p:spPr>
          <a:xfrm>
            <a:off x="0" y="-1"/>
            <a:ext cx="9144000" cy="5143500"/>
          </a:xfrm>
          <a:prstGeom prst="rect">
            <a:avLst/>
          </a:prstGeom>
        </p:spPr>
      </p:pic>
      <p:sp>
        <p:nvSpPr>
          <p:cNvPr id="3" name="Slide Number Placeholder 2">
            <a:extLst>
              <a:ext uri="{FF2B5EF4-FFF2-40B4-BE49-F238E27FC236}">
                <a16:creationId xmlns:a16="http://schemas.microsoft.com/office/drawing/2014/main" id="{D5F9B431-85C3-943B-2B02-B4F9A863BE8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29</a:t>
            </a:fld>
            <a:endParaRPr lang="en"/>
          </a:p>
        </p:txBody>
      </p:sp>
      <p:sp>
        <p:nvSpPr>
          <p:cNvPr id="2" name="Oval 1">
            <a:extLst>
              <a:ext uri="{FF2B5EF4-FFF2-40B4-BE49-F238E27FC236}">
                <a16:creationId xmlns:a16="http://schemas.microsoft.com/office/drawing/2014/main" id="{9998D3A1-D527-1F2C-6AB9-D7FAC052EE19}"/>
              </a:ext>
            </a:extLst>
          </p:cNvPr>
          <p:cNvSpPr/>
          <p:nvPr/>
        </p:nvSpPr>
        <p:spPr>
          <a:xfrm>
            <a:off x="-1775735" y="-602118"/>
            <a:ext cx="6347735" cy="6347735"/>
          </a:xfrm>
          <a:prstGeom prst="ellipse">
            <a:avLst/>
          </a:prstGeom>
          <a:solidFill>
            <a:srgbClr val="F07769">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D1A50655-32E6-D8E4-DF40-9972311E3697}"/>
              </a:ext>
            </a:extLst>
          </p:cNvPr>
          <p:cNvSpPr txBox="1">
            <a:spLocks/>
          </p:cNvSpPr>
          <p:nvPr/>
        </p:nvSpPr>
        <p:spPr>
          <a:xfrm>
            <a:off x="274413" y="1320815"/>
            <a:ext cx="3845349" cy="250186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1pPr>
            <a:lvl2pPr marR="0" lvl="1"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2pPr>
            <a:lvl3pPr marR="0" lvl="2"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3pPr>
            <a:lvl4pPr marR="0" lvl="3"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4pPr>
            <a:lvl5pPr marR="0" lvl="4"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5pPr>
            <a:lvl6pPr marR="0" lvl="5"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6pPr>
            <a:lvl7pPr marR="0" lvl="6"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7pPr>
            <a:lvl8pPr marR="0" lvl="7"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8pPr>
            <a:lvl9pPr marR="0" lvl="8"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9pPr>
          </a:lstStyle>
          <a:p>
            <a:r>
              <a:rPr lang="en-US" sz="4800" b="1" dirty="0">
                <a:solidFill>
                  <a:srgbClr val="FFFFFF"/>
                </a:solidFill>
                <a:latin typeface="+mj-lt"/>
              </a:rPr>
              <a:t>Kinematic </a:t>
            </a:r>
            <a:br>
              <a:rPr lang="en-US" sz="4800" b="1" dirty="0">
                <a:solidFill>
                  <a:srgbClr val="FFFFFF"/>
                </a:solidFill>
                <a:latin typeface="+mj-lt"/>
              </a:rPr>
            </a:br>
            <a:r>
              <a:rPr lang="en-US" sz="4800" b="1" dirty="0">
                <a:solidFill>
                  <a:srgbClr val="FFFFFF"/>
                </a:solidFill>
                <a:latin typeface="+mj-lt"/>
              </a:rPr>
              <a:t>Motion </a:t>
            </a:r>
            <a:br>
              <a:rPr lang="en-US" sz="4800" b="1" dirty="0">
                <a:solidFill>
                  <a:srgbClr val="FFFFFF"/>
                </a:solidFill>
                <a:latin typeface="+mj-lt"/>
              </a:rPr>
            </a:br>
            <a:r>
              <a:rPr lang="en-US" sz="4800" b="1" dirty="0">
                <a:solidFill>
                  <a:srgbClr val="FFFFFF"/>
                </a:solidFill>
                <a:latin typeface="+mj-lt"/>
              </a:rPr>
              <a:t>&amp; Graphs</a:t>
            </a:r>
          </a:p>
        </p:txBody>
      </p:sp>
    </p:spTree>
    <p:extLst>
      <p:ext uri="{BB962C8B-B14F-4D97-AF65-F5344CB8AC3E}">
        <p14:creationId xmlns:p14="http://schemas.microsoft.com/office/powerpoint/2010/main" val="2009644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1B06F-FE21-3D56-2E40-06BCC86DCF6B}"/>
              </a:ext>
            </a:extLst>
          </p:cNvPr>
          <p:cNvSpPr>
            <a:spLocks noGrp="1"/>
          </p:cNvSpPr>
          <p:nvPr>
            <p:ph type="title"/>
          </p:nvPr>
        </p:nvSpPr>
        <p:spPr/>
        <p:txBody>
          <a:bodyPr/>
          <a:lstStyle/>
          <a:p>
            <a:r>
              <a:rPr lang="en-US" dirty="0"/>
              <a:t>AP Physics – Essential Questions</a:t>
            </a:r>
          </a:p>
        </p:txBody>
      </p:sp>
      <p:sp>
        <p:nvSpPr>
          <p:cNvPr id="3" name="Text Placeholder 2">
            <a:extLst>
              <a:ext uri="{FF2B5EF4-FFF2-40B4-BE49-F238E27FC236}">
                <a16:creationId xmlns:a16="http://schemas.microsoft.com/office/drawing/2014/main" id="{C605C7E0-E337-EECD-2A47-5AB8C42CDB6C}"/>
              </a:ext>
            </a:extLst>
          </p:cNvPr>
          <p:cNvSpPr>
            <a:spLocks noGrp="1"/>
          </p:cNvSpPr>
          <p:nvPr>
            <p:ph idx="1"/>
          </p:nvPr>
        </p:nvSpPr>
        <p:spPr>
          <a:xfrm>
            <a:off x="902188" y="1343607"/>
            <a:ext cx="7514447" cy="3319833"/>
          </a:xfrm>
        </p:spPr>
        <p:txBody>
          <a:bodyPr/>
          <a:lstStyle/>
          <a:p>
            <a:br>
              <a:rPr lang="en-US" dirty="0"/>
            </a:br>
            <a:r>
              <a:rPr lang="en-US" dirty="0"/>
              <a:t>AP Physics 1 has a lot of content, and if you are having trouble getting through all the content in a timely manner, I have bolded in </a:t>
            </a:r>
            <a:r>
              <a:rPr lang="en-US" b="1" dirty="0">
                <a:solidFill>
                  <a:srgbClr val="0774A6"/>
                </a:solidFill>
              </a:rPr>
              <a:t>blue</a:t>
            </a:r>
            <a:r>
              <a:rPr lang="en-US" dirty="0"/>
              <a:t> the essential questions to go over. If you are worried about not going fast enough just do the questions bolded in </a:t>
            </a:r>
            <a:r>
              <a:rPr lang="en-US" b="1" dirty="0">
                <a:solidFill>
                  <a:srgbClr val="0774A6"/>
                </a:solidFill>
              </a:rPr>
              <a:t>blue</a:t>
            </a:r>
            <a:r>
              <a:rPr lang="en-US" dirty="0"/>
              <a:t>. </a:t>
            </a:r>
          </a:p>
        </p:txBody>
      </p:sp>
      <p:sp>
        <p:nvSpPr>
          <p:cNvPr id="4" name="Slide Number Placeholder 3">
            <a:extLst>
              <a:ext uri="{FF2B5EF4-FFF2-40B4-BE49-F238E27FC236}">
                <a16:creationId xmlns:a16="http://schemas.microsoft.com/office/drawing/2014/main" id="{AFC3195D-6DD3-9BF2-54B1-5EFDA2E3E04F}"/>
              </a:ext>
            </a:extLst>
          </p:cNvPr>
          <p:cNvSpPr>
            <a:spLocks noGrp="1"/>
          </p:cNvSpPr>
          <p:nvPr>
            <p:ph type="sldNum" sz="quarter" idx="12"/>
          </p:nvPr>
        </p:nvSpPr>
        <p:spPr/>
        <p:txBody>
          <a:bodyPr/>
          <a:lstStyle/>
          <a:p>
            <a:pPr lvl="0"/>
            <a:fld id="{00000000-1234-1234-1234-123412341234}" type="slidenum">
              <a:rPr lang="en"/>
              <a:pPr lvl="0"/>
              <a:t>3</a:t>
            </a:fld>
            <a:endParaRPr lang="en"/>
          </a:p>
        </p:txBody>
      </p:sp>
    </p:spTree>
    <p:extLst>
      <p:ext uri="{BB962C8B-B14F-4D97-AF65-F5344CB8AC3E}">
        <p14:creationId xmlns:p14="http://schemas.microsoft.com/office/powerpoint/2010/main" val="1289418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D8184-5220-43AD-65C5-59F091BD76E3}"/>
              </a:ext>
            </a:extLst>
          </p:cNvPr>
          <p:cNvSpPr>
            <a:spLocks noGrp="1"/>
          </p:cNvSpPr>
          <p:nvPr>
            <p:ph type="title"/>
          </p:nvPr>
        </p:nvSpPr>
        <p:spPr/>
        <p:txBody>
          <a:bodyPr/>
          <a:lstStyle/>
          <a:p>
            <a:r>
              <a:rPr lang="en-US"/>
              <a:t>Conceptual Example #4</a:t>
            </a:r>
          </a:p>
        </p:txBody>
      </p:sp>
      <p:sp>
        <p:nvSpPr>
          <p:cNvPr id="4" name="Text Placeholder 3">
            <a:extLst>
              <a:ext uri="{FF2B5EF4-FFF2-40B4-BE49-F238E27FC236}">
                <a16:creationId xmlns:a16="http://schemas.microsoft.com/office/drawing/2014/main" id="{6F99D5A4-86D7-E76E-D7C6-BD7B9D9300A4}"/>
              </a:ext>
            </a:extLst>
          </p:cNvPr>
          <p:cNvSpPr>
            <a:spLocks noGrp="1"/>
          </p:cNvSpPr>
          <p:nvPr>
            <p:ph idx="1"/>
          </p:nvPr>
        </p:nvSpPr>
        <p:spPr>
          <a:xfrm>
            <a:off x="902189" y="1321594"/>
            <a:ext cx="3161875" cy="3341846"/>
          </a:xfrm>
        </p:spPr>
        <p:txBody>
          <a:bodyPr/>
          <a:lstStyle/>
          <a:p>
            <a:r>
              <a:rPr lang="en-US" dirty="0"/>
              <a:t>Cindy decides to go to a cow racing competition with Jim. Rank the cows from fastest to slowest.</a:t>
            </a:r>
          </a:p>
        </p:txBody>
      </p:sp>
      <p:sp>
        <p:nvSpPr>
          <p:cNvPr id="3" name="Slide Number Placeholder 2">
            <a:extLst>
              <a:ext uri="{FF2B5EF4-FFF2-40B4-BE49-F238E27FC236}">
                <a16:creationId xmlns:a16="http://schemas.microsoft.com/office/drawing/2014/main" id="{61495B66-B3C3-091A-92E5-6716ED5F7CB7}"/>
              </a:ext>
            </a:extLst>
          </p:cNvPr>
          <p:cNvSpPr>
            <a:spLocks noGrp="1"/>
          </p:cNvSpPr>
          <p:nvPr>
            <p:ph type="sldNum" sz="quarter" idx="12"/>
          </p:nvPr>
        </p:nvSpPr>
        <p:spPr/>
        <p:txBody>
          <a:bodyPr/>
          <a:lstStyle/>
          <a:p>
            <a:pPr lvl="0"/>
            <a:fld id="{00000000-1234-1234-1234-123412341234}" type="slidenum">
              <a:rPr lang="en"/>
              <a:pPr lvl="0"/>
              <a:t>30</a:t>
            </a:fld>
            <a:endParaRPr lang="en"/>
          </a:p>
        </p:txBody>
      </p:sp>
      <p:pic>
        <p:nvPicPr>
          <p:cNvPr id="6" name="Picture 6" descr="Qr code&#10;&#10;Description automatically generated">
            <a:extLst>
              <a:ext uri="{FF2B5EF4-FFF2-40B4-BE49-F238E27FC236}">
                <a16:creationId xmlns:a16="http://schemas.microsoft.com/office/drawing/2014/main" id="{60D81717-0AF8-996E-1896-0D7DF48C25C8}"/>
              </a:ext>
            </a:extLst>
          </p:cNvPr>
          <p:cNvPicPr>
            <a:picLocks noChangeAspect="1"/>
          </p:cNvPicPr>
          <p:nvPr/>
        </p:nvPicPr>
        <p:blipFill>
          <a:blip r:embed="rId3"/>
          <a:stretch>
            <a:fillRect/>
          </a:stretch>
        </p:blipFill>
        <p:spPr>
          <a:xfrm>
            <a:off x="8279120" y="236997"/>
            <a:ext cx="682000" cy="713074"/>
          </a:xfrm>
          <a:prstGeom prst="rect">
            <a:avLst/>
          </a:prstGeom>
        </p:spPr>
      </p:pic>
      <p:sp>
        <p:nvSpPr>
          <p:cNvPr id="8" name="TextBox 7">
            <a:extLst>
              <a:ext uri="{FF2B5EF4-FFF2-40B4-BE49-F238E27FC236}">
                <a16:creationId xmlns:a16="http://schemas.microsoft.com/office/drawing/2014/main" id="{BB9A220B-675F-F103-9519-4346E3940F31}"/>
              </a:ext>
            </a:extLst>
          </p:cNvPr>
          <p:cNvSpPr txBox="1"/>
          <p:nvPr/>
        </p:nvSpPr>
        <p:spPr>
          <a:xfrm>
            <a:off x="350044" y="3031576"/>
            <a:ext cx="50184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Elsie, Bessie, Dolly, and </a:t>
            </a:r>
            <a:r>
              <a:rPr lang="en-US" sz="1800" dirty="0" err="1">
                <a:solidFill>
                  <a:srgbClr val="F07769"/>
                </a:solidFill>
              </a:rPr>
              <a:t>Moolinda</a:t>
            </a:r>
            <a:r>
              <a:rPr lang="en-US" sz="1800" dirty="0">
                <a:solidFill>
                  <a:srgbClr val="F07769"/>
                </a:solidFill>
              </a:rPr>
              <a:t> (steepest slope)</a:t>
            </a:r>
          </a:p>
        </p:txBody>
      </p:sp>
      <p:pic>
        <p:nvPicPr>
          <p:cNvPr id="5" name="Picture 8" descr="Chart, line chart&#10;&#10;Description automatically generated">
            <a:extLst>
              <a:ext uri="{FF2B5EF4-FFF2-40B4-BE49-F238E27FC236}">
                <a16:creationId xmlns:a16="http://schemas.microsoft.com/office/drawing/2014/main" id="{450B45A3-CA6D-F238-C3C4-96ACFFA04ECE}"/>
              </a:ext>
            </a:extLst>
          </p:cNvPr>
          <p:cNvPicPr>
            <a:picLocks noChangeAspect="1"/>
          </p:cNvPicPr>
          <p:nvPr/>
        </p:nvPicPr>
        <p:blipFill>
          <a:blip r:embed="rId4"/>
          <a:stretch>
            <a:fillRect/>
          </a:stretch>
        </p:blipFill>
        <p:spPr>
          <a:xfrm>
            <a:off x="5248088" y="1448453"/>
            <a:ext cx="3282350" cy="3282350"/>
          </a:xfrm>
          <a:prstGeom prst="rect">
            <a:avLst/>
          </a:prstGeom>
        </p:spPr>
      </p:pic>
      <p:sp>
        <p:nvSpPr>
          <p:cNvPr id="9" name="TextBox 8">
            <a:extLst>
              <a:ext uri="{FF2B5EF4-FFF2-40B4-BE49-F238E27FC236}">
                <a16:creationId xmlns:a16="http://schemas.microsoft.com/office/drawing/2014/main" id="{05BF9CCD-D521-E5E5-CC94-F453C2D2A22C}"/>
              </a:ext>
            </a:extLst>
          </p:cNvPr>
          <p:cNvSpPr txBox="1"/>
          <p:nvPr/>
        </p:nvSpPr>
        <p:spPr>
          <a:xfrm rot="-4440000">
            <a:off x="6195730" y="1573299"/>
            <a:ext cx="6081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Elsie</a:t>
            </a:r>
          </a:p>
        </p:txBody>
      </p:sp>
      <p:sp>
        <p:nvSpPr>
          <p:cNvPr id="10" name="TextBox 9">
            <a:extLst>
              <a:ext uri="{FF2B5EF4-FFF2-40B4-BE49-F238E27FC236}">
                <a16:creationId xmlns:a16="http://schemas.microsoft.com/office/drawing/2014/main" id="{7D9BD088-910D-E0C4-1359-4B60BF009CC6}"/>
              </a:ext>
            </a:extLst>
          </p:cNvPr>
          <p:cNvSpPr txBox="1"/>
          <p:nvPr/>
        </p:nvSpPr>
        <p:spPr>
          <a:xfrm rot="17880000">
            <a:off x="6088774" y="2999758"/>
            <a:ext cx="8777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Bessie</a:t>
            </a:r>
          </a:p>
        </p:txBody>
      </p:sp>
      <p:sp>
        <p:nvSpPr>
          <p:cNvPr id="11" name="TextBox 10">
            <a:extLst>
              <a:ext uri="{FF2B5EF4-FFF2-40B4-BE49-F238E27FC236}">
                <a16:creationId xmlns:a16="http://schemas.microsoft.com/office/drawing/2014/main" id="{FCAA44B1-F00B-06AE-A64A-22DF804751A9}"/>
              </a:ext>
            </a:extLst>
          </p:cNvPr>
          <p:cNvSpPr txBox="1"/>
          <p:nvPr/>
        </p:nvSpPr>
        <p:spPr>
          <a:xfrm rot="20340000">
            <a:off x="6900433" y="2011693"/>
            <a:ext cx="11524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t>Moolinda</a:t>
            </a:r>
            <a:endParaRPr lang="en-US" dirty="0"/>
          </a:p>
        </p:txBody>
      </p:sp>
      <p:sp>
        <p:nvSpPr>
          <p:cNvPr id="12" name="TextBox 11">
            <a:extLst>
              <a:ext uri="{FF2B5EF4-FFF2-40B4-BE49-F238E27FC236}">
                <a16:creationId xmlns:a16="http://schemas.microsoft.com/office/drawing/2014/main" id="{91DB0F2F-F569-643A-76E1-C56860A50315}"/>
              </a:ext>
            </a:extLst>
          </p:cNvPr>
          <p:cNvSpPr txBox="1"/>
          <p:nvPr/>
        </p:nvSpPr>
        <p:spPr>
          <a:xfrm rot="-3420000">
            <a:off x="7147405" y="2922188"/>
            <a:ext cx="7272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Dolly</a:t>
            </a:r>
          </a:p>
        </p:txBody>
      </p:sp>
    </p:spTree>
    <p:extLst>
      <p:ext uri="{BB962C8B-B14F-4D97-AF65-F5344CB8AC3E}">
        <p14:creationId xmlns:p14="http://schemas.microsoft.com/office/powerpoint/2010/main" val="40753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Chart, line chart&#10;&#10;Description automatically generated">
            <a:extLst>
              <a:ext uri="{FF2B5EF4-FFF2-40B4-BE49-F238E27FC236}">
                <a16:creationId xmlns:a16="http://schemas.microsoft.com/office/drawing/2014/main" id="{061F0149-8788-CD08-7829-A650B6AAFC95}"/>
              </a:ext>
            </a:extLst>
          </p:cNvPr>
          <p:cNvPicPr>
            <a:picLocks noChangeAspect="1"/>
          </p:cNvPicPr>
          <p:nvPr/>
        </p:nvPicPr>
        <p:blipFill>
          <a:blip r:embed="rId3"/>
          <a:stretch>
            <a:fillRect/>
          </a:stretch>
        </p:blipFill>
        <p:spPr>
          <a:xfrm>
            <a:off x="6025551" y="1243282"/>
            <a:ext cx="2743200" cy="2743200"/>
          </a:xfrm>
          <a:prstGeom prst="rect">
            <a:avLst/>
          </a:prstGeom>
        </p:spPr>
      </p:pic>
      <p:sp>
        <p:nvSpPr>
          <p:cNvPr id="2" name="Title 1">
            <a:extLst>
              <a:ext uri="{FF2B5EF4-FFF2-40B4-BE49-F238E27FC236}">
                <a16:creationId xmlns:a16="http://schemas.microsoft.com/office/drawing/2014/main" id="{20E87873-42B9-B446-2355-7C0608C7BD80}"/>
              </a:ext>
            </a:extLst>
          </p:cNvPr>
          <p:cNvSpPr>
            <a:spLocks noGrp="1"/>
          </p:cNvSpPr>
          <p:nvPr>
            <p:ph type="title"/>
          </p:nvPr>
        </p:nvSpPr>
        <p:spPr/>
        <p:txBody>
          <a:bodyPr/>
          <a:lstStyle/>
          <a:p>
            <a:r>
              <a:rPr lang="en-US"/>
              <a:t>Conceptual Example #5</a:t>
            </a:r>
          </a:p>
        </p:txBody>
      </p:sp>
      <p:sp>
        <p:nvSpPr>
          <p:cNvPr id="3" name="Text Placeholder 2">
            <a:extLst>
              <a:ext uri="{FF2B5EF4-FFF2-40B4-BE49-F238E27FC236}">
                <a16:creationId xmlns:a16="http://schemas.microsoft.com/office/drawing/2014/main" id="{50E724A4-0CC3-4343-CD38-8586E45D638E}"/>
              </a:ext>
            </a:extLst>
          </p:cNvPr>
          <p:cNvSpPr>
            <a:spLocks noGrp="1"/>
          </p:cNvSpPr>
          <p:nvPr>
            <p:ph idx="1"/>
          </p:nvPr>
        </p:nvSpPr>
        <p:spPr>
          <a:xfrm>
            <a:off x="902189" y="1321594"/>
            <a:ext cx="4921369" cy="3341846"/>
          </a:xfrm>
        </p:spPr>
        <p:txBody>
          <a:bodyPr>
            <a:normAutofit/>
          </a:bodyPr>
          <a:lstStyle/>
          <a:p>
            <a:r>
              <a:rPr lang="en-US" sz="2000" dirty="0"/>
              <a:t>Harry and Jim decide to go kayaking together during their Thanksgiving break.</a:t>
            </a:r>
          </a:p>
          <a:p>
            <a:pPr marL="457200" indent="-457200">
              <a:buFont typeface="+mj-lt"/>
              <a:buAutoNum type="alphaUcPeriod"/>
            </a:pPr>
            <a:r>
              <a:rPr lang="en-US" sz="2000" dirty="0"/>
              <a:t>At what time(s) are Harry and Jim in the same place?</a:t>
            </a:r>
          </a:p>
          <a:p>
            <a:pPr marL="457200" indent="-457200">
              <a:buFont typeface="+mj-lt"/>
              <a:buAutoNum type="alphaUcPeriod"/>
            </a:pPr>
            <a:r>
              <a:rPr lang="en-US" sz="2000" dirty="0"/>
              <a:t>How much time does Harry spend on the river before he passes Jim?</a:t>
            </a:r>
          </a:p>
          <a:p>
            <a:pPr marL="457200" indent="-457200">
              <a:buFont typeface="+mj-lt"/>
              <a:buAutoNum type="alphaUcPeriod"/>
            </a:pPr>
            <a:r>
              <a:rPr lang="en-US" sz="2000" dirty="0"/>
              <a:t>Where on the river does it appear that there might be a swift current?</a:t>
            </a:r>
          </a:p>
        </p:txBody>
      </p:sp>
      <p:sp>
        <p:nvSpPr>
          <p:cNvPr id="4" name="Slide Number Placeholder 3">
            <a:extLst>
              <a:ext uri="{FF2B5EF4-FFF2-40B4-BE49-F238E27FC236}">
                <a16:creationId xmlns:a16="http://schemas.microsoft.com/office/drawing/2014/main" id="{682F1A5B-9DEF-D8DD-EF2A-98F5C1812F47}"/>
              </a:ext>
            </a:extLst>
          </p:cNvPr>
          <p:cNvSpPr>
            <a:spLocks noGrp="1"/>
          </p:cNvSpPr>
          <p:nvPr>
            <p:ph type="sldNum" sz="quarter" idx="12"/>
          </p:nvPr>
        </p:nvSpPr>
        <p:spPr/>
        <p:txBody>
          <a:bodyPr/>
          <a:lstStyle/>
          <a:p>
            <a:pPr lvl="0"/>
            <a:fld id="{00000000-1234-1234-1234-123412341234}" type="slidenum">
              <a:rPr lang="en"/>
              <a:pPr lvl="0"/>
              <a:t>31</a:t>
            </a:fld>
            <a:endParaRPr lang="en"/>
          </a:p>
        </p:txBody>
      </p:sp>
      <p:sp>
        <p:nvSpPr>
          <p:cNvPr id="6" name="TextBox 5">
            <a:extLst>
              <a:ext uri="{FF2B5EF4-FFF2-40B4-BE49-F238E27FC236}">
                <a16:creationId xmlns:a16="http://schemas.microsoft.com/office/drawing/2014/main" id="{5A1E69D1-2CB4-D4E8-BB13-8A8CD3631ADB}"/>
              </a:ext>
            </a:extLst>
          </p:cNvPr>
          <p:cNvSpPr txBox="1"/>
          <p:nvPr/>
        </p:nvSpPr>
        <p:spPr>
          <a:xfrm>
            <a:off x="2803137" y="2316721"/>
            <a:ext cx="9532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1 hour</a:t>
            </a:r>
            <a:endParaRPr lang="en-US" dirty="0">
              <a:solidFill>
                <a:srgbClr val="F07769"/>
              </a:solidFill>
            </a:endParaRPr>
          </a:p>
        </p:txBody>
      </p:sp>
      <p:sp>
        <p:nvSpPr>
          <p:cNvPr id="14" name="TextBox 13">
            <a:extLst>
              <a:ext uri="{FF2B5EF4-FFF2-40B4-BE49-F238E27FC236}">
                <a16:creationId xmlns:a16="http://schemas.microsoft.com/office/drawing/2014/main" id="{1A09B916-13B4-57EC-FD98-9A697180C321}"/>
              </a:ext>
            </a:extLst>
          </p:cNvPr>
          <p:cNvSpPr txBox="1"/>
          <p:nvPr/>
        </p:nvSpPr>
        <p:spPr>
          <a:xfrm>
            <a:off x="4295147" y="2992517"/>
            <a:ext cx="9532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1 hour</a:t>
            </a:r>
            <a:endParaRPr lang="en-US" dirty="0">
              <a:solidFill>
                <a:srgbClr val="F07769"/>
              </a:solidFill>
            </a:endParaRPr>
          </a:p>
        </p:txBody>
      </p:sp>
      <p:sp>
        <p:nvSpPr>
          <p:cNvPr id="16" name="TextBox 15">
            <a:extLst>
              <a:ext uri="{FF2B5EF4-FFF2-40B4-BE49-F238E27FC236}">
                <a16:creationId xmlns:a16="http://schemas.microsoft.com/office/drawing/2014/main" id="{DC403E74-F5DE-F1B2-13B1-820EAC5912CE}"/>
              </a:ext>
            </a:extLst>
          </p:cNvPr>
          <p:cNvSpPr txBox="1"/>
          <p:nvPr/>
        </p:nvSpPr>
        <p:spPr>
          <a:xfrm>
            <a:off x="1174457" y="4188020"/>
            <a:ext cx="49213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6km to 9km (where the slope suddenly increases)</a:t>
            </a:r>
            <a:endParaRPr lang="en-US" dirty="0">
              <a:solidFill>
                <a:srgbClr val="F07769"/>
              </a:solidFill>
            </a:endParaRPr>
          </a:p>
        </p:txBody>
      </p:sp>
      <p:pic>
        <p:nvPicPr>
          <p:cNvPr id="20" name="Picture 20" descr="Qr code&#10;&#10;Description automatically generated">
            <a:extLst>
              <a:ext uri="{FF2B5EF4-FFF2-40B4-BE49-F238E27FC236}">
                <a16:creationId xmlns:a16="http://schemas.microsoft.com/office/drawing/2014/main" id="{1C9271FB-914B-4DBE-E3CB-04A6B6E95BC4}"/>
              </a:ext>
            </a:extLst>
          </p:cNvPr>
          <p:cNvPicPr>
            <a:picLocks noChangeAspect="1"/>
          </p:cNvPicPr>
          <p:nvPr/>
        </p:nvPicPr>
        <p:blipFill>
          <a:blip r:embed="rId4"/>
          <a:stretch>
            <a:fillRect/>
          </a:stretch>
        </p:blipFill>
        <p:spPr>
          <a:xfrm>
            <a:off x="8240250" y="206280"/>
            <a:ext cx="735853" cy="735853"/>
          </a:xfrm>
          <a:prstGeom prst="rect">
            <a:avLst/>
          </a:prstGeom>
        </p:spPr>
      </p:pic>
      <p:sp>
        <p:nvSpPr>
          <p:cNvPr id="23" name="TextBox 1">
            <a:extLst>
              <a:ext uri="{FF2B5EF4-FFF2-40B4-BE49-F238E27FC236}">
                <a16:creationId xmlns:a16="http://schemas.microsoft.com/office/drawing/2014/main" id="{E3F4DF8A-E458-E799-5287-DF6447D52541}"/>
              </a:ext>
            </a:extLst>
          </p:cNvPr>
          <p:cNvSpPr txBox="1"/>
          <p:nvPr/>
        </p:nvSpPr>
        <p:spPr>
          <a:xfrm>
            <a:off x="7308265" y="1610533"/>
            <a:ext cx="93198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C00000"/>
                </a:solidFill>
              </a:rPr>
              <a:t>Harry</a:t>
            </a:r>
          </a:p>
        </p:txBody>
      </p:sp>
      <p:sp>
        <p:nvSpPr>
          <p:cNvPr id="24" name="TextBox 2">
            <a:extLst>
              <a:ext uri="{FF2B5EF4-FFF2-40B4-BE49-F238E27FC236}">
                <a16:creationId xmlns:a16="http://schemas.microsoft.com/office/drawing/2014/main" id="{13C295D6-5E39-BA9A-3B96-5937BD80AAB5}"/>
              </a:ext>
            </a:extLst>
          </p:cNvPr>
          <p:cNvSpPr txBox="1"/>
          <p:nvPr/>
        </p:nvSpPr>
        <p:spPr>
          <a:xfrm>
            <a:off x="7968650" y="2162450"/>
            <a:ext cx="800101"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2">
                    <a:lumMod val="50000"/>
                  </a:schemeClr>
                </a:solidFill>
              </a:rPr>
              <a:t>Jim</a:t>
            </a:r>
            <a:endParaRPr lang="en-US" b="1" dirty="0">
              <a:solidFill>
                <a:schemeClr val="tx2">
                  <a:lumMod val="50000"/>
                </a:schemeClr>
              </a:solidFill>
              <a:cs typeface="Arial"/>
            </a:endParaRPr>
          </a:p>
        </p:txBody>
      </p:sp>
    </p:spTree>
    <p:extLst>
      <p:ext uri="{BB962C8B-B14F-4D97-AF65-F5344CB8AC3E}">
        <p14:creationId xmlns:p14="http://schemas.microsoft.com/office/powerpoint/2010/main" val="56586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1F3A-C95B-293B-9F78-250DB3A3C742}"/>
              </a:ext>
            </a:extLst>
          </p:cNvPr>
          <p:cNvSpPr>
            <a:spLocks noGrp="1"/>
          </p:cNvSpPr>
          <p:nvPr>
            <p:ph type="title"/>
          </p:nvPr>
        </p:nvSpPr>
        <p:spPr/>
        <p:txBody>
          <a:bodyPr/>
          <a:lstStyle/>
          <a:p>
            <a:r>
              <a:rPr lang="en-US"/>
              <a:t>Example #13: Graphs</a:t>
            </a:r>
          </a:p>
        </p:txBody>
      </p:sp>
      <p:sp>
        <p:nvSpPr>
          <p:cNvPr id="3" name="Text Placeholder 2">
            <a:extLst>
              <a:ext uri="{FF2B5EF4-FFF2-40B4-BE49-F238E27FC236}">
                <a16:creationId xmlns:a16="http://schemas.microsoft.com/office/drawing/2014/main" id="{16BF24C4-B045-0CA0-6872-C8FF753D596B}"/>
              </a:ext>
            </a:extLst>
          </p:cNvPr>
          <p:cNvSpPr>
            <a:spLocks noGrp="1"/>
          </p:cNvSpPr>
          <p:nvPr>
            <p:ph idx="1"/>
          </p:nvPr>
        </p:nvSpPr>
        <p:spPr>
          <a:xfrm>
            <a:off x="902189" y="1321594"/>
            <a:ext cx="4689346" cy="3341846"/>
          </a:xfrm>
        </p:spPr>
        <p:txBody>
          <a:bodyPr/>
          <a:lstStyle/>
          <a:p>
            <a:pPr marL="0" indent="0">
              <a:spcBef>
                <a:spcPts val="0"/>
              </a:spcBef>
              <a:buNone/>
            </a:pPr>
            <a:r>
              <a:rPr lang="en-US" sz="2000" dirty="0"/>
              <a:t>Jim is training for another race, and decides to use an app to track his runs.</a:t>
            </a:r>
          </a:p>
          <a:p>
            <a:pPr marL="0" indent="0">
              <a:spcBef>
                <a:spcPts val="0"/>
              </a:spcBef>
              <a:buNone/>
            </a:pPr>
            <a:endParaRPr lang="en-US" sz="2000" dirty="0"/>
          </a:p>
          <a:p>
            <a:pPr indent="-457200">
              <a:spcBef>
                <a:spcPts val="0"/>
              </a:spcBef>
              <a:buAutoNum type="alphaUcPeriod"/>
            </a:pPr>
            <a:r>
              <a:rPr lang="en-US" sz="2000" dirty="0"/>
              <a:t>How fast did Jim run each interval?</a:t>
            </a:r>
          </a:p>
          <a:p>
            <a:pPr indent="-457200">
              <a:spcBef>
                <a:spcPts val="0"/>
              </a:spcBef>
              <a:buAutoNum type="alphaUcPeriod"/>
            </a:pPr>
            <a:endParaRPr lang="en-US" sz="2000" dirty="0"/>
          </a:p>
          <a:p>
            <a:pPr indent="-457200">
              <a:spcBef>
                <a:spcPts val="0"/>
              </a:spcBef>
              <a:buAutoNum type="alphaUcPeriod"/>
            </a:pPr>
            <a:endParaRPr lang="en-US" sz="2000" dirty="0"/>
          </a:p>
          <a:p>
            <a:pPr indent="-457200">
              <a:spcBef>
                <a:spcPts val="0"/>
              </a:spcBef>
              <a:buAutoNum type="alphaUcPeriod"/>
            </a:pPr>
            <a:endParaRPr lang="en-US" sz="2000" dirty="0"/>
          </a:p>
          <a:p>
            <a:pPr indent="-457200">
              <a:spcBef>
                <a:spcPts val="0"/>
              </a:spcBef>
              <a:buAutoNum type="alphaUcPeriod"/>
            </a:pPr>
            <a:r>
              <a:rPr lang="en-US" sz="2000" dirty="0"/>
              <a:t>What was his average velocity?</a:t>
            </a:r>
          </a:p>
        </p:txBody>
      </p:sp>
      <p:sp>
        <p:nvSpPr>
          <p:cNvPr id="4" name="Slide Number Placeholder 3">
            <a:extLst>
              <a:ext uri="{FF2B5EF4-FFF2-40B4-BE49-F238E27FC236}">
                <a16:creationId xmlns:a16="http://schemas.microsoft.com/office/drawing/2014/main" id="{1BF893AA-9139-A6D3-B8C6-1197CE40942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32</a:t>
            </a:fld>
            <a:endParaRPr lang="en"/>
          </a:p>
        </p:txBody>
      </p:sp>
      <p:sp>
        <p:nvSpPr>
          <p:cNvPr id="6" name="TextBox 5">
            <a:extLst>
              <a:ext uri="{FF2B5EF4-FFF2-40B4-BE49-F238E27FC236}">
                <a16:creationId xmlns:a16="http://schemas.microsoft.com/office/drawing/2014/main" id="{8C59BB91-6F9D-C82D-336A-8AF7FB569D20}"/>
              </a:ext>
            </a:extLst>
          </p:cNvPr>
          <p:cNvSpPr txBox="1"/>
          <p:nvPr/>
        </p:nvSpPr>
        <p:spPr>
          <a:xfrm>
            <a:off x="2126683" y="2488778"/>
            <a:ext cx="13198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1 = 5m/s</a:t>
            </a:r>
            <a:endParaRPr lang="en-US" dirty="0">
              <a:solidFill>
                <a:srgbClr val="F07769"/>
              </a:solidFill>
            </a:endParaRPr>
          </a:p>
        </p:txBody>
      </p:sp>
      <p:sp>
        <p:nvSpPr>
          <p:cNvPr id="8" name="TextBox 7">
            <a:extLst>
              <a:ext uri="{FF2B5EF4-FFF2-40B4-BE49-F238E27FC236}">
                <a16:creationId xmlns:a16="http://schemas.microsoft.com/office/drawing/2014/main" id="{8865BCCD-1E51-7BF7-115A-86776A60C6C6}"/>
              </a:ext>
            </a:extLst>
          </p:cNvPr>
          <p:cNvSpPr txBox="1"/>
          <p:nvPr/>
        </p:nvSpPr>
        <p:spPr>
          <a:xfrm>
            <a:off x="2128121" y="2796770"/>
            <a:ext cx="12227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2 = 0m/s</a:t>
            </a:r>
            <a:endParaRPr lang="en-US" dirty="0">
              <a:solidFill>
                <a:srgbClr val="F07769"/>
              </a:solidFill>
            </a:endParaRPr>
          </a:p>
        </p:txBody>
      </p:sp>
      <p:sp>
        <p:nvSpPr>
          <p:cNvPr id="10" name="TextBox 9">
            <a:extLst>
              <a:ext uri="{FF2B5EF4-FFF2-40B4-BE49-F238E27FC236}">
                <a16:creationId xmlns:a16="http://schemas.microsoft.com/office/drawing/2014/main" id="{95508326-6966-29BA-F59F-26B1BE9E051B}"/>
              </a:ext>
            </a:extLst>
          </p:cNvPr>
          <p:cNvSpPr txBox="1"/>
          <p:nvPr/>
        </p:nvSpPr>
        <p:spPr>
          <a:xfrm>
            <a:off x="2126683" y="3104762"/>
            <a:ext cx="15462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3 = 6.67m/s</a:t>
            </a:r>
            <a:endParaRPr lang="en-US" dirty="0">
              <a:solidFill>
                <a:srgbClr val="F07769"/>
              </a:solidFill>
            </a:endParaRPr>
          </a:p>
        </p:txBody>
      </p:sp>
      <p:sp>
        <p:nvSpPr>
          <p:cNvPr id="12" name="TextBox 11">
            <a:extLst>
              <a:ext uri="{FF2B5EF4-FFF2-40B4-BE49-F238E27FC236}">
                <a16:creationId xmlns:a16="http://schemas.microsoft.com/office/drawing/2014/main" id="{7B983438-A8AF-281F-6D87-D2AC1F46740B}"/>
              </a:ext>
            </a:extLst>
          </p:cNvPr>
          <p:cNvSpPr txBox="1"/>
          <p:nvPr/>
        </p:nvSpPr>
        <p:spPr>
          <a:xfrm>
            <a:off x="2126683" y="3840628"/>
            <a:ext cx="16648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Avg = 3.08m/s</a:t>
            </a:r>
            <a:endParaRPr lang="en-US" dirty="0">
              <a:solidFill>
                <a:srgbClr val="F07769"/>
              </a:solidFill>
            </a:endParaRPr>
          </a:p>
        </p:txBody>
      </p:sp>
      <p:pic>
        <p:nvPicPr>
          <p:cNvPr id="14" name="Picture 14" descr="Qr code&#10;&#10;Description automatically generated">
            <a:extLst>
              <a:ext uri="{FF2B5EF4-FFF2-40B4-BE49-F238E27FC236}">
                <a16:creationId xmlns:a16="http://schemas.microsoft.com/office/drawing/2014/main" id="{C7CCF69F-AD9A-EDAC-F65B-18EED1712B3A}"/>
              </a:ext>
            </a:extLst>
          </p:cNvPr>
          <p:cNvPicPr>
            <a:picLocks noChangeAspect="1"/>
          </p:cNvPicPr>
          <p:nvPr/>
        </p:nvPicPr>
        <p:blipFill>
          <a:blip r:embed="rId3"/>
          <a:stretch>
            <a:fillRect/>
          </a:stretch>
        </p:blipFill>
        <p:spPr>
          <a:xfrm>
            <a:off x="8226902" y="232195"/>
            <a:ext cx="714375" cy="732167"/>
          </a:xfrm>
          <a:prstGeom prst="rect">
            <a:avLst/>
          </a:prstGeom>
        </p:spPr>
      </p:pic>
      <p:pic>
        <p:nvPicPr>
          <p:cNvPr id="9" name="Picture 8">
            <a:extLst>
              <a:ext uri="{FF2B5EF4-FFF2-40B4-BE49-F238E27FC236}">
                <a16:creationId xmlns:a16="http://schemas.microsoft.com/office/drawing/2014/main" id="{42BB807C-BCE2-29C8-93E4-B89BA9B8C577}"/>
              </a:ext>
            </a:extLst>
          </p:cNvPr>
          <p:cNvPicPr>
            <a:picLocks noChangeAspect="1"/>
          </p:cNvPicPr>
          <p:nvPr/>
        </p:nvPicPr>
        <p:blipFill>
          <a:blip r:embed="rId4"/>
          <a:stretch>
            <a:fillRect/>
          </a:stretch>
        </p:blipFill>
        <p:spPr>
          <a:xfrm>
            <a:off x="5501675" y="1095588"/>
            <a:ext cx="3439602" cy="3439602"/>
          </a:xfrm>
          <a:prstGeom prst="rect">
            <a:avLst/>
          </a:prstGeom>
        </p:spPr>
      </p:pic>
    </p:spTree>
    <p:extLst>
      <p:ext uri="{BB962C8B-B14F-4D97-AF65-F5344CB8AC3E}">
        <p14:creationId xmlns:p14="http://schemas.microsoft.com/office/powerpoint/2010/main" val="107423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C93DE-88BA-1D6B-5751-A2A6832B211B}"/>
              </a:ext>
            </a:extLst>
          </p:cNvPr>
          <p:cNvSpPr>
            <a:spLocks noGrp="1"/>
          </p:cNvSpPr>
          <p:nvPr>
            <p:ph type="title"/>
          </p:nvPr>
        </p:nvSpPr>
        <p:spPr/>
        <p:txBody>
          <a:bodyPr/>
          <a:lstStyle/>
          <a:p>
            <a:r>
              <a:rPr lang="en-US"/>
              <a:t>Example #14: Graphs</a:t>
            </a:r>
          </a:p>
        </p:txBody>
      </p:sp>
      <p:sp>
        <p:nvSpPr>
          <p:cNvPr id="3" name="Text Placeholder 2">
            <a:extLst>
              <a:ext uri="{FF2B5EF4-FFF2-40B4-BE49-F238E27FC236}">
                <a16:creationId xmlns:a16="http://schemas.microsoft.com/office/drawing/2014/main" id="{FA57B7B9-BFFC-8A68-30FE-78C0755C60E2}"/>
              </a:ext>
            </a:extLst>
          </p:cNvPr>
          <p:cNvSpPr>
            <a:spLocks noGrp="1"/>
          </p:cNvSpPr>
          <p:nvPr>
            <p:ph idx="1"/>
          </p:nvPr>
        </p:nvSpPr>
        <p:spPr>
          <a:xfrm>
            <a:off x="902189" y="1321594"/>
            <a:ext cx="4143697" cy="3341846"/>
          </a:xfrm>
        </p:spPr>
        <p:txBody>
          <a:bodyPr/>
          <a:lstStyle/>
          <a:p>
            <a:r>
              <a:rPr lang="en-US" dirty="0"/>
              <a:t>Jim continues his workout. Continue to find his average velocity for each segment.</a:t>
            </a:r>
          </a:p>
        </p:txBody>
      </p:sp>
      <p:sp>
        <p:nvSpPr>
          <p:cNvPr id="4" name="Slide Number Placeholder 3">
            <a:extLst>
              <a:ext uri="{FF2B5EF4-FFF2-40B4-BE49-F238E27FC236}">
                <a16:creationId xmlns:a16="http://schemas.microsoft.com/office/drawing/2014/main" id="{0578752D-E41C-CF46-7647-8168E00CC0D7}"/>
              </a:ext>
            </a:extLst>
          </p:cNvPr>
          <p:cNvSpPr>
            <a:spLocks noGrp="1"/>
          </p:cNvSpPr>
          <p:nvPr>
            <p:ph type="sldNum" sz="quarter" idx="12"/>
          </p:nvPr>
        </p:nvSpPr>
        <p:spPr/>
        <p:txBody>
          <a:bodyPr/>
          <a:lstStyle/>
          <a:p>
            <a:pPr lvl="0"/>
            <a:fld id="{00000000-1234-1234-1234-123412341234}" type="slidenum">
              <a:rPr lang="en"/>
              <a:pPr lvl="0"/>
              <a:t>33</a:t>
            </a:fld>
            <a:endParaRPr lang="en"/>
          </a:p>
        </p:txBody>
      </p:sp>
      <p:pic>
        <p:nvPicPr>
          <p:cNvPr id="6" name="Picture 6" descr="Qr code&#10;&#10;Description automatically generated">
            <a:extLst>
              <a:ext uri="{FF2B5EF4-FFF2-40B4-BE49-F238E27FC236}">
                <a16:creationId xmlns:a16="http://schemas.microsoft.com/office/drawing/2014/main" id="{F8B657D8-F59F-203F-CF5A-1BF79C39E60B}"/>
              </a:ext>
            </a:extLst>
          </p:cNvPr>
          <p:cNvPicPr>
            <a:picLocks noChangeAspect="1"/>
          </p:cNvPicPr>
          <p:nvPr/>
        </p:nvPicPr>
        <p:blipFill>
          <a:blip r:embed="rId3"/>
          <a:stretch>
            <a:fillRect/>
          </a:stretch>
        </p:blipFill>
        <p:spPr>
          <a:xfrm>
            <a:off x="8179941" y="227433"/>
            <a:ext cx="760742" cy="741692"/>
          </a:xfrm>
          <a:prstGeom prst="rect">
            <a:avLst/>
          </a:prstGeom>
        </p:spPr>
      </p:pic>
      <p:sp>
        <p:nvSpPr>
          <p:cNvPr id="8" name="TextBox 7">
            <a:extLst>
              <a:ext uri="{FF2B5EF4-FFF2-40B4-BE49-F238E27FC236}">
                <a16:creationId xmlns:a16="http://schemas.microsoft.com/office/drawing/2014/main" id="{EF02ACC8-21D1-38CB-EF60-B9B4153E6947}"/>
              </a:ext>
            </a:extLst>
          </p:cNvPr>
          <p:cNvSpPr txBox="1"/>
          <p:nvPr/>
        </p:nvSpPr>
        <p:spPr>
          <a:xfrm>
            <a:off x="1151605" y="2387084"/>
            <a:ext cx="14046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4 = 1.25 m/s</a:t>
            </a:r>
            <a:endParaRPr lang="en-US" dirty="0">
              <a:solidFill>
                <a:srgbClr val="F07769"/>
              </a:solidFill>
            </a:endParaRPr>
          </a:p>
        </p:txBody>
      </p:sp>
      <p:sp>
        <p:nvSpPr>
          <p:cNvPr id="10" name="TextBox 9">
            <a:extLst>
              <a:ext uri="{FF2B5EF4-FFF2-40B4-BE49-F238E27FC236}">
                <a16:creationId xmlns:a16="http://schemas.microsoft.com/office/drawing/2014/main" id="{265E3531-E64A-0600-7E5E-BE3602A3431E}"/>
              </a:ext>
            </a:extLst>
          </p:cNvPr>
          <p:cNvSpPr txBox="1"/>
          <p:nvPr/>
        </p:nvSpPr>
        <p:spPr>
          <a:xfrm>
            <a:off x="1154480" y="2756581"/>
            <a:ext cx="15462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5 = 0 m/s</a:t>
            </a:r>
            <a:endParaRPr lang="en-US" dirty="0">
              <a:solidFill>
                <a:srgbClr val="F07769"/>
              </a:solidFill>
            </a:endParaRPr>
          </a:p>
        </p:txBody>
      </p:sp>
      <p:sp>
        <p:nvSpPr>
          <p:cNvPr id="12" name="TextBox 11">
            <a:extLst>
              <a:ext uri="{FF2B5EF4-FFF2-40B4-BE49-F238E27FC236}">
                <a16:creationId xmlns:a16="http://schemas.microsoft.com/office/drawing/2014/main" id="{A2FEE1D4-370A-DD9C-0DAC-98C5B9339191}"/>
              </a:ext>
            </a:extLst>
          </p:cNvPr>
          <p:cNvSpPr txBox="1"/>
          <p:nvPr/>
        </p:nvSpPr>
        <p:spPr>
          <a:xfrm>
            <a:off x="1151605" y="3120328"/>
            <a:ext cx="16648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6 = -8.75 m/s</a:t>
            </a:r>
            <a:endParaRPr lang="en-US" dirty="0">
              <a:solidFill>
                <a:srgbClr val="F07769"/>
              </a:solidFill>
            </a:endParaRPr>
          </a:p>
        </p:txBody>
      </p:sp>
      <p:sp>
        <p:nvSpPr>
          <p:cNvPr id="14" name="TextBox 13">
            <a:extLst>
              <a:ext uri="{FF2B5EF4-FFF2-40B4-BE49-F238E27FC236}">
                <a16:creationId xmlns:a16="http://schemas.microsoft.com/office/drawing/2014/main" id="{C1C0DB4B-8757-98A0-8917-D3E4829CA36D}"/>
              </a:ext>
            </a:extLst>
          </p:cNvPr>
          <p:cNvSpPr txBox="1"/>
          <p:nvPr/>
        </p:nvSpPr>
        <p:spPr>
          <a:xfrm>
            <a:off x="1153043" y="3488388"/>
            <a:ext cx="16648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7 = 0 m/s</a:t>
            </a:r>
            <a:endParaRPr lang="en-US" dirty="0">
              <a:solidFill>
                <a:srgbClr val="F07769"/>
              </a:solidFill>
            </a:endParaRPr>
          </a:p>
        </p:txBody>
      </p:sp>
      <p:pic>
        <p:nvPicPr>
          <p:cNvPr id="7" name="Picture 8" descr="Chart, line chart&#10;&#10;Description automatically generated">
            <a:extLst>
              <a:ext uri="{FF2B5EF4-FFF2-40B4-BE49-F238E27FC236}">
                <a16:creationId xmlns:a16="http://schemas.microsoft.com/office/drawing/2014/main" id="{B250AE4F-A17B-A17D-B9A4-AA23C6EAD112}"/>
              </a:ext>
            </a:extLst>
          </p:cNvPr>
          <p:cNvPicPr>
            <a:picLocks noChangeAspect="1"/>
          </p:cNvPicPr>
          <p:nvPr/>
        </p:nvPicPr>
        <p:blipFill>
          <a:blip r:embed="rId4"/>
          <a:stretch>
            <a:fillRect/>
          </a:stretch>
        </p:blipFill>
        <p:spPr>
          <a:xfrm>
            <a:off x="5320072" y="1321594"/>
            <a:ext cx="3206870" cy="3217653"/>
          </a:xfrm>
          <a:prstGeom prst="rect">
            <a:avLst/>
          </a:prstGeom>
        </p:spPr>
      </p:pic>
      <p:sp>
        <p:nvSpPr>
          <p:cNvPr id="9" name="TextBox 8">
            <a:extLst>
              <a:ext uri="{FF2B5EF4-FFF2-40B4-BE49-F238E27FC236}">
                <a16:creationId xmlns:a16="http://schemas.microsoft.com/office/drawing/2014/main" id="{F8CB0F9E-47F5-C6A3-EE17-C5E531301524}"/>
              </a:ext>
            </a:extLst>
          </p:cNvPr>
          <p:cNvSpPr txBox="1"/>
          <p:nvPr/>
        </p:nvSpPr>
        <p:spPr>
          <a:xfrm>
            <a:off x="1151605" y="4006737"/>
            <a:ext cx="21824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Average = -1.76 m/s</a:t>
            </a:r>
            <a:endParaRPr lang="en-US" dirty="0">
              <a:solidFill>
                <a:srgbClr val="F07769"/>
              </a:solidFill>
            </a:endParaRPr>
          </a:p>
        </p:txBody>
      </p:sp>
    </p:spTree>
    <p:extLst>
      <p:ext uri="{BB962C8B-B14F-4D97-AF65-F5344CB8AC3E}">
        <p14:creationId xmlns:p14="http://schemas.microsoft.com/office/powerpoint/2010/main" val="393775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F9409-E446-64E8-EBFB-8DA1909657D8}"/>
              </a:ext>
            </a:extLst>
          </p:cNvPr>
          <p:cNvSpPr>
            <a:spLocks noGrp="1"/>
          </p:cNvSpPr>
          <p:nvPr>
            <p:ph type="title"/>
          </p:nvPr>
        </p:nvSpPr>
        <p:spPr/>
        <p:txBody>
          <a:bodyPr/>
          <a:lstStyle/>
          <a:p>
            <a:r>
              <a:rPr lang="en-US"/>
              <a:t>Example #15 &amp; 16: Graphs</a:t>
            </a:r>
          </a:p>
        </p:txBody>
      </p:sp>
      <p:sp>
        <p:nvSpPr>
          <p:cNvPr id="3" name="Text Placeholder 2">
            <a:extLst>
              <a:ext uri="{FF2B5EF4-FFF2-40B4-BE49-F238E27FC236}">
                <a16:creationId xmlns:a16="http://schemas.microsoft.com/office/drawing/2014/main" id="{5243DB36-1047-85B8-C116-1AF82F395F04}"/>
              </a:ext>
            </a:extLst>
          </p:cNvPr>
          <p:cNvSpPr>
            <a:spLocks noGrp="1"/>
          </p:cNvSpPr>
          <p:nvPr>
            <p:ph idx="1"/>
          </p:nvPr>
        </p:nvSpPr>
        <p:spPr>
          <a:xfrm>
            <a:off x="1186208" y="1884218"/>
            <a:ext cx="4251702" cy="2779222"/>
          </a:xfrm>
        </p:spPr>
        <p:txBody>
          <a:bodyPr>
            <a:normAutofit/>
          </a:bodyPr>
          <a:lstStyle/>
          <a:p>
            <a:pPr marL="0" indent="0">
              <a:buNone/>
            </a:pPr>
            <a:r>
              <a:rPr lang="en-US" sz="2400" dirty="0"/>
              <a:t>For the next two examples, </a:t>
            </a:r>
            <a:br>
              <a:rPr lang="en-US" sz="2400" dirty="0"/>
            </a:br>
            <a:r>
              <a:rPr lang="en-US" sz="2400" dirty="0"/>
              <a:t>Jim’s mom will be reading Jim a bed time story. Make a rough graph that shows the motion happening in each story.</a:t>
            </a:r>
          </a:p>
        </p:txBody>
      </p:sp>
      <p:sp>
        <p:nvSpPr>
          <p:cNvPr id="4" name="Slide Number Placeholder 3">
            <a:extLst>
              <a:ext uri="{FF2B5EF4-FFF2-40B4-BE49-F238E27FC236}">
                <a16:creationId xmlns:a16="http://schemas.microsoft.com/office/drawing/2014/main" id="{1F12F9D8-34C8-411C-AEC7-938C6CC4159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34</a:t>
            </a:fld>
            <a:endParaRPr lang="en"/>
          </a:p>
        </p:txBody>
      </p:sp>
      <p:pic>
        <p:nvPicPr>
          <p:cNvPr id="5" name="Graphic 4">
            <a:extLst>
              <a:ext uri="{FF2B5EF4-FFF2-40B4-BE49-F238E27FC236}">
                <a16:creationId xmlns:a16="http://schemas.microsoft.com/office/drawing/2014/main" id="{F1597083-BA7A-4D26-5C97-5E77253D28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9768" y="1542316"/>
            <a:ext cx="2708487" cy="2482780"/>
          </a:xfrm>
          <a:prstGeom prst="rect">
            <a:avLst/>
          </a:prstGeom>
        </p:spPr>
      </p:pic>
    </p:spTree>
    <p:extLst>
      <p:ext uri="{BB962C8B-B14F-4D97-AF65-F5344CB8AC3E}">
        <p14:creationId xmlns:p14="http://schemas.microsoft.com/office/powerpoint/2010/main" val="2352095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DB249-1C2B-A512-F672-5DB3DF64FCA8}"/>
              </a:ext>
            </a:extLst>
          </p:cNvPr>
          <p:cNvSpPr>
            <a:spLocks noGrp="1"/>
          </p:cNvSpPr>
          <p:nvPr>
            <p:ph type="title"/>
          </p:nvPr>
        </p:nvSpPr>
        <p:spPr/>
        <p:txBody>
          <a:bodyPr>
            <a:normAutofit/>
          </a:bodyPr>
          <a:lstStyle/>
          <a:p>
            <a:r>
              <a:rPr lang="en-US" sz="1800" dirty="0"/>
              <a:t>Example #15: A Man's Journey with His Dog [Graph the Man's Motion]</a:t>
            </a:r>
          </a:p>
        </p:txBody>
      </p:sp>
      <p:sp>
        <p:nvSpPr>
          <p:cNvPr id="3" name="Text Placeholder 2">
            <a:extLst>
              <a:ext uri="{FF2B5EF4-FFF2-40B4-BE49-F238E27FC236}">
                <a16:creationId xmlns:a16="http://schemas.microsoft.com/office/drawing/2014/main" id="{C2FBBBAE-3707-A9DA-AEC0-234C9B1F7553}"/>
              </a:ext>
            </a:extLst>
          </p:cNvPr>
          <p:cNvSpPr>
            <a:spLocks noGrp="1"/>
          </p:cNvSpPr>
          <p:nvPr>
            <p:ph idx="1"/>
          </p:nvPr>
        </p:nvSpPr>
        <p:spPr>
          <a:xfrm>
            <a:off x="568036" y="1321594"/>
            <a:ext cx="7672213" cy="3341846"/>
          </a:xfrm>
        </p:spPr>
        <p:txBody>
          <a:bodyPr>
            <a:normAutofit/>
          </a:bodyPr>
          <a:lstStyle/>
          <a:p>
            <a:pPr marL="457200" indent="-457200">
              <a:buFont typeface="+mj-lt"/>
              <a:buAutoNum type="arabicPeriod"/>
            </a:pPr>
            <a:r>
              <a:rPr lang="en-US" sz="2000" dirty="0"/>
              <a:t>A man slowly walks out of his house with his dog for 4 seconds.</a:t>
            </a:r>
          </a:p>
          <a:p>
            <a:pPr marL="457200" indent="-457200">
              <a:buFont typeface="+mj-lt"/>
              <a:buAutoNum type="arabicPeriod"/>
            </a:pPr>
            <a:r>
              <a:rPr lang="en-US" sz="2000" dirty="0"/>
              <a:t>The dog stops to use the bathroom next to the fire hydrant </a:t>
            </a:r>
            <a:br>
              <a:rPr lang="en-US" sz="2000" dirty="0"/>
            </a:br>
            <a:r>
              <a:rPr lang="en-US" sz="2000" dirty="0"/>
              <a:t>and does his business for another 6 seconds. </a:t>
            </a:r>
          </a:p>
          <a:p>
            <a:pPr marL="457200" indent="-457200">
              <a:buFont typeface="+mj-lt"/>
              <a:buAutoNum type="arabicPeriod"/>
            </a:pPr>
            <a:r>
              <a:rPr lang="en-US" sz="2000" dirty="0"/>
              <a:t>Soon after, the dog sees a squirrel and sprints after it. </a:t>
            </a:r>
            <a:br>
              <a:rPr lang="en-US" sz="2000" dirty="0"/>
            </a:br>
            <a:r>
              <a:rPr lang="en-US" sz="2000" dirty="0"/>
              <a:t>The man sprints after the dog for the next 2 seconds.</a:t>
            </a:r>
          </a:p>
          <a:p>
            <a:pPr marL="457200" indent="-457200">
              <a:buFont typeface="+mj-lt"/>
              <a:buAutoNum type="arabicPeriod"/>
            </a:pPr>
            <a:r>
              <a:rPr lang="en-US" sz="2000" dirty="0"/>
              <a:t>The man stops the dog and scolds him for 2 seconds.</a:t>
            </a:r>
          </a:p>
          <a:p>
            <a:pPr marL="457200" indent="-457200">
              <a:buFont typeface="+mj-lt"/>
              <a:buAutoNum type="arabicPeriod"/>
            </a:pPr>
            <a:r>
              <a:rPr lang="en-US" sz="2000" dirty="0"/>
              <a:t>After getting strange looks from everyone, he realizes that </a:t>
            </a:r>
            <a:br>
              <a:rPr lang="en-US" sz="2000" dirty="0"/>
            </a:br>
            <a:r>
              <a:rPr lang="en-US" sz="2000" dirty="0"/>
              <a:t>he doesn’t have a dog so he starts to jog back home with </a:t>
            </a:r>
            <a:br>
              <a:rPr lang="en-US" sz="2000" dirty="0"/>
            </a:br>
            <a:r>
              <a:rPr lang="en-US" sz="2000" dirty="0"/>
              <a:t>his jump rope. This takes him 4 seconds. </a:t>
            </a:r>
          </a:p>
          <a:p>
            <a:endParaRPr lang="en-US" sz="2000" dirty="0"/>
          </a:p>
        </p:txBody>
      </p:sp>
      <p:sp>
        <p:nvSpPr>
          <p:cNvPr id="4" name="Slide Number Placeholder 3">
            <a:extLst>
              <a:ext uri="{FF2B5EF4-FFF2-40B4-BE49-F238E27FC236}">
                <a16:creationId xmlns:a16="http://schemas.microsoft.com/office/drawing/2014/main" id="{13988F14-66E1-5ED0-1E5E-E9678EAB7532}"/>
              </a:ext>
            </a:extLst>
          </p:cNvPr>
          <p:cNvSpPr>
            <a:spLocks noGrp="1"/>
          </p:cNvSpPr>
          <p:nvPr>
            <p:ph type="sldNum" sz="quarter" idx="12"/>
          </p:nvPr>
        </p:nvSpPr>
        <p:spPr/>
        <p:txBody>
          <a:bodyPr/>
          <a:lstStyle/>
          <a:p>
            <a:pPr lvl="0"/>
            <a:fld id="{00000000-1234-1234-1234-123412341234}" type="slidenum">
              <a:rPr lang="en"/>
              <a:pPr lvl="0"/>
              <a:t>35</a:t>
            </a:fld>
            <a:endParaRPr lang="en"/>
          </a:p>
        </p:txBody>
      </p:sp>
      <p:pic>
        <p:nvPicPr>
          <p:cNvPr id="5" name="Picture 5" descr="Qr code&#10;&#10;Description automatically generated">
            <a:extLst>
              <a:ext uri="{FF2B5EF4-FFF2-40B4-BE49-F238E27FC236}">
                <a16:creationId xmlns:a16="http://schemas.microsoft.com/office/drawing/2014/main" id="{43497769-60E8-8601-999B-3B27578F503A}"/>
              </a:ext>
            </a:extLst>
          </p:cNvPr>
          <p:cNvPicPr>
            <a:picLocks noChangeAspect="1"/>
          </p:cNvPicPr>
          <p:nvPr/>
        </p:nvPicPr>
        <p:blipFill>
          <a:blip r:embed="rId3"/>
          <a:stretch>
            <a:fillRect/>
          </a:stretch>
        </p:blipFill>
        <p:spPr>
          <a:xfrm>
            <a:off x="8240248" y="223994"/>
            <a:ext cx="720871" cy="735332"/>
          </a:xfrm>
          <a:prstGeom prst="rect">
            <a:avLst/>
          </a:prstGeom>
        </p:spPr>
      </p:pic>
      <p:grpSp>
        <p:nvGrpSpPr>
          <p:cNvPr id="6" name="Group 5">
            <a:extLst>
              <a:ext uri="{FF2B5EF4-FFF2-40B4-BE49-F238E27FC236}">
                <a16:creationId xmlns:a16="http://schemas.microsoft.com/office/drawing/2014/main" id="{24B8C2BF-9CEE-0AD1-4696-CDD83F2CBF2F}"/>
              </a:ext>
            </a:extLst>
          </p:cNvPr>
          <p:cNvGrpSpPr/>
          <p:nvPr/>
        </p:nvGrpSpPr>
        <p:grpSpPr>
          <a:xfrm>
            <a:off x="7446818" y="2677076"/>
            <a:ext cx="1804725" cy="2702199"/>
            <a:chOff x="9673604" y="3549167"/>
            <a:chExt cx="2524125" cy="3779350"/>
          </a:xfrm>
        </p:grpSpPr>
        <p:pic>
          <p:nvPicPr>
            <p:cNvPr id="8" name="Graphic 7">
              <a:extLst>
                <a:ext uri="{FF2B5EF4-FFF2-40B4-BE49-F238E27FC236}">
                  <a16:creationId xmlns:a16="http://schemas.microsoft.com/office/drawing/2014/main" id="{CE11DC30-457C-4743-C3A9-F87611294C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020368">
              <a:off x="10208262" y="3549167"/>
              <a:ext cx="784107" cy="784107"/>
            </a:xfrm>
            <a:prstGeom prst="rect">
              <a:avLst/>
            </a:prstGeom>
          </p:spPr>
        </p:pic>
        <p:pic>
          <p:nvPicPr>
            <p:cNvPr id="9" name="Graphic 8">
              <a:extLst>
                <a:ext uri="{FF2B5EF4-FFF2-40B4-BE49-F238E27FC236}">
                  <a16:creationId xmlns:a16="http://schemas.microsoft.com/office/drawing/2014/main" id="{C4AECDB3-03A4-07E6-420B-F104ADA455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3604" y="4404342"/>
              <a:ext cx="2524125" cy="2924175"/>
            </a:xfrm>
            <a:prstGeom prst="rect">
              <a:avLst/>
            </a:prstGeom>
          </p:spPr>
        </p:pic>
      </p:grpSp>
    </p:spTree>
    <p:extLst>
      <p:ext uri="{BB962C8B-B14F-4D97-AF65-F5344CB8AC3E}">
        <p14:creationId xmlns:p14="http://schemas.microsoft.com/office/powerpoint/2010/main" val="275115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93683-0436-20EF-FE33-21A229016CFD}"/>
              </a:ext>
            </a:extLst>
          </p:cNvPr>
          <p:cNvSpPr>
            <a:spLocks noGrp="1"/>
          </p:cNvSpPr>
          <p:nvPr>
            <p:ph type="title"/>
          </p:nvPr>
        </p:nvSpPr>
        <p:spPr/>
        <p:txBody>
          <a:bodyPr/>
          <a:lstStyle/>
          <a:p>
            <a:r>
              <a:rPr lang="en-US" dirty="0"/>
              <a:t>Example #15</a:t>
            </a:r>
          </a:p>
        </p:txBody>
      </p:sp>
      <p:sp>
        <p:nvSpPr>
          <p:cNvPr id="7" name="Content Placeholder 6">
            <a:extLst>
              <a:ext uri="{FF2B5EF4-FFF2-40B4-BE49-F238E27FC236}">
                <a16:creationId xmlns:a16="http://schemas.microsoft.com/office/drawing/2014/main" id="{E9A27345-3433-ECAC-B267-D0658AC89C8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B0B3D9D-3D4B-A53B-B3B2-E5F296F07561}"/>
              </a:ext>
            </a:extLst>
          </p:cNvPr>
          <p:cNvSpPr>
            <a:spLocks noGrp="1"/>
          </p:cNvSpPr>
          <p:nvPr>
            <p:ph type="sldNum" sz="quarter" idx="12"/>
          </p:nvPr>
        </p:nvSpPr>
        <p:spPr/>
        <p:txBody>
          <a:bodyPr/>
          <a:lstStyle/>
          <a:p>
            <a:pPr lvl="0"/>
            <a:fld id="{00000000-1234-1234-1234-123412341234}" type="slidenum">
              <a:rPr lang="en"/>
              <a:pPr lvl="0"/>
              <a:t>36</a:t>
            </a:fld>
            <a:endParaRPr lang="en"/>
          </a:p>
        </p:txBody>
      </p:sp>
      <p:pic>
        <p:nvPicPr>
          <p:cNvPr id="3" name="Picture 5" descr="Chart, line chart&#10;&#10;Description automatically generated">
            <a:extLst>
              <a:ext uri="{FF2B5EF4-FFF2-40B4-BE49-F238E27FC236}">
                <a16:creationId xmlns:a16="http://schemas.microsoft.com/office/drawing/2014/main" id="{AB670B92-9F6F-0AA3-341A-31A107DF6101}"/>
              </a:ext>
            </a:extLst>
          </p:cNvPr>
          <p:cNvPicPr>
            <a:picLocks noChangeAspect="1"/>
          </p:cNvPicPr>
          <p:nvPr/>
        </p:nvPicPr>
        <p:blipFill>
          <a:blip r:embed="rId3"/>
          <a:stretch>
            <a:fillRect/>
          </a:stretch>
        </p:blipFill>
        <p:spPr>
          <a:xfrm>
            <a:off x="1928004" y="1010369"/>
            <a:ext cx="5287993" cy="3532517"/>
          </a:xfrm>
          <a:prstGeom prst="rect">
            <a:avLst/>
          </a:prstGeom>
        </p:spPr>
      </p:pic>
    </p:spTree>
    <p:extLst>
      <p:ext uri="{BB962C8B-B14F-4D97-AF65-F5344CB8AC3E}">
        <p14:creationId xmlns:p14="http://schemas.microsoft.com/office/powerpoint/2010/main" val="506947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ACC-D7E4-577E-5B33-5A0438B8F712}"/>
              </a:ext>
            </a:extLst>
          </p:cNvPr>
          <p:cNvSpPr>
            <a:spLocks noGrp="1"/>
          </p:cNvSpPr>
          <p:nvPr>
            <p:ph type="title"/>
          </p:nvPr>
        </p:nvSpPr>
        <p:spPr/>
        <p:txBody>
          <a:bodyPr/>
          <a:lstStyle/>
          <a:p>
            <a:r>
              <a:rPr lang="en-US" dirty="0"/>
              <a:t>Example #16: A Bug's Life [Graph the Ant]</a:t>
            </a:r>
          </a:p>
        </p:txBody>
      </p:sp>
      <p:sp>
        <p:nvSpPr>
          <p:cNvPr id="3" name="Text Placeholder 2">
            <a:extLst>
              <a:ext uri="{FF2B5EF4-FFF2-40B4-BE49-F238E27FC236}">
                <a16:creationId xmlns:a16="http://schemas.microsoft.com/office/drawing/2014/main" id="{E37AD04F-1B66-E18F-829F-9E96FECB21ED}"/>
              </a:ext>
            </a:extLst>
          </p:cNvPr>
          <p:cNvSpPr>
            <a:spLocks noGrp="1"/>
          </p:cNvSpPr>
          <p:nvPr>
            <p:ph idx="1"/>
          </p:nvPr>
        </p:nvSpPr>
        <p:spPr>
          <a:xfrm>
            <a:off x="902189" y="1234123"/>
            <a:ext cx="7338060" cy="3429317"/>
          </a:xfrm>
        </p:spPr>
        <p:txBody>
          <a:bodyPr>
            <a:normAutofit/>
          </a:bodyPr>
          <a:lstStyle/>
          <a:p>
            <a:pPr marL="457200" indent="-457200">
              <a:buFont typeface="+mj-lt"/>
              <a:buAutoNum type="arabicPeriod"/>
            </a:pPr>
            <a:r>
              <a:rPr lang="en-US" sz="2000" dirty="0"/>
              <a:t>An ant slowly sneaks into a grasshopper’s hut and finds his way to the central office in 6 seconds. </a:t>
            </a:r>
          </a:p>
          <a:p>
            <a:pPr marL="457200" indent="-457200">
              <a:buFont typeface="+mj-lt"/>
              <a:buAutoNum type="arabicPeriod"/>
            </a:pPr>
            <a:r>
              <a:rPr lang="en-US" sz="2000" dirty="0"/>
              <a:t>A giant grasshopper spots the ant and chases the ant out of the hut. The grasshopper continues to chase him out into the wilderness, which takes a total of 4 seconds. </a:t>
            </a:r>
          </a:p>
          <a:p>
            <a:pPr marL="457200" indent="-457200">
              <a:buFont typeface="+mj-lt"/>
              <a:buAutoNum type="arabicPeriod"/>
            </a:pPr>
            <a:r>
              <a:rPr lang="en-US" sz="2000" dirty="0"/>
              <a:t>The grasshopper catches the ant and leaves him buried in the ground forever. </a:t>
            </a:r>
          </a:p>
        </p:txBody>
      </p:sp>
      <p:sp>
        <p:nvSpPr>
          <p:cNvPr id="4" name="Slide Number Placeholder 3">
            <a:extLst>
              <a:ext uri="{FF2B5EF4-FFF2-40B4-BE49-F238E27FC236}">
                <a16:creationId xmlns:a16="http://schemas.microsoft.com/office/drawing/2014/main" id="{6B1E7BFD-1E45-6AE9-C27D-907AA913131A}"/>
              </a:ext>
            </a:extLst>
          </p:cNvPr>
          <p:cNvSpPr>
            <a:spLocks noGrp="1"/>
          </p:cNvSpPr>
          <p:nvPr>
            <p:ph type="sldNum" sz="quarter" idx="12"/>
          </p:nvPr>
        </p:nvSpPr>
        <p:spPr/>
        <p:txBody>
          <a:bodyPr/>
          <a:lstStyle/>
          <a:p>
            <a:pPr lvl="0"/>
            <a:fld id="{00000000-1234-1234-1234-123412341234}" type="slidenum">
              <a:rPr lang="en"/>
              <a:pPr lvl="0"/>
              <a:t>37</a:t>
            </a:fld>
            <a:endParaRPr lang="en"/>
          </a:p>
        </p:txBody>
      </p:sp>
      <p:pic>
        <p:nvPicPr>
          <p:cNvPr id="6" name="Picture 6" descr="Qr code&#10;&#10;Description automatically generated">
            <a:extLst>
              <a:ext uri="{FF2B5EF4-FFF2-40B4-BE49-F238E27FC236}">
                <a16:creationId xmlns:a16="http://schemas.microsoft.com/office/drawing/2014/main" id="{9F0607CB-7632-C0E8-A84F-69B871A26C1D}"/>
              </a:ext>
            </a:extLst>
          </p:cNvPr>
          <p:cNvPicPr>
            <a:picLocks noChangeAspect="1"/>
          </p:cNvPicPr>
          <p:nvPr/>
        </p:nvPicPr>
        <p:blipFill>
          <a:blip r:embed="rId3"/>
          <a:stretch>
            <a:fillRect/>
          </a:stretch>
        </p:blipFill>
        <p:spPr>
          <a:xfrm>
            <a:off x="8228953" y="204643"/>
            <a:ext cx="732167" cy="748701"/>
          </a:xfrm>
          <a:prstGeom prst="rect">
            <a:avLst/>
          </a:prstGeom>
        </p:spPr>
      </p:pic>
      <p:grpSp>
        <p:nvGrpSpPr>
          <p:cNvPr id="10" name="Group 9">
            <a:extLst>
              <a:ext uri="{FF2B5EF4-FFF2-40B4-BE49-F238E27FC236}">
                <a16:creationId xmlns:a16="http://schemas.microsoft.com/office/drawing/2014/main" id="{FE86CA82-5A16-8033-4457-6A0777FB3A6F}"/>
              </a:ext>
            </a:extLst>
          </p:cNvPr>
          <p:cNvGrpSpPr/>
          <p:nvPr/>
        </p:nvGrpSpPr>
        <p:grpSpPr>
          <a:xfrm>
            <a:off x="-567070" y="3375098"/>
            <a:ext cx="9711070" cy="1832194"/>
            <a:chOff x="-726328" y="4496149"/>
            <a:chExt cx="12918328" cy="2437310"/>
          </a:xfrm>
        </p:grpSpPr>
        <p:pic>
          <p:nvPicPr>
            <p:cNvPr id="11" name="Graphic 10">
              <a:extLst>
                <a:ext uri="{FF2B5EF4-FFF2-40B4-BE49-F238E27FC236}">
                  <a16:creationId xmlns:a16="http://schemas.microsoft.com/office/drawing/2014/main" id="{C38CAD2A-D249-95B5-31A7-B38C31CF9C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7189" y="4961663"/>
              <a:ext cx="1990681" cy="1104121"/>
            </a:xfrm>
            <a:prstGeom prst="rect">
              <a:avLst/>
            </a:prstGeom>
          </p:spPr>
        </p:pic>
        <p:pic>
          <p:nvPicPr>
            <p:cNvPr id="12" name="Graphic 11">
              <a:extLst>
                <a:ext uri="{FF2B5EF4-FFF2-40B4-BE49-F238E27FC236}">
                  <a16:creationId xmlns:a16="http://schemas.microsoft.com/office/drawing/2014/main" id="{6F3B4AB8-AA2D-47AF-7778-6B8A144EC6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5994172"/>
              <a:ext cx="12192000" cy="857364"/>
            </a:xfrm>
            <a:prstGeom prst="rect">
              <a:avLst/>
            </a:prstGeom>
          </p:spPr>
        </p:pic>
        <p:pic>
          <p:nvPicPr>
            <p:cNvPr id="13" name="Graphic 12">
              <a:extLst>
                <a:ext uri="{FF2B5EF4-FFF2-40B4-BE49-F238E27FC236}">
                  <a16:creationId xmlns:a16="http://schemas.microsoft.com/office/drawing/2014/main" id="{68564D2C-F5F8-5C33-F3A9-E11FAC07EAA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20736" y="4496149"/>
              <a:ext cx="2491046" cy="1934153"/>
            </a:xfrm>
            <a:prstGeom prst="rect">
              <a:avLst/>
            </a:prstGeom>
          </p:spPr>
        </p:pic>
        <p:pic>
          <p:nvPicPr>
            <p:cNvPr id="14" name="Graphic 13">
              <a:extLst>
                <a:ext uri="{FF2B5EF4-FFF2-40B4-BE49-F238E27FC236}">
                  <a16:creationId xmlns:a16="http://schemas.microsoft.com/office/drawing/2014/main" id="{20DB5B6B-98E0-1FED-3181-2016CA3E364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9220644" y="5568073"/>
              <a:ext cx="1417574" cy="691667"/>
            </a:xfrm>
            <a:prstGeom prst="rect">
              <a:avLst/>
            </a:prstGeom>
          </p:spPr>
        </p:pic>
        <p:pic>
          <p:nvPicPr>
            <p:cNvPr id="15" name="Graphic 14">
              <a:extLst>
                <a:ext uri="{FF2B5EF4-FFF2-40B4-BE49-F238E27FC236}">
                  <a16:creationId xmlns:a16="http://schemas.microsoft.com/office/drawing/2014/main" id="{575696E7-C9CD-575D-E082-C625BD9DD90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1895" y="5555008"/>
              <a:ext cx="1452547" cy="717925"/>
            </a:xfrm>
            <a:prstGeom prst="rect">
              <a:avLst/>
            </a:prstGeom>
          </p:spPr>
        </p:pic>
        <p:pic>
          <p:nvPicPr>
            <p:cNvPr id="16" name="Graphic 15">
              <a:extLst>
                <a:ext uri="{FF2B5EF4-FFF2-40B4-BE49-F238E27FC236}">
                  <a16:creationId xmlns:a16="http://schemas.microsoft.com/office/drawing/2014/main" id="{FCD6F699-D429-9A10-7A2A-5D6B7B69B81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443787" y="5620661"/>
              <a:ext cx="1609725" cy="390525"/>
            </a:xfrm>
            <a:prstGeom prst="rect">
              <a:avLst/>
            </a:prstGeom>
          </p:spPr>
        </p:pic>
        <p:pic>
          <p:nvPicPr>
            <p:cNvPr id="17" name="Graphic 16">
              <a:extLst>
                <a:ext uri="{FF2B5EF4-FFF2-40B4-BE49-F238E27FC236}">
                  <a16:creationId xmlns:a16="http://schemas.microsoft.com/office/drawing/2014/main" id="{CB13D25B-F5FA-8245-32A5-0E2053F734B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199585" y="5715411"/>
              <a:ext cx="717321" cy="280691"/>
            </a:xfrm>
            <a:prstGeom prst="rect">
              <a:avLst/>
            </a:prstGeom>
          </p:spPr>
        </p:pic>
        <p:pic>
          <p:nvPicPr>
            <p:cNvPr id="18" name="Graphic 17">
              <a:extLst>
                <a:ext uri="{FF2B5EF4-FFF2-40B4-BE49-F238E27FC236}">
                  <a16:creationId xmlns:a16="http://schemas.microsoft.com/office/drawing/2014/main" id="{DD8641AC-6709-C85D-4C1E-EF52FC340F4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26328" y="6107604"/>
              <a:ext cx="1990681" cy="825855"/>
            </a:xfrm>
            <a:prstGeom prst="rect">
              <a:avLst/>
            </a:prstGeom>
          </p:spPr>
        </p:pic>
      </p:grpSp>
    </p:spTree>
    <p:extLst>
      <p:ext uri="{BB962C8B-B14F-4D97-AF65-F5344CB8AC3E}">
        <p14:creationId xmlns:p14="http://schemas.microsoft.com/office/powerpoint/2010/main" val="141196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0A8D0-69CA-C77E-34FD-57AA15B5F197}"/>
              </a:ext>
            </a:extLst>
          </p:cNvPr>
          <p:cNvSpPr>
            <a:spLocks noGrp="1"/>
          </p:cNvSpPr>
          <p:nvPr>
            <p:ph type="title"/>
          </p:nvPr>
        </p:nvSpPr>
        <p:spPr/>
        <p:txBody>
          <a:bodyPr/>
          <a:lstStyle/>
          <a:p>
            <a:r>
              <a:rPr lang="en-US"/>
              <a:t>Example #16</a:t>
            </a:r>
          </a:p>
        </p:txBody>
      </p:sp>
      <p:sp>
        <p:nvSpPr>
          <p:cNvPr id="8" name="Content Placeholder 7">
            <a:extLst>
              <a:ext uri="{FF2B5EF4-FFF2-40B4-BE49-F238E27FC236}">
                <a16:creationId xmlns:a16="http://schemas.microsoft.com/office/drawing/2014/main" id="{9A947F3A-CCFE-8DDB-8959-4D23FFADBF4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4AF43C2-4CE1-949B-3CDA-1F76FA79DF33}"/>
              </a:ext>
            </a:extLst>
          </p:cNvPr>
          <p:cNvSpPr>
            <a:spLocks noGrp="1"/>
          </p:cNvSpPr>
          <p:nvPr>
            <p:ph type="sldNum" sz="quarter" idx="12"/>
          </p:nvPr>
        </p:nvSpPr>
        <p:spPr/>
        <p:txBody>
          <a:bodyPr/>
          <a:lstStyle/>
          <a:p>
            <a:pPr lvl="0"/>
            <a:fld id="{00000000-1234-1234-1234-123412341234}" type="slidenum">
              <a:rPr lang="en"/>
              <a:pPr lvl="0"/>
              <a:t>38</a:t>
            </a:fld>
            <a:endParaRPr lang="en"/>
          </a:p>
        </p:txBody>
      </p:sp>
      <p:pic>
        <p:nvPicPr>
          <p:cNvPr id="3" name="Picture 8" descr="Chart, line chart&#10;&#10;Description automatically generated">
            <a:extLst>
              <a:ext uri="{FF2B5EF4-FFF2-40B4-BE49-F238E27FC236}">
                <a16:creationId xmlns:a16="http://schemas.microsoft.com/office/drawing/2014/main" id="{C098253F-5624-9863-F751-B2FC5A839E8E}"/>
              </a:ext>
            </a:extLst>
          </p:cNvPr>
          <p:cNvPicPr>
            <a:picLocks noChangeAspect="1"/>
          </p:cNvPicPr>
          <p:nvPr/>
        </p:nvPicPr>
        <p:blipFill>
          <a:blip r:embed="rId3"/>
          <a:stretch>
            <a:fillRect/>
          </a:stretch>
        </p:blipFill>
        <p:spPr>
          <a:xfrm>
            <a:off x="1971136" y="1010369"/>
            <a:ext cx="5212511" cy="3489384"/>
          </a:xfrm>
          <a:prstGeom prst="rect">
            <a:avLst/>
          </a:prstGeom>
        </p:spPr>
      </p:pic>
    </p:spTree>
    <p:extLst>
      <p:ext uri="{BB962C8B-B14F-4D97-AF65-F5344CB8AC3E}">
        <p14:creationId xmlns:p14="http://schemas.microsoft.com/office/powerpoint/2010/main" val="3006817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6F44D-D018-6D68-5AF1-3EF3BE68BDA5}"/>
              </a:ext>
            </a:extLst>
          </p:cNvPr>
          <p:cNvSpPr>
            <a:spLocks noGrp="1"/>
          </p:cNvSpPr>
          <p:nvPr>
            <p:ph type="title"/>
          </p:nvPr>
        </p:nvSpPr>
        <p:spPr/>
        <p:txBody>
          <a:bodyPr/>
          <a:lstStyle/>
          <a:p>
            <a:r>
              <a:rPr lang="en-US"/>
              <a:t>Interactive Example #2: Graphs</a:t>
            </a:r>
          </a:p>
        </p:txBody>
      </p:sp>
      <p:sp>
        <p:nvSpPr>
          <p:cNvPr id="8" name="Content Placeholder 7">
            <a:extLst>
              <a:ext uri="{FF2B5EF4-FFF2-40B4-BE49-F238E27FC236}">
                <a16:creationId xmlns:a16="http://schemas.microsoft.com/office/drawing/2014/main" id="{356ED15C-49F0-C91E-4007-5EECEAB2A381}"/>
              </a:ext>
            </a:extLst>
          </p:cNvPr>
          <p:cNvSpPr>
            <a:spLocks noGrp="1"/>
          </p:cNvSpPr>
          <p:nvPr>
            <p:ph idx="1"/>
          </p:nvPr>
        </p:nvSpPr>
        <p:spPr>
          <a:xfrm>
            <a:off x="902189" y="1321594"/>
            <a:ext cx="7338060" cy="1250156"/>
          </a:xfrm>
        </p:spPr>
        <p:txBody>
          <a:bodyPr/>
          <a:lstStyle/>
          <a:p>
            <a:r>
              <a:rPr lang="en-US" dirty="0"/>
              <a:t>Make up a story on your own that is similar to the last two examples. Once you are done, exchange papers with your partner and have him/ her fill out a graph that explains the story.</a:t>
            </a:r>
          </a:p>
          <a:p>
            <a:endParaRPr lang="en-US" dirty="0"/>
          </a:p>
        </p:txBody>
      </p:sp>
      <p:sp>
        <p:nvSpPr>
          <p:cNvPr id="4" name="Slide Number Placeholder 3">
            <a:extLst>
              <a:ext uri="{FF2B5EF4-FFF2-40B4-BE49-F238E27FC236}">
                <a16:creationId xmlns:a16="http://schemas.microsoft.com/office/drawing/2014/main" id="{2440B644-AC44-E6A4-095D-03E85578006A}"/>
              </a:ext>
            </a:extLst>
          </p:cNvPr>
          <p:cNvSpPr>
            <a:spLocks noGrp="1"/>
          </p:cNvSpPr>
          <p:nvPr>
            <p:ph type="sldNum" sz="quarter" idx="12"/>
          </p:nvPr>
        </p:nvSpPr>
        <p:spPr/>
        <p:txBody>
          <a:bodyPr/>
          <a:lstStyle/>
          <a:p>
            <a:pPr lvl="0"/>
            <a:fld id="{00000000-1234-1234-1234-123412341234}" type="slidenum">
              <a:rPr lang="en"/>
              <a:pPr lvl="0"/>
              <a:t>39</a:t>
            </a:fld>
            <a:endParaRPr lang="en"/>
          </a:p>
        </p:txBody>
      </p:sp>
      <p:pic>
        <p:nvPicPr>
          <p:cNvPr id="3" name="Graphic 2">
            <a:extLst>
              <a:ext uri="{FF2B5EF4-FFF2-40B4-BE49-F238E27FC236}">
                <a16:creationId xmlns:a16="http://schemas.microsoft.com/office/drawing/2014/main" id="{45B4279B-6703-0C23-1456-3692F74584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75289" y="3020986"/>
            <a:ext cx="5391859" cy="3370521"/>
          </a:xfrm>
          <a:prstGeom prst="rect">
            <a:avLst/>
          </a:prstGeom>
        </p:spPr>
      </p:pic>
    </p:spTree>
    <p:extLst>
      <p:ext uri="{BB962C8B-B14F-4D97-AF65-F5344CB8AC3E}">
        <p14:creationId xmlns:p14="http://schemas.microsoft.com/office/powerpoint/2010/main" val="4288301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p:txBody>
          <a:bodyPr/>
          <a:lstStyle/>
          <a:p>
            <a:r>
              <a:rPr lang="en" dirty="0"/>
              <a:t>Definitions:</a:t>
            </a:r>
            <a:endParaRPr lang="en-US" dirty="0"/>
          </a:p>
        </p:txBody>
      </p:sp>
      <p:sp>
        <p:nvSpPr>
          <p:cNvPr id="111" name="Google Shape;111;p17"/>
          <p:cNvSpPr txBox="1">
            <a:spLocks noGrp="1"/>
          </p:cNvSpPr>
          <p:nvPr>
            <p:ph idx="1"/>
          </p:nvPr>
        </p:nvSpPr>
        <p:spPr/>
        <p:txBody>
          <a:bodyPr/>
          <a:lstStyle/>
          <a:p>
            <a:endParaRPr lang="en-US" b="1" u="sng" dirty="0"/>
          </a:p>
          <a:p>
            <a:r>
              <a:rPr lang="en-US" b="1" u="sng" dirty="0"/>
              <a:t>One-dimension</a:t>
            </a:r>
            <a:r>
              <a:rPr lang="en-US" dirty="0"/>
              <a:t>: </a:t>
            </a:r>
            <a:r>
              <a:rPr lang="en-US" u="sng" dirty="0"/>
              <a:t>straight line</a:t>
            </a:r>
            <a:r>
              <a:rPr lang="en-US" dirty="0"/>
              <a:t>, to the left or to the right, up or down, east or west, etc.</a:t>
            </a:r>
          </a:p>
          <a:p>
            <a:endParaRPr lang="en-US" dirty="0"/>
          </a:p>
          <a:p>
            <a:r>
              <a:rPr lang="en-US" b="1" u="sng" dirty="0"/>
              <a:t>Kinematics</a:t>
            </a:r>
            <a:r>
              <a:rPr lang="en-US" dirty="0"/>
              <a:t>: the </a:t>
            </a:r>
            <a:r>
              <a:rPr lang="en-US" u="sng" dirty="0"/>
              <a:t>study of motion</a:t>
            </a:r>
            <a:r>
              <a:rPr lang="en-US" dirty="0"/>
              <a:t> using words, numbers, graphs and equations</a:t>
            </a:r>
          </a:p>
        </p:txBody>
      </p:sp>
      <p:sp>
        <p:nvSpPr>
          <p:cNvPr id="112" name="Google Shape;112;p17"/>
          <p:cNvSpPr txBox="1">
            <a:spLocks noGrp="1"/>
          </p:cNvSpPr>
          <p:nvPr>
            <p:ph type="sldNum" sz="quarter" idx="12"/>
          </p:nvPr>
        </p:nvSpPr>
        <p:spPr/>
        <p:txBody>
          <a:bodyPr/>
          <a:lstStyle/>
          <a:p>
            <a:pPr lvl="0"/>
            <a:fld id="{00000000-1234-1234-1234-123412341234}" type="slidenum">
              <a:rPr lang="en"/>
              <a:pPr lvl="0"/>
              <a:t>4</a:t>
            </a:fld>
            <a:endParaRPr lang="en"/>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7272D-119E-38EC-C855-EB45B43EF1C9}"/>
              </a:ext>
            </a:extLst>
          </p:cNvPr>
          <p:cNvSpPr>
            <a:spLocks noGrp="1"/>
          </p:cNvSpPr>
          <p:nvPr>
            <p:ph type="title"/>
          </p:nvPr>
        </p:nvSpPr>
        <p:spPr/>
        <p:txBody>
          <a:bodyPr/>
          <a:lstStyle/>
          <a:p>
            <a:r>
              <a:rPr lang="en-US"/>
              <a:t>Example #17: Graphs</a:t>
            </a:r>
          </a:p>
        </p:txBody>
      </p:sp>
      <p:sp>
        <p:nvSpPr>
          <p:cNvPr id="3" name="Text Placeholder 2">
            <a:extLst>
              <a:ext uri="{FF2B5EF4-FFF2-40B4-BE49-F238E27FC236}">
                <a16:creationId xmlns:a16="http://schemas.microsoft.com/office/drawing/2014/main" id="{F6983F6C-F400-E78E-3A67-D55A4088EC37}"/>
              </a:ext>
            </a:extLst>
          </p:cNvPr>
          <p:cNvSpPr>
            <a:spLocks noGrp="1"/>
          </p:cNvSpPr>
          <p:nvPr>
            <p:ph idx="1"/>
          </p:nvPr>
        </p:nvSpPr>
        <p:spPr>
          <a:xfrm>
            <a:off x="902189" y="1321594"/>
            <a:ext cx="7084956" cy="3341846"/>
          </a:xfrm>
        </p:spPr>
        <p:txBody>
          <a:bodyPr>
            <a:normAutofit/>
          </a:bodyPr>
          <a:lstStyle/>
          <a:p>
            <a:pPr marL="0" indent="0">
              <a:spcBef>
                <a:spcPts val="1000"/>
              </a:spcBef>
              <a:buNone/>
            </a:pPr>
            <a:r>
              <a:rPr lang="en-US" sz="2000" dirty="0"/>
              <a:t>Jim walked 10 m down the school hallway, from the cafeteria to the band room. Cindy, who has developed an interest in Jim, records his position every 2 s and notes that he moved 2.6 m every 2 s. At what time was Jim in the following positions:</a:t>
            </a:r>
          </a:p>
          <a:p>
            <a:pPr indent="-457200">
              <a:spcBef>
                <a:spcPts val="1000"/>
              </a:spcBef>
              <a:buAutoNum type="alphaUcPeriod"/>
            </a:pPr>
            <a:r>
              <a:rPr lang="en-US" sz="2000" dirty="0"/>
              <a:t>3 m from the cafeteria?</a:t>
            </a:r>
          </a:p>
          <a:p>
            <a:pPr indent="-457200">
              <a:spcBef>
                <a:spcPts val="1000"/>
              </a:spcBef>
              <a:buAutoNum type="alphaUcPeriod"/>
            </a:pPr>
            <a:r>
              <a:rPr lang="en-US" sz="2000" dirty="0"/>
              <a:t>3 m from the band room?</a:t>
            </a:r>
          </a:p>
          <a:p>
            <a:pPr indent="-457200">
              <a:spcBef>
                <a:spcPts val="1000"/>
              </a:spcBef>
              <a:buAutoNum type="alphaUcPeriod"/>
            </a:pPr>
            <a:r>
              <a:rPr lang="en-US" sz="2000" dirty="0"/>
              <a:t>Create a graph showing Jim’s motion. </a:t>
            </a:r>
          </a:p>
        </p:txBody>
      </p:sp>
      <p:sp>
        <p:nvSpPr>
          <p:cNvPr id="4" name="Slide Number Placeholder 3">
            <a:extLst>
              <a:ext uri="{FF2B5EF4-FFF2-40B4-BE49-F238E27FC236}">
                <a16:creationId xmlns:a16="http://schemas.microsoft.com/office/drawing/2014/main" id="{A3D0A932-ABB1-261F-9337-B68D4C22A73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40</a:t>
            </a:fld>
            <a:endParaRPr lang="en"/>
          </a:p>
        </p:txBody>
      </p:sp>
      <p:pic>
        <p:nvPicPr>
          <p:cNvPr id="5" name="Picture 5" descr="Qr code&#10;&#10;Description automatically generated">
            <a:extLst>
              <a:ext uri="{FF2B5EF4-FFF2-40B4-BE49-F238E27FC236}">
                <a16:creationId xmlns:a16="http://schemas.microsoft.com/office/drawing/2014/main" id="{B2413CC1-3309-229C-B57C-35D775F44A9F}"/>
              </a:ext>
            </a:extLst>
          </p:cNvPr>
          <p:cNvPicPr>
            <a:picLocks noChangeAspect="1"/>
          </p:cNvPicPr>
          <p:nvPr/>
        </p:nvPicPr>
        <p:blipFill>
          <a:blip r:embed="rId3"/>
          <a:stretch>
            <a:fillRect/>
          </a:stretch>
        </p:blipFill>
        <p:spPr>
          <a:xfrm>
            <a:off x="8273931" y="240152"/>
            <a:ext cx="742950" cy="742950"/>
          </a:xfrm>
          <a:prstGeom prst="rect">
            <a:avLst/>
          </a:prstGeom>
        </p:spPr>
      </p:pic>
      <p:sp>
        <p:nvSpPr>
          <p:cNvPr id="6" name="TextBox 5">
            <a:extLst>
              <a:ext uri="{FF2B5EF4-FFF2-40B4-BE49-F238E27FC236}">
                <a16:creationId xmlns:a16="http://schemas.microsoft.com/office/drawing/2014/main" id="{B1D4D635-E496-B814-B55A-C760CC58CAFA}"/>
              </a:ext>
            </a:extLst>
          </p:cNvPr>
          <p:cNvSpPr txBox="1"/>
          <p:nvPr/>
        </p:nvSpPr>
        <p:spPr>
          <a:xfrm>
            <a:off x="3937271" y="2529805"/>
            <a:ext cx="8885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2.31 s</a:t>
            </a:r>
          </a:p>
        </p:txBody>
      </p:sp>
      <p:sp>
        <p:nvSpPr>
          <p:cNvPr id="8" name="TextBox 7">
            <a:extLst>
              <a:ext uri="{FF2B5EF4-FFF2-40B4-BE49-F238E27FC236}">
                <a16:creationId xmlns:a16="http://schemas.microsoft.com/office/drawing/2014/main" id="{7E941E79-B7D8-9320-68E6-15F078324AEF}"/>
              </a:ext>
            </a:extLst>
          </p:cNvPr>
          <p:cNvSpPr txBox="1"/>
          <p:nvPr/>
        </p:nvSpPr>
        <p:spPr>
          <a:xfrm>
            <a:off x="4295147" y="2992517"/>
            <a:ext cx="8885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5.38 s</a:t>
            </a:r>
            <a:endParaRPr lang="en-US" dirty="0">
              <a:solidFill>
                <a:srgbClr val="F07769"/>
              </a:solidFill>
            </a:endParaRPr>
          </a:p>
        </p:txBody>
      </p:sp>
      <p:sp>
        <p:nvSpPr>
          <p:cNvPr id="10" name="TextBox 9">
            <a:extLst>
              <a:ext uri="{FF2B5EF4-FFF2-40B4-BE49-F238E27FC236}">
                <a16:creationId xmlns:a16="http://schemas.microsoft.com/office/drawing/2014/main" id="{359094EE-39AA-DFDF-0DB9-73F44FE056FF}"/>
              </a:ext>
            </a:extLst>
          </p:cNvPr>
          <p:cNvSpPr txBox="1"/>
          <p:nvPr/>
        </p:nvSpPr>
        <p:spPr>
          <a:xfrm>
            <a:off x="1911828" y="4756820"/>
            <a:ext cx="532034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bg2">
                    <a:lumMod val="50000"/>
                  </a:schemeClr>
                </a:solidFill>
              </a:rPr>
              <a:t>Cindy sees Jim buy a hotdog at the cafeteria</a:t>
            </a:r>
          </a:p>
        </p:txBody>
      </p:sp>
      <p:cxnSp>
        <p:nvCxnSpPr>
          <p:cNvPr id="17" name="Straight Arrow Connector 16">
            <a:extLst>
              <a:ext uri="{FF2B5EF4-FFF2-40B4-BE49-F238E27FC236}">
                <a16:creationId xmlns:a16="http://schemas.microsoft.com/office/drawing/2014/main" id="{D2523DA7-D9D8-2AEC-223D-44133FDBA7AC}"/>
              </a:ext>
            </a:extLst>
          </p:cNvPr>
          <p:cNvCxnSpPr>
            <a:cxnSpLocks/>
          </p:cNvCxnSpPr>
          <p:nvPr/>
        </p:nvCxnSpPr>
        <p:spPr>
          <a:xfrm>
            <a:off x="2419415" y="4476259"/>
            <a:ext cx="481275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977F7F19-693B-6B1E-2E4D-DF1D2672C0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82671" y="4309409"/>
            <a:ext cx="226985" cy="389118"/>
          </a:xfrm>
          <a:prstGeom prst="rect">
            <a:avLst/>
          </a:prstGeom>
        </p:spPr>
      </p:pic>
      <p:pic>
        <p:nvPicPr>
          <p:cNvPr id="27" name="Graphic 26">
            <a:extLst>
              <a:ext uri="{FF2B5EF4-FFF2-40B4-BE49-F238E27FC236}">
                <a16:creationId xmlns:a16="http://schemas.microsoft.com/office/drawing/2014/main" id="{2D47D7E3-39BD-9688-FF09-CE717E530E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010025"/>
            <a:ext cx="9144000" cy="1133475"/>
          </a:xfrm>
          <a:prstGeom prst="rect">
            <a:avLst/>
          </a:prstGeom>
        </p:spPr>
      </p:pic>
      <p:sp>
        <p:nvSpPr>
          <p:cNvPr id="7" name="TextBox 6">
            <a:extLst>
              <a:ext uri="{FF2B5EF4-FFF2-40B4-BE49-F238E27FC236}">
                <a16:creationId xmlns:a16="http://schemas.microsoft.com/office/drawing/2014/main" id="{02CADC4E-ECAB-BA3D-AAAC-612FA9C0603C}"/>
              </a:ext>
            </a:extLst>
          </p:cNvPr>
          <p:cNvSpPr txBox="1"/>
          <p:nvPr/>
        </p:nvSpPr>
        <p:spPr>
          <a:xfrm>
            <a:off x="4422723" y="4089579"/>
            <a:ext cx="756086" cy="33855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400" dirty="0"/>
              <a:t>10 m</a:t>
            </a:r>
          </a:p>
        </p:txBody>
      </p:sp>
    </p:spTree>
    <p:extLst>
      <p:ext uri="{BB962C8B-B14F-4D97-AF65-F5344CB8AC3E}">
        <p14:creationId xmlns:p14="http://schemas.microsoft.com/office/powerpoint/2010/main" val="403920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F26928-42C4-9B33-180D-1881B75DC18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41</a:t>
            </a:fld>
            <a:endParaRPr lang="en"/>
          </a:p>
        </p:txBody>
      </p:sp>
      <p:pic>
        <p:nvPicPr>
          <p:cNvPr id="2" name="Picture 2" descr="Chart, line chart&#10;&#10;Description automatically generated">
            <a:extLst>
              <a:ext uri="{FF2B5EF4-FFF2-40B4-BE49-F238E27FC236}">
                <a16:creationId xmlns:a16="http://schemas.microsoft.com/office/drawing/2014/main" id="{D92C8548-A090-E24D-1DFF-B271BE0C628C}"/>
              </a:ext>
            </a:extLst>
          </p:cNvPr>
          <p:cNvPicPr>
            <a:picLocks noChangeAspect="1"/>
          </p:cNvPicPr>
          <p:nvPr/>
        </p:nvPicPr>
        <p:blipFill>
          <a:blip r:embed="rId2"/>
          <a:stretch>
            <a:fillRect/>
          </a:stretch>
        </p:blipFill>
        <p:spPr>
          <a:xfrm>
            <a:off x="1361588" y="366442"/>
            <a:ext cx="6434707" cy="4307843"/>
          </a:xfrm>
          <a:prstGeom prst="rect">
            <a:avLst/>
          </a:prstGeom>
        </p:spPr>
      </p:pic>
    </p:spTree>
    <p:extLst>
      <p:ext uri="{BB962C8B-B14F-4D97-AF65-F5344CB8AC3E}">
        <p14:creationId xmlns:p14="http://schemas.microsoft.com/office/powerpoint/2010/main" val="3539763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FBC8-6919-824E-1FDC-A8F322703E2E}"/>
              </a:ext>
            </a:extLst>
          </p:cNvPr>
          <p:cNvSpPr>
            <a:spLocks noGrp="1"/>
          </p:cNvSpPr>
          <p:nvPr>
            <p:ph type="title"/>
          </p:nvPr>
        </p:nvSpPr>
        <p:spPr/>
        <p:txBody>
          <a:bodyPr>
            <a:normAutofit/>
          </a:bodyPr>
          <a:lstStyle/>
          <a:p>
            <a:r>
              <a:rPr lang="en-US" sz="2800" dirty="0"/>
              <a:t>Average Velocity Vs. Instantaneous Velocity</a:t>
            </a:r>
          </a:p>
        </p:txBody>
      </p:sp>
      <p:sp>
        <p:nvSpPr>
          <p:cNvPr id="3" name="Text Placeholder 2">
            <a:extLst>
              <a:ext uri="{FF2B5EF4-FFF2-40B4-BE49-F238E27FC236}">
                <a16:creationId xmlns:a16="http://schemas.microsoft.com/office/drawing/2014/main" id="{8DBEEDF3-3B08-4873-2BDC-A03339A899C5}"/>
              </a:ext>
            </a:extLst>
          </p:cNvPr>
          <p:cNvSpPr>
            <a:spLocks noGrp="1"/>
          </p:cNvSpPr>
          <p:nvPr>
            <p:ph idx="1"/>
          </p:nvPr>
        </p:nvSpPr>
        <p:spPr>
          <a:xfrm>
            <a:off x="902188" y="1343607"/>
            <a:ext cx="7794623" cy="3319833"/>
          </a:xfrm>
        </p:spPr>
        <p:txBody>
          <a:bodyPr/>
          <a:lstStyle/>
          <a:p>
            <a:pPr>
              <a:spcBef>
                <a:spcPts val="1000"/>
              </a:spcBef>
            </a:pPr>
            <a:br>
              <a:rPr lang="en-US" b="1" u="sng" dirty="0"/>
            </a:br>
            <a:r>
              <a:rPr lang="en-US" b="1" u="sng" dirty="0"/>
              <a:t>Instantaneous Velocity</a:t>
            </a:r>
            <a:r>
              <a:rPr lang="en-US" dirty="0"/>
              <a:t> - the speed at any given instant in time.</a:t>
            </a:r>
          </a:p>
          <a:p>
            <a:pPr lvl="1">
              <a:spcBef>
                <a:spcPts val="1000"/>
              </a:spcBef>
            </a:pPr>
            <a:r>
              <a:rPr lang="en-US" sz="2000" dirty="0"/>
              <a:t>Ex: One of the most common examples we can use to understand instantaneous velocity involves driving a car and looking at the speedometer. The speedometer will tell us the speed of the vehicle at that instant in time.</a:t>
            </a:r>
          </a:p>
          <a:p>
            <a:pPr>
              <a:spcBef>
                <a:spcPts val="1000"/>
              </a:spcBef>
            </a:pPr>
            <a:r>
              <a:rPr lang="en-US" b="1" u="sng" dirty="0"/>
              <a:t>Average Velocity</a:t>
            </a:r>
            <a:r>
              <a:rPr lang="en-US" dirty="0"/>
              <a:t> - the total displacement covered over the total time</a:t>
            </a:r>
          </a:p>
        </p:txBody>
      </p:sp>
      <p:sp>
        <p:nvSpPr>
          <p:cNvPr id="4" name="Slide Number Placeholder 3">
            <a:extLst>
              <a:ext uri="{FF2B5EF4-FFF2-40B4-BE49-F238E27FC236}">
                <a16:creationId xmlns:a16="http://schemas.microsoft.com/office/drawing/2014/main" id="{DD857A75-CE12-A224-988C-577E0778B14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42</a:t>
            </a:fld>
            <a:endParaRPr lang="en"/>
          </a:p>
        </p:txBody>
      </p:sp>
    </p:spTree>
    <p:extLst>
      <p:ext uri="{BB962C8B-B14F-4D97-AF65-F5344CB8AC3E}">
        <p14:creationId xmlns:p14="http://schemas.microsoft.com/office/powerpoint/2010/main" val="2569223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78AD21A-1BB9-3D49-6B5E-B37C2C561681}"/>
              </a:ext>
            </a:extLst>
          </p:cNvPr>
          <p:cNvPicPr>
            <a:picLocks noChangeAspect="1"/>
          </p:cNvPicPr>
          <p:nvPr/>
        </p:nvPicPr>
        <p:blipFill rotWithShape="1">
          <a:blip r:embed="rId2"/>
          <a:srcRect t="13504" r="-24" b="-417"/>
          <a:stretch/>
        </p:blipFill>
        <p:spPr>
          <a:xfrm>
            <a:off x="-2157" y="2730"/>
            <a:ext cx="9150498" cy="5161672"/>
          </a:xfrm>
          <a:prstGeom prst="rect">
            <a:avLst/>
          </a:prstGeom>
        </p:spPr>
      </p:pic>
      <p:sp>
        <p:nvSpPr>
          <p:cNvPr id="3" name="Oval 2">
            <a:extLst>
              <a:ext uri="{FF2B5EF4-FFF2-40B4-BE49-F238E27FC236}">
                <a16:creationId xmlns:a16="http://schemas.microsoft.com/office/drawing/2014/main" id="{83C29985-FFC4-1454-8999-AE39B9629C04}"/>
              </a:ext>
            </a:extLst>
          </p:cNvPr>
          <p:cNvSpPr/>
          <p:nvPr/>
        </p:nvSpPr>
        <p:spPr>
          <a:xfrm>
            <a:off x="-1775735" y="-602118"/>
            <a:ext cx="6347735" cy="6347735"/>
          </a:xfrm>
          <a:prstGeom prst="ellipse">
            <a:avLst/>
          </a:prstGeom>
          <a:solidFill>
            <a:srgbClr val="F07769">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99B6DEF-6DE2-83BA-FBBE-F7ACF7CA9E26}"/>
              </a:ext>
            </a:extLst>
          </p:cNvPr>
          <p:cNvSpPr>
            <a:spLocks noGrp="1"/>
          </p:cNvSpPr>
          <p:nvPr>
            <p:ph type="ctrTitle"/>
          </p:nvPr>
        </p:nvSpPr>
        <p:spPr>
          <a:xfrm>
            <a:off x="230497" y="1693124"/>
            <a:ext cx="4043791" cy="1159800"/>
          </a:xfrm>
        </p:spPr>
        <p:txBody>
          <a:bodyPr/>
          <a:lstStyle/>
          <a:p>
            <a:r>
              <a:rPr lang="en-US" sz="4800" dirty="0"/>
              <a:t>Acceleration</a:t>
            </a:r>
          </a:p>
        </p:txBody>
      </p:sp>
      <p:sp>
        <p:nvSpPr>
          <p:cNvPr id="6" name="Subtitle 5">
            <a:extLst>
              <a:ext uri="{FF2B5EF4-FFF2-40B4-BE49-F238E27FC236}">
                <a16:creationId xmlns:a16="http://schemas.microsoft.com/office/drawing/2014/main" id="{66182B77-F074-6FAF-1B89-BE835762E310}"/>
              </a:ext>
            </a:extLst>
          </p:cNvPr>
          <p:cNvSpPr>
            <a:spLocks noGrp="1"/>
          </p:cNvSpPr>
          <p:nvPr>
            <p:ph type="subTitle" idx="1"/>
          </p:nvPr>
        </p:nvSpPr>
        <p:spPr>
          <a:xfrm>
            <a:off x="230497" y="2756524"/>
            <a:ext cx="3675196" cy="546658"/>
          </a:xfrm>
        </p:spPr>
        <p:txBody>
          <a:bodyPr/>
          <a:lstStyle/>
          <a:p>
            <a:r>
              <a:rPr lang="en-US" sz="1800" dirty="0">
                <a:solidFill>
                  <a:schemeClr val="bg1"/>
                </a:solidFill>
                <a:latin typeface="+mj-lt"/>
              </a:rPr>
              <a:t>The change in an object's motion</a:t>
            </a:r>
          </a:p>
        </p:txBody>
      </p:sp>
      <p:sp>
        <p:nvSpPr>
          <p:cNvPr id="4" name="Slide Number Placeholder 3">
            <a:extLst>
              <a:ext uri="{FF2B5EF4-FFF2-40B4-BE49-F238E27FC236}">
                <a16:creationId xmlns:a16="http://schemas.microsoft.com/office/drawing/2014/main" id="{33FDB8AC-1410-689F-2836-8315F606C619}"/>
              </a:ext>
            </a:extLst>
          </p:cNvPr>
          <p:cNvSpPr>
            <a:spLocks noGrp="1"/>
          </p:cNvSpPr>
          <p:nvPr>
            <p:ph type="sldNum" idx="4294967295"/>
          </p:nvPr>
        </p:nvSpPr>
        <p:spPr>
          <a:xfrm>
            <a:off x="8594725" y="4749800"/>
            <a:ext cx="549275" cy="393700"/>
          </a:xfrm>
        </p:spPr>
        <p:txBody>
          <a:bodyPr/>
          <a:lstStyle/>
          <a:p>
            <a:pPr marL="0" lvl="0" indent="0" algn="r" rtl="0">
              <a:spcBef>
                <a:spcPts val="0"/>
              </a:spcBef>
              <a:spcAft>
                <a:spcPts val="0"/>
              </a:spcAft>
              <a:buNone/>
            </a:pPr>
            <a:fld id="{00000000-1234-1234-1234-123412341234}" type="slidenum">
              <a:rPr lang="en"/>
              <a:t>43</a:t>
            </a:fld>
            <a:endParaRPr lang="en"/>
          </a:p>
        </p:txBody>
      </p:sp>
    </p:spTree>
    <p:extLst>
      <p:ext uri="{BB962C8B-B14F-4D97-AF65-F5344CB8AC3E}">
        <p14:creationId xmlns:p14="http://schemas.microsoft.com/office/powerpoint/2010/main" val="6728714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8C6380-3428-24DA-E8E9-0D4D34C431CF}"/>
              </a:ext>
            </a:extLst>
          </p:cNvPr>
          <p:cNvSpPr>
            <a:spLocks noGrp="1"/>
          </p:cNvSpPr>
          <p:nvPr>
            <p:ph type="title"/>
          </p:nvPr>
        </p:nvSpPr>
        <p:spPr/>
        <p:txBody>
          <a:bodyPr/>
          <a:lstStyle/>
          <a:p>
            <a:r>
              <a:rPr lang="en-US" dirty="0"/>
              <a:t>The 5 Kinematic Formulas</a:t>
            </a:r>
          </a:p>
        </p:txBody>
      </p:sp>
      <p:sp>
        <p:nvSpPr>
          <p:cNvPr id="2" name="Slide Number Placeholder 1">
            <a:extLst>
              <a:ext uri="{FF2B5EF4-FFF2-40B4-BE49-F238E27FC236}">
                <a16:creationId xmlns:a16="http://schemas.microsoft.com/office/drawing/2014/main" id="{7696A828-2D72-251A-D4C3-B92ECD465E9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44</a:t>
            </a:fld>
            <a:endParaRPr lang="en"/>
          </a:p>
        </p:txBody>
      </p:sp>
      <p:sp>
        <p:nvSpPr>
          <p:cNvPr id="7" name="Title 2">
            <a:extLst>
              <a:ext uri="{FF2B5EF4-FFF2-40B4-BE49-F238E27FC236}">
                <a16:creationId xmlns:a16="http://schemas.microsoft.com/office/drawing/2014/main" id="{CA0E9A3F-B76A-2616-9309-8732466569B3}"/>
              </a:ext>
            </a:extLst>
          </p:cNvPr>
          <p:cNvSpPr txBox="1">
            <a:spLocks/>
          </p:cNvSpPr>
          <p:nvPr/>
        </p:nvSpPr>
        <p:spPr>
          <a:xfrm>
            <a:off x="5180841" y="1020064"/>
            <a:ext cx="3679031" cy="702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1pPr>
            <a:lvl2pPr marR="0" lvl="1"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2pPr>
            <a:lvl3pPr marR="0" lvl="2"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3pPr>
            <a:lvl4pPr marR="0" lvl="3"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4pPr>
            <a:lvl5pPr marR="0" lvl="4"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5pPr>
            <a:lvl6pPr marR="0" lvl="5"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6pPr>
            <a:lvl7pPr marR="0" lvl="6"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7pPr>
            <a:lvl8pPr marR="0" lvl="7"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8pPr>
            <a:lvl9pPr marR="0" lvl="8"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9pPr>
          </a:lstStyle>
          <a:p>
            <a:r>
              <a:rPr lang="en-US" b="1" dirty="0">
                <a:solidFill>
                  <a:srgbClr val="F07769"/>
                </a:solidFill>
                <a:latin typeface="+mn-lt"/>
              </a:rPr>
              <a:t>Variables</a:t>
            </a:r>
          </a:p>
        </p:txBody>
      </p:sp>
      <p:pic>
        <p:nvPicPr>
          <p:cNvPr id="6" name="Picture 7">
            <a:extLst>
              <a:ext uri="{FF2B5EF4-FFF2-40B4-BE49-F238E27FC236}">
                <a16:creationId xmlns:a16="http://schemas.microsoft.com/office/drawing/2014/main" id="{2E441255-3FA1-CA4F-256D-05E58773C06B}"/>
              </a:ext>
            </a:extLst>
          </p:cNvPr>
          <p:cNvPicPr>
            <a:picLocks noChangeAspect="1"/>
          </p:cNvPicPr>
          <p:nvPr/>
        </p:nvPicPr>
        <p:blipFill>
          <a:blip r:embed="rId2"/>
          <a:stretch>
            <a:fillRect/>
          </a:stretch>
        </p:blipFill>
        <p:spPr>
          <a:xfrm>
            <a:off x="1649650" y="1366455"/>
            <a:ext cx="2171700" cy="619125"/>
          </a:xfrm>
          <a:prstGeom prst="rect">
            <a:avLst/>
          </a:prstGeom>
        </p:spPr>
      </p:pic>
      <p:pic>
        <p:nvPicPr>
          <p:cNvPr id="8" name="Picture 8">
            <a:extLst>
              <a:ext uri="{FF2B5EF4-FFF2-40B4-BE49-F238E27FC236}">
                <a16:creationId xmlns:a16="http://schemas.microsoft.com/office/drawing/2014/main" id="{243773A6-0B02-DE42-85A1-8D04173BEA73}"/>
              </a:ext>
            </a:extLst>
          </p:cNvPr>
          <p:cNvPicPr>
            <a:picLocks noChangeAspect="1"/>
          </p:cNvPicPr>
          <p:nvPr/>
        </p:nvPicPr>
        <p:blipFill>
          <a:blip r:embed="rId3"/>
          <a:stretch>
            <a:fillRect/>
          </a:stretch>
        </p:blipFill>
        <p:spPr>
          <a:xfrm>
            <a:off x="1583425" y="2090022"/>
            <a:ext cx="2009775" cy="609600"/>
          </a:xfrm>
          <a:prstGeom prst="rect">
            <a:avLst/>
          </a:prstGeom>
        </p:spPr>
      </p:pic>
      <p:pic>
        <p:nvPicPr>
          <p:cNvPr id="9" name="Picture 9">
            <a:extLst>
              <a:ext uri="{FF2B5EF4-FFF2-40B4-BE49-F238E27FC236}">
                <a16:creationId xmlns:a16="http://schemas.microsoft.com/office/drawing/2014/main" id="{25FBA91A-91F4-BAD3-19BD-89E2E2B9CAF4}"/>
              </a:ext>
            </a:extLst>
          </p:cNvPr>
          <p:cNvPicPr>
            <a:picLocks noChangeAspect="1"/>
          </p:cNvPicPr>
          <p:nvPr/>
        </p:nvPicPr>
        <p:blipFill>
          <a:blip r:embed="rId4"/>
          <a:stretch>
            <a:fillRect/>
          </a:stretch>
        </p:blipFill>
        <p:spPr>
          <a:xfrm>
            <a:off x="1587468" y="2947093"/>
            <a:ext cx="2152650" cy="361950"/>
          </a:xfrm>
          <a:prstGeom prst="rect">
            <a:avLst/>
          </a:prstGeom>
        </p:spPr>
      </p:pic>
      <p:pic>
        <p:nvPicPr>
          <p:cNvPr id="10" name="Picture 10">
            <a:extLst>
              <a:ext uri="{FF2B5EF4-FFF2-40B4-BE49-F238E27FC236}">
                <a16:creationId xmlns:a16="http://schemas.microsoft.com/office/drawing/2014/main" id="{5878213F-99B8-1275-F483-B45F9165CF89}"/>
              </a:ext>
            </a:extLst>
          </p:cNvPr>
          <p:cNvPicPr>
            <a:picLocks noChangeAspect="1"/>
          </p:cNvPicPr>
          <p:nvPr/>
        </p:nvPicPr>
        <p:blipFill>
          <a:blip r:embed="rId5"/>
          <a:stretch>
            <a:fillRect/>
          </a:stretch>
        </p:blipFill>
        <p:spPr>
          <a:xfrm>
            <a:off x="1583425" y="3772222"/>
            <a:ext cx="1514475" cy="276225"/>
          </a:xfrm>
          <a:prstGeom prst="rect">
            <a:avLst/>
          </a:prstGeom>
        </p:spPr>
      </p:pic>
      <p:pic>
        <p:nvPicPr>
          <p:cNvPr id="11" name="Picture 11">
            <a:extLst>
              <a:ext uri="{FF2B5EF4-FFF2-40B4-BE49-F238E27FC236}">
                <a16:creationId xmlns:a16="http://schemas.microsoft.com/office/drawing/2014/main" id="{A6C2FB02-C3C5-9295-9605-98CC13C0EDA7}"/>
              </a:ext>
            </a:extLst>
          </p:cNvPr>
          <p:cNvPicPr>
            <a:picLocks noChangeAspect="1"/>
          </p:cNvPicPr>
          <p:nvPr/>
        </p:nvPicPr>
        <p:blipFill>
          <a:blip r:embed="rId6"/>
          <a:stretch>
            <a:fillRect/>
          </a:stretch>
        </p:blipFill>
        <p:spPr>
          <a:xfrm>
            <a:off x="1549368" y="4270556"/>
            <a:ext cx="2228850" cy="638175"/>
          </a:xfrm>
          <a:prstGeom prst="rect">
            <a:avLst/>
          </a:prstGeom>
        </p:spPr>
      </p:pic>
      <p:pic>
        <p:nvPicPr>
          <p:cNvPr id="12" name="Picture 12">
            <a:extLst>
              <a:ext uri="{FF2B5EF4-FFF2-40B4-BE49-F238E27FC236}">
                <a16:creationId xmlns:a16="http://schemas.microsoft.com/office/drawing/2014/main" id="{0CD14B22-336A-68FB-25F7-94C396A9DE47}"/>
              </a:ext>
            </a:extLst>
          </p:cNvPr>
          <p:cNvPicPr>
            <a:picLocks noChangeAspect="1"/>
          </p:cNvPicPr>
          <p:nvPr/>
        </p:nvPicPr>
        <p:blipFill>
          <a:blip r:embed="rId7"/>
          <a:stretch>
            <a:fillRect/>
          </a:stretch>
        </p:blipFill>
        <p:spPr>
          <a:xfrm>
            <a:off x="5308632" y="1776030"/>
            <a:ext cx="2286000" cy="209550"/>
          </a:xfrm>
          <a:prstGeom prst="rect">
            <a:avLst/>
          </a:prstGeom>
        </p:spPr>
      </p:pic>
      <p:pic>
        <p:nvPicPr>
          <p:cNvPr id="13" name="Picture 13">
            <a:extLst>
              <a:ext uri="{FF2B5EF4-FFF2-40B4-BE49-F238E27FC236}">
                <a16:creationId xmlns:a16="http://schemas.microsoft.com/office/drawing/2014/main" id="{5C9B5302-7EC1-0234-7C54-2CB0C62A57E7}"/>
              </a:ext>
            </a:extLst>
          </p:cNvPr>
          <p:cNvPicPr>
            <a:picLocks noChangeAspect="1"/>
          </p:cNvPicPr>
          <p:nvPr/>
        </p:nvPicPr>
        <p:blipFill>
          <a:blip r:embed="rId8"/>
          <a:stretch>
            <a:fillRect/>
          </a:stretch>
        </p:blipFill>
        <p:spPr>
          <a:xfrm>
            <a:off x="5273469" y="2244115"/>
            <a:ext cx="3303916" cy="257684"/>
          </a:xfrm>
          <a:prstGeom prst="rect">
            <a:avLst/>
          </a:prstGeom>
        </p:spPr>
      </p:pic>
      <p:pic>
        <p:nvPicPr>
          <p:cNvPr id="14" name="Picture 14">
            <a:extLst>
              <a:ext uri="{FF2B5EF4-FFF2-40B4-BE49-F238E27FC236}">
                <a16:creationId xmlns:a16="http://schemas.microsoft.com/office/drawing/2014/main" id="{C9E6C040-EB99-B409-8940-DFB1B561EA68}"/>
              </a:ext>
            </a:extLst>
          </p:cNvPr>
          <p:cNvPicPr>
            <a:picLocks noChangeAspect="1"/>
          </p:cNvPicPr>
          <p:nvPr/>
        </p:nvPicPr>
        <p:blipFill>
          <a:blip r:embed="rId9"/>
          <a:stretch>
            <a:fillRect/>
          </a:stretch>
        </p:blipFill>
        <p:spPr>
          <a:xfrm>
            <a:off x="5282034" y="2751019"/>
            <a:ext cx="2552700" cy="304800"/>
          </a:xfrm>
          <a:prstGeom prst="rect">
            <a:avLst/>
          </a:prstGeom>
        </p:spPr>
      </p:pic>
      <p:pic>
        <p:nvPicPr>
          <p:cNvPr id="15" name="Picture 15">
            <a:extLst>
              <a:ext uri="{FF2B5EF4-FFF2-40B4-BE49-F238E27FC236}">
                <a16:creationId xmlns:a16="http://schemas.microsoft.com/office/drawing/2014/main" id="{08B6FA0D-52D2-ED57-DE3C-731795E47845}"/>
              </a:ext>
            </a:extLst>
          </p:cNvPr>
          <p:cNvPicPr>
            <a:picLocks noChangeAspect="1"/>
          </p:cNvPicPr>
          <p:nvPr/>
        </p:nvPicPr>
        <p:blipFill>
          <a:blip r:embed="rId10"/>
          <a:stretch>
            <a:fillRect/>
          </a:stretch>
        </p:blipFill>
        <p:spPr>
          <a:xfrm>
            <a:off x="5308632" y="3275842"/>
            <a:ext cx="2743200" cy="264861"/>
          </a:xfrm>
          <a:prstGeom prst="rect">
            <a:avLst/>
          </a:prstGeom>
        </p:spPr>
      </p:pic>
      <p:pic>
        <p:nvPicPr>
          <p:cNvPr id="16" name="Picture 16">
            <a:extLst>
              <a:ext uri="{FF2B5EF4-FFF2-40B4-BE49-F238E27FC236}">
                <a16:creationId xmlns:a16="http://schemas.microsoft.com/office/drawing/2014/main" id="{210219A9-B713-67A6-B511-4A894FAA1C4F}"/>
              </a:ext>
            </a:extLst>
          </p:cNvPr>
          <p:cNvPicPr>
            <a:picLocks noChangeAspect="1"/>
          </p:cNvPicPr>
          <p:nvPr/>
        </p:nvPicPr>
        <p:blipFill>
          <a:blip r:embed="rId11"/>
          <a:stretch>
            <a:fillRect/>
          </a:stretch>
        </p:blipFill>
        <p:spPr>
          <a:xfrm>
            <a:off x="5346732" y="3852713"/>
            <a:ext cx="2743200" cy="252663"/>
          </a:xfrm>
          <a:prstGeom prst="rect">
            <a:avLst/>
          </a:prstGeom>
        </p:spPr>
      </p:pic>
      <p:pic>
        <p:nvPicPr>
          <p:cNvPr id="17" name="Picture 17">
            <a:extLst>
              <a:ext uri="{FF2B5EF4-FFF2-40B4-BE49-F238E27FC236}">
                <a16:creationId xmlns:a16="http://schemas.microsoft.com/office/drawing/2014/main" id="{E0A7436D-7852-DB14-591D-AD2F3EDF302A}"/>
              </a:ext>
            </a:extLst>
          </p:cNvPr>
          <p:cNvPicPr>
            <a:picLocks noChangeAspect="1"/>
          </p:cNvPicPr>
          <p:nvPr/>
        </p:nvPicPr>
        <p:blipFill>
          <a:blip r:embed="rId12"/>
          <a:stretch>
            <a:fillRect/>
          </a:stretch>
        </p:blipFill>
        <p:spPr>
          <a:xfrm>
            <a:off x="5346732" y="4423092"/>
            <a:ext cx="2667000" cy="266700"/>
          </a:xfrm>
          <a:prstGeom prst="rect">
            <a:avLst/>
          </a:prstGeom>
        </p:spPr>
      </p:pic>
    </p:spTree>
    <p:extLst>
      <p:ext uri="{BB962C8B-B14F-4D97-AF65-F5344CB8AC3E}">
        <p14:creationId xmlns:p14="http://schemas.microsoft.com/office/powerpoint/2010/main" val="42705518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FC1E2-C19E-922C-EE46-638A13F774B5}"/>
              </a:ext>
            </a:extLst>
          </p:cNvPr>
          <p:cNvSpPr>
            <a:spLocks noGrp="1"/>
          </p:cNvSpPr>
          <p:nvPr>
            <p:ph type="title"/>
          </p:nvPr>
        </p:nvSpPr>
        <p:spPr/>
        <p:txBody>
          <a:bodyPr/>
          <a:lstStyle/>
          <a:p>
            <a:r>
              <a:rPr lang="en-US"/>
              <a:t>Conceptual Example #6</a:t>
            </a:r>
          </a:p>
        </p:txBody>
      </p:sp>
      <p:sp>
        <p:nvSpPr>
          <p:cNvPr id="3" name="Text Placeholder 2">
            <a:extLst>
              <a:ext uri="{FF2B5EF4-FFF2-40B4-BE49-F238E27FC236}">
                <a16:creationId xmlns:a16="http://schemas.microsoft.com/office/drawing/2014/main" id="{F1A5259F-ED9E-CA48-505F-775650C6E6A4}"/>
              </a:ext>
            </a:extLst>
          </p:cNvPr>
          <p:cNvSpPr>
            <a:spLocks noGrp="1"/>
          </p:cNvSpPr>
          <p:nvPr>
            <p:ph idx="1"/>
          </p:nvPr>
        </p:nvSpPr>
        <p:spPr/>
        <p:txBody>
          <a:bodyPr/>
          <a:lstStyle/>
          <a:p>
            <a:r>
              <a:rPr lang="en-US" dirty="0"/>
              <a:t>A horse gallops with a constant acceleration of 3 m/s2. </a:t>
            </a:r>
            <a:br>
              <a:rPr lang="en-US" dirty="0"/>
            </a:br>
            <a:r>
              <a:rPr lang="en-US" dirty="0"/>
              <a:t>Which statement below is true?</a:t>
            </a:r>
          </a:p>
          <a:p>
            <a:endParaRPr lang="en-US" dirty="0"/>
          </a:p>
          <a:p>
            <a:pPr marL="457200" indent="-457200">
              <a:buFont typeface="+mj-lt"/>
              <a:buAutoNum type="alphaUcPeriod"/>
            </a:pPr>
            <a:r>
              <a:rPr lang="en-US" dirty="0"/>
              <a:t>The horse's velocity does not change.</a:t>
            </a:r>
          </a:p>
          <a:p>
            <a:pPr marL="457200" indent="-457200">
              <a:buFont typeface="+mj-lt"/>
              <a:buAutoNum type="alphaUcPeriod"/>
            </a:pPr>
            <a:r>
              <a:rPr lang="en-US" dirty="0"/>
              <a:t>The horse moves 3m every second.</a:t>
            </a:r>
          </a:p>
          <a:p>
            <a:pPr marL="457200" indent="-457200">
              <a:buFont typeface="+mj-lt"/>
              <a:buAutoNum type="alphaUcPeriod"/>
            </a:pPr>
            <a:r>
              <a:rPr lang="en-US" dirty="0"/>
              <a:t>The horse’s velocity increases 3m every second.</a:t>
            </a:r>
          </a:p>
          <a:p>
            <a:pPr marL="457200" indent="-457200">
              <a:buFont typeface="+mj-lt"/>
              <a:buAutoNum type="alphaUcPeriod"/>
            </a:pPr>
            <a:r>
              <a:rPr lang="en-US" dirty="0"/>
              <a:t>The horse’s velocity increases 3m/s every second.</a:t>
            </a:r>
          </a:p>
        </p:txBody>
      </p:sp>
      <p:sp>
        <p:nvSpPr>
          <p:cNvPr id="4" name="Slide Number Placeholder 3">
            <a:extLst>
              <a:ext uri="{FF2B5EF4-FFF2-40B4-BE49-F238E27FC236}">
                <a16:creationId xmlns:a16="http://schemas.microsoft.com/office/drawing/2014/main" id="{E2A4BA00-7B9A-A4FF-7DFD-517B331AC0CE}"/>
              </a:ext>
            </a:extLst>
          </p:cNvPr>
          <p:cNvSpPr>
            <a:spLocks noGrp="1"/>
          </p:cNvSpPr>
          <p:nvPr>
            <p:ph type="sldNum" sz="quarter" idx="12"/>
          </p:nvPr>
        </p:nvSpPr>
        <p:spPr/>
        <p:txBody>
          <a:bodyPr/>
          <a:lstStyle/>
          <a:p>
            <a:pPr lvl="0"/>
            <a:fld id="{00000000-1234-1234-1234-123412341234}" type="slidenum">
              <a:rPr lang="en"/>
              <a:pPr lvl="0"/>
              <a:t>45</a:t>
            </a:fld>
            <a:endParaRPr lang="en"/>
          </a:p>
        </p:txBody>
      </p:sp>
      <p:sp>
        <p:nvSpPr>
          <p:cNvPr id="5" name="Rectangle: Rounded Corners 4">
            <a:extLst>
              <a:ext uri="{FF2B5EF4-FFF2-40B4-BE49-F238E27FC236}">
                <a16:creationId xmlns:a16="http://schemas.microsoft.com/office/drawing/2014/main" id="{2BAAEB38-0E9B-AD37-57D4-26C7E8064391}"/>
              </a:ext>
            </a:extLst>
          </p:cNvPr>
          <p:cNvSpPr/>
          <p:nvPr/>
        </p:nvSpPr>
        <p:spPr>
          <a:xfrm>
            <a:off x="717069" y="3702406"/>
            <a:ext cx="6484665" cy="474452"/>
          </a:xfrm>
          <a:prstGeom prst="roundRect">
            <a:avLst/>
          </a:prstGeom>
          <a:noFill/>
          <a:ln w="57150">
            <a:solidFill>
              <a:srgbClr val="F07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Qr code&#10;&#10;Description automatically generated">
            <a:extLst>
              <a:ext uri="{FF2B5EF4-FFF2-40B4-BE49-F238E27FC236}">
                <a16:creationId xmlns:a16="http://schemas.microsoft.com/office/drawing/2014/main" id="{B6E3AB25-8A70-1790-E12A-2C91079D8A0A}"/>
              </a:ext>
            </a:extLst>
          </p:cNvPr>
          <p:cNvPicPr>
            <a:picLocks noChangeAspect="1"/>
          </p:cNvPicPr>
          <p:nvPr/>
        </p:nvPicPr>
        <p:blipFill>
          <a:blip r:embed="rId3"/>
          <a:stretch>
            <a:fillRect/>
          </a:stretch>
        </p:blipFill>
        <p:spPr>
          <a:xfrm>
            <a:off x="8240249" y="235464"/>
            <a:ext cx="733229" cy="725658"/>
          </a:xfrm>
          <a:prstGeom prst="rect">
            <a:avLst/>
          </a:prstGeom>
        </p:spPr>
      </p:pic>
    </p:spTree>
    <p:extLst>
      <p:ext uri="{BB962C8B-B14F-4D97-AF65-F5344CB8AC3E}">
        <p14:creationId xmlns:p14="http://schemas.microsoft.com/office/powerpoint/2010/main" val="124170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DC0A-6975-708E-1491-9DA0C66B15BE}"/>
              </a:ext>
            </a:extLst>
          </p:cNvPr>
          <p:cNvSpPr>
            <a:spLocks noGrp="1"/>
          </p:cNvSpPr>
          <p:nvPr>
            <p:ph type="title"/>
          </p:nvPr>
        </p:nvSpPr>
        <p:spPr/>
        <p:txBody>
          <a:bodyPr/>
          <a:lstStyle/>
          <a:p>
            <a:r>
              <a:rPr lang="en-US"/>
              <a:t>Example #18: Acceleration</a:t>
            </a:r>
          </a:p>
        </p:txBody>
      </p:sp>
      <p:sp>
        <p:nvSpPr>
          <p:cNvPr id="3" name="Text Placeholder 2">
            <a:extLst>
              <a:ext uri="{FF2B5EF4-FFF2-40B4-BE49-F238E27FC236}">
                <a16:creationId xmlns:a16="http://schemas.microsoft.com/office/drawing/2014/main" id="{645DDDF2-CDEA-67CD-B64C-74D8399FDA4F}"/>
              </a:ext>
            </a:extLst>
          </p:cNvPr>
          <p:cNvSpPr>
            <a:spLocks noGrp="1"/>
          </p:cNvSpPr>
          <p:nvPr>
            <p:ph idx="1"/>
          </p:nvPr>
        </p:nvSpPr>
        <p:spPr>
          <a:xfrm>
            <a:off x="902189" y="1184086"/>
            <a:ext cx="7814646" cy="2586012"/>
          </a:xfrm>
        </p:spPr>
        <p:txBody>
          <a:bodyPr>
            <a:normAutofit/>
          </a:bodyPr>
          <a:lstStyle/>
          <a:p>
            <a:r>
              <a:rPr lang="en-US" sz="2000" dirty="0"/>
              <a:t>Cindy is about to get her permit and starts to shop around to look for cars. The salesman lets her know that the Audi R8 that she is looking at can go from 0 to 60 mph in 3.3 seconds.</a:t>
            </a:r>
          </a:p>
          <a:p>
            <a:pPr marL="457200" indent="-457200">
              <a:buFont typeface="+mj-lt"/>
              <a:buAutoNum type="alphaUcPeriod"/>
            </a:pPr>
            <a:r>
              <a:rPr lang="en-US" sz="2000" dirty="0"/>
              <a:t>What is the acceleration in miles per hour per second?</a:t>
            </a:r>
          </a:p>
          <a:p>
            <a:pPr marL="457200" indent="-457200">
              <a:buFont typeface="+mj-lt"/>
              <a:buAutoNum type="alphaUcPeriod"/>
            </a:pPr>
            <a:r>
              <a:rPr lang="en-US" sz="2000" dirty="0"/>
              <a:t>What is the acceleration in meters per second2?</a:t>
            </a:r>
          </a:p>
          <a:p>
            <a:pPr marL="457200" indent="-457200">
              <a:buFont typeface="+mj-lt"/>
              <a:buAutoNum type="alphaUcPeriod"/>
            </a:pPr>
            <a:r>
              <a:rPr lang="en-US" sz="2000" dirty="0"/>
              <a:t>Explain how something that starts with a speed of 0 m/s, but accelerates at a rate of 1m/s2 can eventually go faster than 100 m/s</a:t>
            </a:r>
          </a:p>
        </p:txBody>
      </p:sp>
      <p:sp>
        <p:nvSpPr>
          <p:cNvPr id="4" name="Slide Number Placeholder 3">
            <a:extLst>
              <a:ext uri="{FF2B5EF4-FFF2-40B4-BE49-F238E27FC236}">
                <a16:creationId xmlns:a16="http://schemas.microsoft.com/office/drawing/2014/main" id="{6C3B8BD2-7DD7-5071-78CC-CC5F2308A3BD}"/>
              </a:ext>
            </a:extLst>
          </p:cNvPr>
          <p:cNvSpPr>
            <a:spLocks noGrp="1"/>
          </p:cNvSpPr>
          <p:nvPr>
            <p:ph type="sldNum" sz="quarter" idx="12"/>
          </p:nvPr>
        </p:nvSpPr>
        <p:spPr/>
        <p:txBody>
          <a:bodyPr/>
          <a:lstStyle/>
          <a:p>
            <a:pPr lvl="0"/>
            <a:fld id="{00000000-1234-1234-1234-123412341234}" type="slidenum">
              <a:rPr lang="en"/>
              <a:pPr lvl="0"/>
              <a:t>46</a:t>
            </a:fld>
            <a:endParaRPr lang="en"/>
          </a:p>
        </p:txBody>
      </p:sp>
      <p:pic>
        <p:nvPicPr>
          <p:cNvPr id="6" name="Picture 6" descr="Qr code&#10;&#10;Description automatically generated">
            <a:extLst>
              <a:ext uri="{FF2B5EF4-FFF2-40B4-BE49-F238E27FC236}">
                <a16:creationId xmlns:a16="http://schemas.microsoft.com/office/drawing/2014/main" id="{532FBA1E-02EB-C919-7C83-E5EF4C32B157}"/>
              </a:ext>
            </a:extLst>
          </p:cNvPr>
          <p:cNvPicPr>
            <a:picLocks noChangeAspect="1"/>
          </p:cNvPicPr>
          <p:nvPr/>
        </p:nvPicPr>
        <p:blipFill>
          <a:blip r:embed="rId3"/>
          <a:stretch>
            <a:fillRect/>
          </a:stretch>
        </p:blipFill>
        <p:spPr>
          <a:xfrm>
            <a:off x="8222110" y="221155"/>
            <a:ext cx="724579" cy="724579"/>
          </a:xfrm>
          <a:prstGeom prst="rect">
            <a:avLst/>
          </a:prstGeom>
        </p:spPr>
      </p:pic>
      <p:sp>
        <p:nvSpPr>
          <p:cNvPr id="5" name="TextBox 4">
            <a:extLst>
              <a:ext uri="{FF2B5EF4-FFF2-40B4-BE49-F238E27FC236}">
                <a16:creationId xmlns:a16="http://schemas.microsoft.com/office/drawing/2014/main" id="{70BCC052-DEF0-55DE-A105-D044B989610B}"/>
              </a:ext>
            </a:extLst>
          </p:cNvPr>
          <p:cNvSpPr txBox="1"/>
          <p:nvPr/>
        </p:nvSpPr>
        <p:spPr>
          <a:xfrm>
            <a:off x="7122478" y="2146379"/>
            <a:ext cx="14396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18.18 mi/</a:t>
            </a:r>
            <a:r>
              <a:rPr lang="en-US" sz="1600" dirty="0" err="1">
                <a:solidFill>
                  <a:srgbClr val="F07769"/>
                </a:solidFill>
              </a:rPr>
              <a:t>hr</a:t>
            </a:r>
            <a:r>
              <a:rPr lang="en-US" sz="1600" dirty="0">
                <a:solidFill>
                  <a:srgbClr val="F07769"/>
                </a:solidFill>
              </a:rPr>
              <a:t>/s</a:t>
            </a:r>
          </a:p>
        </p:txBody>
      </p:sp>
      <p:sp>
        <p:nvSpPr>
          <p:cNvPr id="8" name="TextBox 7">
            <a:extLst>
              <a:ext uri="{FF2B5EF4-FFF2-40B4-BE49-F238E27FC236}">
                <a16:creationId xmlns:a16="http://schemas.microsoft.com/office/drawing/2014/main" id="{32197FB1-E8DD-63DD-1EA5-783BEE12D8B6}"/>
              </a:ext>
            </a:extLst>
          </p:cNvPr>
          <p:cNvSpPr txBox="1"/>
          <p:nvPr/>
        </p:nvSpPr>
        <p:spPr>
          <a:xfrm>
            <a:off x="6507734" y="2579071"/>
            <a:ext cx="12294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8.13 m/s/s</a:t>
            </a:r>
            <a:endParaRPr lang="en-US" dirty="0">
              <a:solidFill>
                <a:srgbClr val="F07769"/>
              </a:solidFill>
            </a:endParaRPr>
          </a:p>
        </p:txBody>
      </p:sp>
      <p:sp>
        <p:nvSpPr>
          <p:cNvPr id="10" name="TextBox 9">
            <a:extLst>
              <a:ext uri="{FF2B5EF4-FFF2-40B4-BE49-F238E27FC236}">
                <a16:creationId xmlns:a16="http://schemas.microsoft.com/office/drawing/2014/main" id="{F33EFEBE-41DE-C9A7-7169-D5E7200C2FC3}"/>
              </a:ext>
            </a:extLst>
          </p:cNvPr>
          <p:cNvSpPr txBox="1"/>
          <p:nvPr/>
        </p:nvSpPr>
        <p:spPr>
          <a:xfrm>
            <a:off x="902189" y="3610274"/>
            <a:ext cx="82423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If something is always accelerating, then it’s always going to be getting faster, eventually </a:t>
            </a:r>
            <a:br>
              <a:rPr lang="en-US" sz="1600" dirty="0">
                <a:solidFill>
                  <a:srgbClr val="F07769"/>
                </a:solidFill>
              </a:rPr>
            </a:br>
            <a:r>
              <a:rPr lang="en-US" sz="1600" dirty="0">
                <a:solidFill>
                  <a:srgbClr val="F07769"/>
                </a:solidFill>
              </a:rPr>
              <a:t>reaching a 100 m/s and even past that, if it keeps accelerating for a long period of time.</a:t>
            </a:r>
            <a:br>
              <a:rPr lang="en-US" sz="1600" dirty="0">
                <a:solidFill>
                  <a:srgbClr val="F07769"/>
                </a:solidFill>
              </a:rPr>
            </a:br>
            <a:r>
              <a:rPr lang="en-US" sz="1600" dirty="0">
                <a:solidFill>
                  <a:srgbClr val="F07769"/>
                </a:solidFill>
              </a:rPr>
              <a:t>It will reach 100 m/s in 100 seconds</a:t>
            </a:r>
          </a:p>
        </p:txBody>
      </p:sp>
      <p:sp>
        <p:nvSpPr>
          <p:cNvPr id="12" name="TextBox 11">
            <a:extLst>
              <a:ext uri="{FF2B5EF4-FFF2-40B4-BE49-F238E27FC236}">
                <a16:creationId xmlns:a16="http://schemas.microsoft.com/office/drawing/2014/main" id="{ED5DA68E-EE9C-593E-5EF2-7B9A5A9B94DD}"/>
              </a:ext>
            </a:extLst>
          </p:cNvPr>
          <p:cNvSpPr txBox="1"/>
          <p:nvPr/>
        </p:nvSpPr>
        <p:spPr>
          <a:xfrm>
            <a:off x="902189" y="4712587"/>
            <a:ext cx="601045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2">
                    <a:lumMod val="50000"/>
                  </a:schemeClr>
                </a:solidFill>
              </a:rPr>
              <a:t>Her mom lets her know that she can have the 1995 Toyota Corolla.</a:t>
            </a:r>
          </a:p>
        </p:txBody>
      </p:sp>
      <p:pic>
        <p:nvPicPr>
          <p:cNvPr id="13" name="Graphic 12">
            <a:extLst>
              <a:ext uri="{FF2B5EF4-FFF2-40B4-BE49-F238E27FC236}">
                <a16:creationId xmlns:a16="http://schemas.microsoft.com/office/drawing/2014/main" id="{DB493512-000A-32C5-49B4-913875BAAA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5655" y="4366573"/>
            <a:ext cx="2311790" cy="722435"/>
          </a:xfrm>
          <a:prstGeom prst="rect">
            <a:avLst/>
          </a:prstGeom>
        </p:spPr>
      </p:pic>
    </p:spTree>
    <p:extLst>
      <p:ext uri="{BB962C8B-B14F-4D97-AF65-F5344CB8AC3E}">
        <p14:creationId xmlns:p14="http://schemas.microsoft.com/office/powerpoint/2010/main" val="411565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6819C-1C88-E618-D895-0FECA826DF2B}"/>
              </a:ext>
            </a:extLst>
          </p:cNvPr>
          <p:cNvSpPr>
            <a:spLocks noGrp="1"/>
          </p:cNvSpPr>
          <p:nvPr>
            <p:ph type="title"/>
          </p:nvPr>
        </p:nvSpPr>
        <p:spPr/>
        <p:txBody>
          <a:bodyPr/>
          <a:lstStyle/>
          <a:p>
            <a:r>
              <a:rPr lang="en-US"/>
              <a:t>Conceptual Example #7</a:t>
            </a:r>
          </a:p>
        </p:txBody>
      </p:sp>
      <p:sp>
        <p:nvSpPr>
          <p:cNvPr id="3" name="Text Placeholder 2">
            <a:extLst>
              <a:ext uri="{FF2B5EF4-FFF2-40B4-BE49-F238E27FC236}">
                <a16:creationId xmlns:a16="http://schemas.microsoft.com/office/drawing/2014/main" id="{84BA9F5C-831C-F36C-9B92-DB65D5D80415}"/>
              </a:ext>
            </a:extLst>
          </p:cNvPr>
          <p:cNvSpPr>
            <a:spLocks noGrp="1"/>
          </p:cNvSpPr>
          <p:nvPr>
            <p:ph idx="1"/>
          </p:nvPr>
        </p:nvSpPr>
        <p:spPr>
          <a:xfrm>
            <a:off x="902189" y="1321594"/>
            <a:ext cx="7338060" cy="1858022"/>
          </a:xfrm>
        </p:spPr>
        <p:txBody>
          <a:bodyPr/>
          <a:lstStyle/>
          <a:p>
            <a:pPr marL="457200" indent="-457200">
              <a:buFont typeface="+mj-lt"/>
              <a:buAutoNum type="alphaUcPeriod"/>
            </a:pPr>
            <a:r>
              <a:rPr lang="en-US" dirty="0"/>
              <a:t>In which scenario does the car’s speed increase? Decrease?</a:t>
            </a:r>
          </a:p>
          <a:p>
            <a:pPr marL="457200" indent="-457200">
              <a:buFont typeface="+mj-lt"/>
              <a:buAutoNum type="alphaUcPeriod"/>
            </a:pPr>
            <a:endParaRPr lang="en-US" dirty="0"/>
          </a:p>
          <a:p>
            <a:pPr marL="457200" indent="-457200">
              <a:buFont typeface="+mj-lt"/>
              <a:buAutoNum type="alphaUcPeriod"/>
            </a:pPr>
            <a:r>
              <a:rPr lang="en-US" dirty="0"/>
              <a:t>In which scenario does the car have a negative acceleration?</a:t>
            </a:r>
          </a:p>
        </p:txBody>
      </p:sp>
      <p:sp>
        <p:nvSpPr>
          <p:cNvPr id="4" name="Slide Number Placeholder 3">
            <a:extLst>
              <a:ext uri="{FF2B5EF4-FFF2-40B4-BE49-F238E27FC236}">
                <a16:creationId xmlns:a16="http://schemas.microsoft.com/office/drawing/2014/main" id="{2015153B-ED05-2D14-2BB1-CFB522EE3D69}"/>
              </a:ext>
            </a:extLst>
          </p:cNvPr>
          <p:cNvSpPr>
            <a:spLocks noGrp="1"/>
          </p:cNvSpPr>
          <p:nvPr>
            <p:ph type="sldNum" sz="quarter" idx="12"/>
          </p:nvPr>
        </p:nvSpPr>
        <p:spPr/>
        <p:txBody>
          <a:bodyPr/>
          <a:lstStyle/>
          <a:p>
            <a:pPr lvl="0"/>
            <a:fld id="{00000000-1234-1234-1234-123412341234}" type="slidenum">
              <a:rPr lang="en"/>
              <a:pPr lvl="0"/>
              <a:t>47</a:t>
            </a:fld>
            <a:endParaRPr lang="en"/>
          </a:p>
        </p:txBody>
      </p:sp>
      <p:sp>
        <p:nvSpPr>
          <p:cNvPr id="6" name="TextBox 5">
            <a:extLst>
              <a:ext uri="{FF2B5EF4-FFF2-40B4-BE49-F238E27FC236}">
                <a16:creationId xmlns:a16="http://schemas.microsoft.com/office/drawing/2014/main" id="{9715125C-C3C4-7BD0-2EF9-7480E9602506}"/>
              </a:ext>
            </a:extLst>
          </p:cNvPr>
          <p:cNvSpPr txBox="1"/>
          <p:nvPr/>
        </p:nvSpPr>
        <p:spPr>
          <a:xfrm>
            <a:off x="1151579" y="1715375"/>
            <a:ext cx="77745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07769"/>
                </a:solidFill>
              </a:rPr>
              <a:t>B &amp; C Decreases (Wherever velocity and acceleration point in opposite directions)</a:t>
            </a:r>
          </a:p>
        </p:txBody>
      </p:sp>
      <p:sp>
        <p:nvSpPr>
          <p:cNvPr id="8" name="TextBox 7">
            <a:extLst>
              <a:ext uri="{FF2B5EF4-FFF2-40B4-BE49-F238E27FC236}">
                <a16:creationId xmlns:a16="http://schemas.microsoft.com/office/drawing/2014/main" id="{F7968102-64ED-BB94-46DB-F217F3CFD454}"/>
              </a:ext>
            </a:extLst>
          </p:cNvPr>
          <p:cNvSpPr txBox="1"/>
          <p:nvPr/>
        </p:nvSpPr>
        <p:spPr>
          <a:xfrm>
            <a:off x="1151579" y="2557749"/>
            <a:ext cx="53512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07769"/>
                </a:solidFill>
              </a:rPr>
              <a:t>B &amp; D (Wherever acceleration points to the left)</a:t>
            </a:r>
          </a:p>
        </p:txBody>
      </p:sp>
      <p:pic>
        <p:nvPicPr>
          <p:cNvPr id="10" name="Picture 10" descr="Qr code&#10;&#10;Description automatically generated">
            <a:extLst>
              <a:ext uri="{FF2B5EF4-FFF2-40B4-BE49-F238E27FC236}">
                <a16:creationId xmlns:a16="http://schemas.microsoft.com/office/drawing/2014/main" id="{7A9F4758-AE8D-84A7-37D4-929AD759B5E6}"/>
              </a:ext>
            </a:extLst>
          </p:cNvPr>
          <p:cNvPicPr>
            <a:picLocks noChangeAspect="1"/>
          </p:cNvPicPr>
          <p:nvPr/>
        </p:nvPicPr>
        <p:blipFill>
          <a:blip r:embed="rId3"/>
          <a:stretch>
            <a:fillRect/>
          </a:stretch>
        </p:blipFill>
        <p:spPr>
          <a:xfrm>
            <a:off x="8208212" y="211106"/>
            <a:ext cx="762252" cy="782825"/>
          </a:xfrm>
          <a:prstGeom prst="rect">
            <a:avLst/>
          </a:prstGeom>
        </p:spPr>
      </p:pic>
      <p:pic>
        <p:nvPicPr>
          <p:cNvPr id="5" name="Graphic 4">
            <a:extLst>
              <a:ext uri="{FF2B5EF4-FFF2-40B4-BE49-F238E27FC236}">
                <a16:creationId xmlns:a16="http://schemas.microsoft.com/office/drawing/2014/main" id="{279587C6-3BD4-CF4A-4CC2-0199C2E658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581525"/>
            <a:ext cx="9144000" cy="561975"/>
          </a:xfrm>
          <a:prstGeom prst="rect">
            <a:avLst/>
          </a:prstGeom>
        </p:spPr>
      </p:pic>
      <p:cxnSp>
        <p:nvCxnSpPr>
          <p:cNvPr id="71" name="Straight Arrow Connector 70">
            <a:extLst>
              <a:ext uri="{FF2B5EF4-FFF2-40B4-BE49-F238E27FC236}">
                <a16:creationId xmlns:a16="http://schemas.microsoft.com/office/drawing/2014/main" id="{08DD3BE2-363B-8CAE-1D43-D7D417DFB8DA}"/>
              </a:ext>
            </a:extLst>
          </p:cNvPr>
          <p:cNvCxnSpPr>
            <a:cxnSpLocks/>
          </p:cNvCxnSpPr>
          <p:nvPr/>
        </p:nvCxnSpPr>
        <p:spPr>
          <a:xfrm>
            <a:off x="1496332" y="4020258"/>
            <a:ext cx="689719" cy="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72" name="TextBox 71">
            <a:extLst>
              <a:ext uri="{FF2B5EF4-FFF2-40B4-BE49-F238E27FC236}">
                <a16:creationId xmlns:a16="http://schemas.microsoft.com/office/drawing/2014/main" id="{095BBDB0-1905-9297-33DA-C3E6BB630541}"/>
              </a:ext>
            </a:extLst>
          </p:cNvPr>
          <p:cNvSpPr txBox="1"/>
          <p:nvPr/>
        </p:nvSpPr>
        <p:spPr>
          <a:xfrm>
            <a:off x="1659072" y="3645351"/>
            <a:ext cx="342749" cy="40011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dirty="0">
                <a:latin typeface="Source Sans Pro"/>
              </a:rPr>
              <a:t>v</a:t>
            </a:r>
          </a:p>
        </p:txBody>
      </p:sp>
      <p:cxnSp>
        <p:nvCxnSpPr>
          <p:cNvPr id="73" name="Straight Arrow Connector 72">
            <a:extLst>
              <a:ext uri="{FF2B5EF4-FFF2-40B4-BE49-F238E27FC236}">
                <a16:creationId xmlns:a16="http://schemas.microsoft.com/office/drawing/2014/main" id="{210E03E7-7959-5B41-4A98-A5C0F5DC8963}"/>
              </a:ext>
            </a:extLst>
          </p:cNvPr>
          <p:cNvCxnSpPr>
            <a:cxnSpLocks/>
          </p:cNvCxnSpPr>
          <p:nvPr/>
        </p:nvCxnSpPr>
        <p:spPr>
          <a:xfrm>
            <a:off x="501324" y="3799804"/>
            <a:ext cx="870168"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D0338CCB-162F-2FE8-2645-80D9EAFB8906}"/>
              </a:ext>
            </a:extLst>
          </p:cNvPr>
          <p:cNvSpPr txBox="1"/>
          <p:nvPr/>
        </p:nvSpPr>
        <p:spPr>
          <a:xfrm>
            <a:off x="670804" y="3438067"/>
            <a:ext cx="538975" cy="40011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dirty="0">
                <a:latin typeface="Source Sans Pro"/>
              </a:rPr>
              <a:t>a</a:t>
            </a:r>
          </a:p>
        </p:txBody>
      </p:sp>
      <p:sp>
        <p:nvSpPr>
          <p:cNvPr id="75" name="TextBox 74">
            <a:extLst>
              <a:ext uri="{FF2B5EF4-FFF2-40B4-BE49-F238E27FC236}">
                <a16:creationId xmlns:a16="http://schemas.microsoft.com/office/drawing/2014/main" id="{6BEDC255-9F6B-2DC1-A436-92B3FA859474}"/>
              </a:ext>
            </a:extLst>
          </p:cNvPr>
          <p:cNvSpPr txBox="1"/>
          <p:nvPr/>
        </p:nvSpPr>
        <p:spPr>
          <a:xfrm>
            <a:off x="728450" y="4589630"/>
            <a:ext cx="610861" cy="369332"/>
          </a:xfrm>
          <a:prstGeom prst="rect">
            <a:avLst/>
          </a:prstGeom>
          <a:noFill/>
        </p:spPr>
        <p:txBody>
          <a:bodyPr wrap="square" rtlCol="0">
            <a:spAutoFit/>
          </a:bodyPr>
          <a:lstStyle/>
          <a:p>
            <a:pPr algn="ctr"/>
            <a:r>
              <a:rPr lang="en-US" b="1" dirty="0">
                <a:solidFill>
                  <a:schemeClr val="bg1"/>
                </a:solidFill>
              </a:rPr>
              <a:t>A</a:t>
            </a:r>
          </a:p>
        </p:txBody>
      </p:sp>
      <p:pic>
        <p:nvPicPr>
          <p:cNvPr id="76" name="Graphic 75">
            <a:extLst>
              <a:ext uri="{FF2B5EF4-FFF2-40B4-BE49-F238E27FC236}">
                <a16:creationId xmlns:a16="http://schemas.microsoft.com/office/drawing/2014/main" id="{96C6B995-6BDE-D5CE-5809-F5CED33423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857" y="3920568"/>
            <a:ext cx="1460996" cy="659230"/>
          </a:xfrm>
          <a:prstGeom prst="rect">
            <a:avLst/>
          </a:prstGeom>
        </p:spPr>
      </p:pic>
      <p:pic>
        <p:nvPicPr>
          <p:cNvPr id="79" name="Graphic 78">
            <a:extLst>
              <a:ext uri="{FF2B5EF4-FFF2-40B4-BE49-F238E27FC236}">
                <a16:creationId xmlns:a16="http://schemas.microsoft.com/office/drawing/2014/main" id="{7AEEA1AC-A041-182C-DBD4-561C37A59B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25500" y="3920568"/>
            <a:ext cx="1460997" cy="659230"/>
          </a:xfrm>
          <a:prstGeom prst="rect">
            <a:avLst/>
          </a:prstGeom>
        </p:spPr>
      </p:pic>
      <p:pic>
        <p:nvPicPr>
          <p:cNvPr id="80" name="Graphic 79">
            <a:extLst>
              <a:ext uri="{FF2B5EF4-FFF2-40B4-BE49-F238E27FC236}">
                <a16:creationId xmlns:a16="http://schemas.microsoft.com/office/drawing/2014/main" id="{E10D85C5-3F1A-EA06-DE55-C81A0868792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38878" y="3920568"/>
            <a:ext cx="1460997" cy="659230"/>
          </a:xfrm>
          <a:prstGeom prst="rect">
            <a:avLst/>
          </a:prstGeom>
        </p:spPr>
      </p:pic>
      <p:pic>
        <p:nvPicPr>
          <p:cNvPr id="81" name="Graphic 80">
            <a:extLst>
              <a:ext uri="{FF2B5EF4-FFF2-40B4-BE49-F238E27FC236}">
                <a16:creationId xmlns:a16="http://schemas.microsoft.com/office/drawing/2014/main" id="{98D0B529-ADDE-6AD5-0C40-6865B59B7E5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17243" y="3920568"/>
            <a:ext cx="1460997" cy="659230"/>
          </a:xfrm>
          <a:prstGeom prst="rect">
            <a:avLst/>
          </a:prstGeom>
        </p:spPr>
      </p:pic>
      <p:cxnSp>
        <p:nvCxnSpPr>
          <p:cNvPr id="82" name="Straight Arrow Connector 81">
            <a:extLst>
              <a:ext uri="{FF2B5EF4-FFF2-40B4-BE49-F238E27FC236}">
                <a16:creationId xmlns:a16="http://schemas.microsoft.com/office/drawing/2014/main" id="{B3170504-2D08-4E76-798D-ED2EDE4E7686}"/>
              </a:ext>
            </a:extLst>
          </p:cNvPr>
          <p:cNvCxnSpPr>
            <a:cxnSpLocks/>
          </p:cNvCxnSpPr>
          <p:nvPr/>
        </p:nvCxnSpPr>
        <p:spPr>
          <a:xfrm>
            <a:off x="3619806" y="4020258"/>
            <a:ext cx="689719" cy="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EE88C360-93F5-A81C-BAB0-81354694AD87}"/>
              </a:ext>
            </a:extLst>
          </p:cNvPr>
          <p:cNvSpPr txBox="1"/>
          <p:nvPr/>
        </p:nvSpPr>
        <p:spPr>
          <a:xfrm>
            <a:off x="3782546" y="3645351"/>
            <a:ext cx="342749" cy="40011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dirty="0">
                <a:latin typeface="Source Sans Pro"/>
              </a:rPr>
              <a:t>v</a:t>
            </a:r>
          </a:p>
        </p:txBody>
      </p:sp>
      <p:cxnSp>
        <p:nvCxnSpPr>
          <p:cNvPr id="84" name="Straight Arrow Connector 83">
            <a:extLst>
              <a:ext uri="{FF2B5EF4-FFF2-40B4-BE49-F238E27FC236}">
                <a16:creationId xmlns:a16="http://schemas.microsoft.com/office/drawing/2014/main" id="{8D95677A-294C-E0F1-CDB1-B70B66404BE7}"/>
              </a:ext>
            </a:extLst>
          </p:cNvPr>
          <p:cNvCxnSpPr>
            <a:cxnSpLocks/>
          </p:cNvCxnSpPr>
          <p:nvPr/>
        </p:nvCxnSpPr>
        <p:spPr>
          <a:xfrm flipH="1">
            <a:off x="2624798" y="3799804"/>
            <a:ext cx="870168"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5" name="TextBox 84">
            <a:extLst>
              <a:ext uri="{FF2B5EF4-FFF2-40B4-BE49-F238E27FC236}">
                <a16:creationId xmlns:a16="http://schemas.microsoft.com/office/drawing/2014/main" id="{197FE5F1-5B9D-4168-2619-4AB9691535A6}"/>
              </a:ext>
            </a:extLst>
          </p:cNvPr>
          <p:cNvSpPr txBox="1"/>
          <p:nvPr/>
        </p:nvSpPr>
        <p:spPr>
          <a:xfrm>
            <a:off x="2794278" y="3438067"/>
            <a:ext cx="538975" cy="40011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dirty="0">
                <a:latin typeface="Source Sans Pro"/>
              </a:rPr>
              <a:t>a</a:t>
            </a:r>
          </a:p>
        </p:txBody>
      </p:sp>
      <p:sp>
        <p:nvSpPr>
          <p:cNvPr id="86" name="TextBox 85">
            <a:extLst>
              <a:ext uri="{FF2B5EF4-FFF2-40B4-BE49-F238E27FC236}">
                <a16:creationId xmlns:a16="http://schemas.microsoft.com/office/drawing/2014/main" id="{65D921AF-FC3D-3A42-DE37-E164F578E40C}"/>
              </a:ext>
            </a:extLst>
          </p:cNvPr>
          <p:cNvSpPr txBox="1"/>
          <p:nvPr/>
        </p:nvSpPr>
        <p:spPr>
          <a:xfrm>
            <a:off x="2884105" y="4597281"/>
            <a:ext cx="610861" cy="369332"/>
          </a:xfrm>
          <a:prstGeom prst="rect">
            <a:avLst/>
          </a:prstGeom>
          <a:noFill/>
        </p:spPr>
        <p:txBody>
          <a:bodyPr wrap="square" rtlCol="0">
            <a:spAutoFit/>
          </a:bodyPr>
          <a:lstStyle/>
          <a:p>
            <a:pPr algn="ctr"/>
            <a:r>
              <a:rPr lang="en-US" b="1" dirty="0">
                <a:solidFill>
                  <a:schemeClr val="bg1"/>
                </a:solidFill>
              </a:rPr>
              <a:t>B</a:t>
            </a:r>
          </a:p>
        </p:txBody>
      </p:sp>
      <p:sp>
        <p:nvSpPr>
          <p:cNvPr id="87" name="TextBox 86">
            <a:extLst>
              <a:ext uri="{FF2B5EF4-FFF2-40B4-BE49-F238E27FC236}">
                <a16:creationId xmlns:a16="http://schemas.microsoft.com/office/drawing/2014/main" id="{774F156E-5504-B989-B9DE-921418AE0AB7}"/>
              </a:ext>
            </a:extLst>
          </p:cNvPr>
          <p:cNvSpPr txBox="1"/>
          <p:nvPr/>
        </p:nvSpPr>
        <p:spPr>
          <a:xfrm>
            <a:off x="5463945" y="4597281"/>
            <a:ext cx="610861" cy="369332"/>
          </a:xfrm>
          <a:prstGeom prst="rect">
            <a:avLst/>
          </a:prstGeom>
          <a:noFill/>
        </p:spPr>
        <p:txBody>
          <a:bodyPr wrap="square" rtlCol="0">
            <a:spAutoFit/>
          </a:bodyPr>
          <a:lstStyle/>
          <a:p>
            <a:pPr algn="ctr"/>
            <a:r>
              <a:rPr lang="en-US" b="1" dirty="0">
                <a:solidFill>
                  <a:schemeClr val="bg1"/>
                </a:solidFill>
              </a:rPr>
              <a:t>C</a:t>
            </a:r>
          </a:p>
        </p:txBody>
      </p:sp>
      <p:sp>
        <p:nvSpPr>
          <p:cNvPr id="88" name="TextBox 87">
            <a:extLst>
              <a:ext uri="{FF2B5EF4-FFF2-40B4-BE49-F238E27FC236}">
                <a16:creationId xmlns:a16="http://schemas.microsoft.com/office/drawing/2014/main" id="{CAF525ED-732B-321A-8E9D-27FFDE987C40}"/>
              </a:ext>
            </a:extLst>
          </p:cNvPr>
          <p:cNvSpPr txBox="1"/>
          <p:nvPr/>
        </p:nvSpPr>
        <p:spPr>
          <a:xfrm>
            <a:off x="7803127" y="4597281"/>
            <a:ext cx="610861" cy="369332"/>
          </a:xfrm>
          <a:prstGeom prst="rect">
            <a:avLst/>
          </a:prstGeom>
          <a:noFill/>
        </p:spPr>
        <p:txBody>
          <a:bodyPr wrap="square" rtlCol="0">
            <a:spAutoFit/>
          </a:bodyPr>
          <a:lstStyle/>
          <a:p>
            <a:pPr algn="ctr"/>
            <a:r>
              <a:rPr lang="en-US" b="1" dirty="0">
                <a:solidFill>
                  <a:schemeClr val="bg1"/>
                </a:solidFill>
              </a:rPr>
              <a:t>D</a:t>
            </a:r>
          </a:p>
        </p:txBody>
      </p:sp>
      <p:cxnSp>
        <p:nvCxnSpPr>
          <p:cNvPr id="89" name="Straight Arrow Connector 88">
            <a:extLst>
              <a:ext uri="{FF2B5EF4-FFF2-40B4-BE49-F238E27FC236}">
                <a16:creationId xmlns:a16="http://schemas.microsoft.com/office/drawing/2014/main" id="{8DAEB3FE-523D-EB99-4D1B-244188FA749C}"/>
              </a:ext>
            </a:extLst>
          </p:cNvPr>
          <p:cNvCxnSpPr>
            <a:cxnSpLocks/>
          </p:cNvCxnSpPr>
          <p:nvPr/>
        </p:nvCxnSpPr>
        <p:spPr>
          <a:xfrm flipH="1">
            <a:off x="4770202" y="4013029"/>
            <a:ext cx="689719" cy="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90" name="TextBox 89">
            <a:extLst>
              <a:ext uri="{FF2B5EF4-FFF2-40B4-BE49-F238E27FC236}">
                <a16:creationId xmlns:a16="http://schemas.microsoft.com/office/drawing/2014/main" id="{BF986A6B-43AD-23F9-3DE2-A81B0143E12A}"/>
              </a:ext>
            </a:extLst>
          </p:cNvPr>
          <p:cNvSpPr txBox="1"/>
          <p:nvPr/>
        </p:nvSpPr>
        <p:spPr>
          <a:xfrm>
            <a:off x="4932942" y="3638122"/>
            <a:ext cx="342749" cy="40011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dirty="0">
                <a:latin typeface="Source Sans Pro"/>
              </a:rPr>
              <a:t>v</a:t>
            </a:r>
          </a:p>
        </p:txBody>
      </p:sp>
      <p:cxnSp>
        <p:nvCxnSpPr>
          <p:cNvPr id="91" name="Straight Arrow Connector 90">
            <a:extLst>
              <a:ext uri="{FF2B5EF4-FFF2-40B4-BE49-F238E27FC236}">
                <a16:creationId xmlns:a16="http://schemas.microsoft.com/office/drawing/2014/main" id="{FAAB69C3-3C2C-542C-29E1-A84F1C6FE8B4}"/>
              </a:ext>
            </a:extLst>
          </p:cNvPr>
          <p:cNvCxnSpPr>
            <a:cxnSpLocks/>
          </p:cNvCxnSpPr>
          <p:nvPr/>
        </p:nvCxnSpPr>
        <p:spPr>
          <a:xfrm>
            <a:off x="5588011" y="3801300"/>
            <a:ext cx="870168"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2" name="TextBox 91">
            <a:extLst>
              <a:ext uri="{FF2B5EF4-FFF2-40B4-BE49-F238E27FC236}">
                <a16:creationId xmlns:a16="http://schemas.microsoft.com/office/drawing/2014/main" id="{FEAD79C1-EB09-21FA-5A7A-5EB7AC3EDEAA}"/>
              </a:ext>
            </a:extLst>
          </p:cNvPr>
          <p:cNvSpPr txBox="1"/>
          <p:nvPr/>
        </p:nvSpPr>
        <p:spPr>
          <a:xfrm>
            <a:off x="5757491" y="3439563"/>
            <a:ext cx="538975" cy="40011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dirty="0">
                <a:latin typeface="Source Sans Pro"/>
              </a:rPr>
              <a:t>a</a:t>
            </a:r>
          </a:p>
        </p:txBody>
      </p:sp>
      <p:cxnSp>
        <p:nvCxnSpPr>
          <p:cNvPr id="93" name="Straight Arrow Connector 92">
            <a:extLst>
              <a:ext uri="{FF2B5EF4-FFF2-40B4-BE49-F238E27FC236}">
                <a16:creationId xmlns:a16="http://schemas.microsoft.com/office/drawing/2014/main" id="{4B32ACDD-DBDB-0AFB-7FC4-76A4728D51DF}"/>
              </a:ext>
            </a:extLst>
          </p:cNvPr>
          <p:cNvCxnSpPr>
            <a:cxnSpLocks/>
          </p:cNvCxnSpPr>
          <p:nvPr/>
        </p:nvCxnSpPr>
        <p:spPr>
          <a:xfrm flipH="1">
            <a:off x="6983472" y="4011533"/>
            <a:ext cx="689719" cy="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94" name="TextBox 93">
            <a:extLst>
              <a:ext uri="{FF2B5EF4-FFF2-40B4-BE49-F238E27FC236}">
                <a16:creationId xmlns:a16="http://schemas.microsoft.com/office/drawing/2014/main" id="{6CC8F28E-CE8F-2CDD-9E59-E90187F5047A}"/>
              </a:ext>
            </a:extLst>
          </p:cNvPr>
          <p:cNvSpPr txBox="1"/>
          <p:nvPr/>
        </p:nvSpPr>
        <p:spPr>
          <a:xfrm>
            <a:off x="7146212" y="3636626"/>
            <a:ext cx="342749" cy="40011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dirty="0">
                <a:latin typeface="Source Sans Pro"/>
              </a:rPr>
              <a:t>v</a:t>
            </a:r>
          </a:p>
        </p:txBody>
      </p:sp>
      <p:cxnSp>
        <p:nvCxnSpPr>
          <p:cNvPr id="95" name="Straight Arrow Connector 94">
            <a:extLst>
              <a:ext uri="{FF2B5EF4-FFF2-40B4-BE49-F238E27FC236}">
                <a16:creationId xmlns:a16="http://schemas.microsoft.com/office/drawing/2014/main" id="{30C585C6-D8A4-4C74-5B24-8E7F198768A6}"/>
              </a:ext>
            </a:extLst>
          </p:cNvPr>
          <p:cNvCxnSpPr>
            <a:cxnSpLocks/>
          </p:cNvCxnSpPr>
          <p:nvPr/>
        </p:nvCxnSpPr>
        <p:spPr>
          <a:xfrm flipH="1">
            <a:off x="7801281" y="3799804"/>
            <a:ext cx="870168"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1FB478B6-035B-C7B8-273D-A64328F80254}"/>
              </a:ext>
            </a:extLst>
          </p:cNvPr>
          <p:cNvSpPr txBox="1"/>
          <p:nvPr/>
        </p:nvSpPr>
        <p:spPr>
          <a:xfrm>
            <a:off x="7970761" y="3438067"/>
            <a:ext cx="538975" cy="40011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dirty="0">
                <a:latin typeface="Source Sans Pro"/>
              </a:rPr>
              <a:t>a</a:t>
            </a:r>
          </a:p>
        </p:txBody>
      </p:sp>
    </p:spTree>
    <p:extLst>
      <p:ext uri="{BB962C8B-B14F-4D97-AF65-F5344CB8AC3E}">
        <p14:creationId xmlns:p14="http://schemas.microsoft.com/office/powerpoint/2010/main" val="54140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8E9CA-0921-B89B-71E4-15679A9F53EF}"/>
              </a:ext>
            </a:extLst>
          </p:cNvPr>
          <p:cNvSpPr>
            <a:spLocks noGrp="1"/>
          </p:cNvSpPr>
          <p:nvPr>
            <p:ph type="title"/>
          </p:nvPr>
        </p:nvSpPr>
        <p:spPr/>
        <p:txBody>
          <a:bodyPr/>
          <a:lstStyle/>
          <a:p>
            <a:r>
              <a:rPr lang="en-US"/>
              <a:t>The 5 Steps to Solving a Physics Problem</a:t>
            </a:r>
          </a:p>
        </p:txBody>
      </p:sp>
      <p:sp>
        <p:nvSpPr>
          <p:cNvPr id="3" name="Text Placeholder 2">
            <a:extLst>
              <a:ext uri="{FF2B5EF4-FFF2-40B4-BE49-F238E27FC236}">
                <a16:creationId xmlns:a16="http://schemas.microsoft.com/office/drawing/2014/main" id="{42B697E6-5A19-4AFF-FD4D-E1A42D8B3B1B}"/>
              </a:ext>
            </a:extLst>
          </p:cNvPr>
          <p:cNvSpPr>
            <a:spLocks noGrp="1"/>
          </p:cNvSpPr>
          <p:nvPr>
            <p:ph idx="1"/>
          </p:nvPr>
        </p:nvSpPr>
        <p:spPr>
          <a:xfrm>
            <a:off x="902189" y="1496292"/>
            <a:ext cx="7338060" cy="3167148"/>
          </a:xfrm>
        </p:spPr>
        <p:txBody>
          <a:bodyPr/>
          <a:lstStyle/>
          <a:p>
            <a:pPr indent="-457200">
              <a:spcBef>
                <a:spcPts val="1000"/>
              </a:spcBef>
              <a:buAutoNum type="arabicPeriod"/>
            </a:pPr>
            <a:r>
              <a:rPr lang="en-US" dirty="0"/>
              <a:t>Draw a picture interpreting the word problem</a:t>
            </a:r>
          </a:p>
          <a:p>
            <a:pPr indent="-457200">
              <a:spcBef>
                <a:spcPts val="1000"/>
              </a:spcBef>
              <a:buAutoNum type="arabicPeriod"/>
            </a:pPr>
            <a:r>
              <a:rPr lang="en-US" dirty="0"/>
              <a:t>List your Knowns and your Unknowns</a:t>
            </a:r>
          </a:p>
          <a:p>
            <a:pPr indent="-457200">
              <a:spcBef>
                <a:spcPts val="1000"/>
              </a:spcBef>
              <a:buAutoNum type="arabicPeriod"/>
            </a:pPr>
            <a:r>
              <a:rPr lang="en-US" dirty="0"/>
              <a:t>Select the appropriate equation for the problem</a:t>
            </a:r>
          </a:p>
          <a:p>
            <a:pPr indent="-457200">
              <a:spcBef>
                <a:spcPts val="1000"/>
              </a:spcBef>
              <a:buAutoNum type="arabicPeriod"/>
            </a:pPr>
            <a:r>
              <a:rPr lang="en-US" dirty="0"/>
              <a:t>Solve the equation symbolically first</a:t>
            </a:r>
          </a:p>
          <a:p>
            <a:pPr indent="-457200">
              <a:spcBef>
                <a:spcPts val="1000"/>
              </a:spcBef>
              <a:buAutoNum type="arabicPeriod"/>
            </a:pPr>
            <a:r>
              <a:rPr lang="en-US" dirty="0"/>
              <a:t>Check your answer by asking, </a:t>
            </a:r>
            <a:r>
              <a:rPr lang="en-US" i="1" dirty="0"/>
              <a:t>does the answer make sense?</a:t>
            </a:r>
            <a:endParaRPr lang="en-US" dirty="0"/>
          </a:p>
          <a:p>
            <a:pPr marL="533400" indent="-457200">
              <a:buAutoNum type="arabicPeriod"/>
            </a:pPr>
            <a:endParaRPr lang="en-US" dirty="0"/>
          </a:p>
        </p:txBody>
      </p:sp>
      <p:sp>
        <p:nvSpPr>
          <p:cNvPr id="4" name="Slide Number Placeholder 3">
            <a:extLst>
              <a:ext uri="{FF2B5EF4-FFF2-40B4-BE49-F238E27FC236}">
                <a16:creationId xmlns:a16="http://schemas.microsoft.com/office/drawing/2014/main" id="{7045F396-18FB-C4B0-0852-330ADA7022C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48</a:t>
            </a:fld>
            <a:endParaRPr lang="en"/>
          </a:p>
        </p:txBody>
      </p:sp>
    </p:spTree>
    <p:extLst>
      <p:ext uri="{BB962C8B-B14F-4D97-AF65-F5344CB8AC3E}">
        <p14:creationId xmlns:p14="http://schemas.microsoft.com/office/powerpoint/2010/main" val="82044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3CD883A-0379-C976-D3B2-D95CF5C32B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3962400"/>
            <a:ext cx="9144000" cy="1181100"/>
          </a:xfrm>
          <a:prstGeom prst="rect">
            <a:avLst/>
          </a:prstGeom>
        </p:spPr>
      </p:pic>
      <p:sp>
        <p:nvSpPr>
          <p:cNvPr id="2" name="Title 1">
            <a:extLst>
              <a:ext uri="{FF2B5EF4-FFF2-40B4-BE49-F238E27FC236}">
                <a16:creationId xmlns:a16="http://schemas.microsoft.com/office/drawing/2014/main" id="{CF2C94FE-C1EA-3292-9BD2-A72F6A7C0801}"/>
              </a:ext>
            </a:extLst>
          </p:cNvPr>
          <p:cNvSpPr>
            <a:spLocks noGrp="1"/>
          </p:cNvSpPr>
          <p:nvPr>
            <p:ph type="title"/>
          </p:nvPr>
        </p:nvSpPr>
        <p:spPr/>
        <p:txBody>
          <a:bodyPr/>
          <a:lstStyle/>
          <a:p>
            <a:r>
              <a:rPr lang="en-US"/>
              <a:t>Example #19: Acceleration</a:t>
            </a:r>
          </a:p>
        </p:txBody>
      </p:sp>
      <p:sp>
        <p:nvSpPr>
          <p:cNvPr id="3" name="Text Placeholder 2">
            <a:extLst>
              <a:ext uri="{FF2B5EF4-FFF2-40B4-BE49-F238E27FC236}">
                <a16:creationId xmlns:a16="http://schemas.microsoft.com/office/drawing/2014/main" id="{5644B2EB-05E2-88E2-97D9-D0C6F98191B4}"/>
              </a:ext>
            </a:extLst>
          </p:cNvPr>
          <p:cNvSpPr>
            <a:spLocks noGrp="1"/>
          </p:cNvSpPr>
          <p:nvPr>
            <p:ph idx="1"/>
          </p:nvPr>
        </p:nvSpPr>
        <p:spPr>
          <a:xfrm>
            <a:off x="902188" y="1184086"/>
            <a:ext cx="7975681" cy="3479354"/>
          </a:xfrm>
        </p:spPr>
        <p:txBody>
          <a:bodyPr>
            <a:normAutofit/>
          </a:bodyPr>
          <a:lstStyle/>
          <a:p>
            <a:r>
              <a:rPr lang="en-US" sz="1800" dirty="0"/>
              <a:t>Jim and Cindy decide to go on a ferry ride together as “friends.” The ferry makes a short run between two docks; one in NJ, the other in NY. As the ferry approaches NY (traveling in the positive x direction), its speed is 7.4 m/s. </a:t>
            </a:r>
          </a:p>
          <a:p>
            <a:pPr marL="457200" indent="-457200">
              <a:buFont typeface="+mj-lt"/>
              <a:buAutoNum type="alphaUcPeriod"/>
            </a:pPr>
            <a:r>
              <a:rPr lang="en-US" sz="1800" dirty="0"/>
              <a:t>If the ferry slows to a stop in 12.3s, what is its average acceleration?</a:t>
            </a:r>
          </a:p>
          <a:p>
            <a:pPr marL="457200" indent="-457200">
              <a:buFont typeface="+mj-lt"/>
              <a:buAutoNum type="alphaUcPeriod"/>
            </a:pPr>
            <a:r>
              <a:rPr lang="en-US" sz="1800" dirty="0"/>
              <a:t>As the ferry returns to the NJ dock its speed is 7.3 m/s. If it comes to rest in 13.1s, what is its average acceleration?</a:t>
            </a:r>
          </a:p>
          <a:p>
            <a:pPr marL="457200" indent="-457200">
              <a:buFont typeface="+mj-lt"/>
              <a:buAutoNum type="alphaUcPeriod"/>
            </a:pPr>
            <a:r>
              <a:rPr lang="en-US" sz="1800" dirty="0"/>
              <a:t>If the ferry took a longer time to come to a stop, would that mean that there was more acceleration or less acceleration? Explain.</a:t>
            </a:r>
          </a:p>
        </p:txBody>
      </p:sp>
      <p:sp>
        <p:nvSpPr>
          <p:cNvPr id="4" name="Slide Number Placeholder 3">
            <a:extLst>
              <a:ext uri="{FF2B5EF4-FFF2-40B4-BE49-F238E27FC236}">
                <a16:creationId xmlns:a16="http://schemas.microsoft.com/office/drawing/2014/main" id="{97813353-ABBF-E14C-BFEA-0ACBF7F12FFA}"/>
              </a:ext>
            </a:extLst>
          </p:cNvPr>
          <p:cNvSpPr>
            <a:spLocks noGrp="1"/>
          </p:cNvSpPr>
          <p:nvPr>
            <p:ph type="sldNum" sz="quarter" idx="12"/>
          </p:nvPr>
        </p:nvSpPr>
        <p:spPr/>
        <p:txBody>
          <a:bodyPr/>
          <a:lstStyle/>
          <a:p>
            <a:pPr lvl="0"/>
            <a:fld id="{00000000-1234-1234-1234-123412341234}" type="slidenum">
              <a:rPr lang="en"/>
              <a:pPr lvl="0"/>
              <a:t>49</a:t>
            </a:fld>
            <a:endParaRPr lang="en"/>
          </a:p>
        </p:txBody>
      </p:sp>
      <p:pic>
        <p:nvPicPr>
          <p:cNvPr id="5" name="Picture 5" descr="Qr code&#10;&#10;Description automatically generated">
            <a:extLst>
              <a:ext uri="{FF2B5EF4-FFF2-40B4-BE49-F238E27FC236}">
                <a16:creationId xmlns:a16="http://schemas.microsoft.com/office/drawing/2014/main" id="{16C4A0F7-0809-7B73-8650-B1C1234D3CE5}"/>
              </a:ext>
            </a:extLst>
          </p:cNvPr>
          <p:cNvPicPr>
            <a:picLocks noChangeAspect="1"/>
          </p:cNvPicPr>
          <p:nvPr/>
        </p:nvPicPr>
        <p:blipFill>
          <a:blip r:embed="rId5"/>
          <a:stretch>
            <a:fillRect/>
          </a:stretch>
        </p:blipFill>
        <p:spPr>
          <a:xfrm>
            <a:off x="8240250" y="204716"/>
            <a:ext cx="760488" cy="760488"/>
          </a:xfrm>
          <a:prstGeom prst="rect">
            <a:avLst/>
          </a:prstGeom>
        </p:spPr>
      </p:pic>
      <p:sp>
        <p:nvSpPr>
          <p:cNvPr id="7" name="TextBox 6">
            <a:extLst>
              <a:ext uri="{FF2B5EF4-FFF2-40B4-BE49-F238E27FC236}">
                <a16:creationId xmlns:a16="http://schemas.microsoft.com/office/drawing/2014/main" id="{C2989DE1-F581-1B15-C447-B0ADB9B58C27}"/>
              </a:ext>
            </a:extLst>
          </p:cNvPr>
          <p:cNvSpPr txBox="1"/>
          <p:nvPr/>
        </p:nvSpPr>
        <p:spPr>
          <a:xfrm>
            <a:off x="7813321" y="2038630"/>
            <a:ext cx="11477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-0.6 m/s^2</a:t>
            </a:r>
            <a:endParaRPr lang="en-US" dirty="0">
              <a:solidFill>
                <a:srgbClr val="F07769"/>
              </a:solidFill>
            </a:endParaRPr>
          </a:p>
        </p:txBody>
      </p:sp>
      <p:sp>
        <p:nvSpPr>
          <p:cNvPr id="9" name="TextBox 8">
            <a:extLst>
              <a:ext uri="{FF2B5EF4-FFF2-40B4-BE49-F238E27FC236}">
                <a16:creationId xmlns:a16="http://schemas.microsoft.com/office/drawing/2014/main" id="{3EC11EF1-2334-6C3B-C093-5D6CA646D175}"/>
              </a:ext>
            </a:extLst>
          </p:cNvPr>
          <p:cNvSpPr txBox="1"/>
          <p:nvPr/>
        </p:nvSpPr>
        <p:spPr>
          <a:xfrm>
            <a:off x="5167807" y="2733828"/>
            <a:ext cx="11477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0.56 m/s</a:t>
            </a:r>
            <a:r>
              <a:rPr lang="en-US" sz="1600" baseline="30000" dirty="0">
                <a:solidFill>
                  <a:srgbClr val="F07769"/>
                </a:solidFill>
              </a:rPr>
              <a:t>2</a:t>
            </a:r>
            <a:endParaRPr lang="en-US" baseline="30000" dirty="0">
              <a:solidFill>
                <a:srgbClr val="F07769"/>
              </a:solidFill>
            </a:endParaRPr>
          </a:p>
        </p:txBody>
      </p:sp>
      <p:sp>
        <p:nvSpPr>
          <p:cNvPr id="11" name="TextBox 10">
            <a:extLst>
              <a:ext uri="{FF2B5EF4-FFF2-40B4-BE49-F238E27FC236}">
                <a16:creationId xmlns:a16="http://schemas.microsoft.com/office/drawing/2014/main" id="{DF2F63E8-0BE3-F0AE-0841-20E0A25278D7}"/>
              </a:ext>
            </a:extLst>
          </p:cNvPr>
          <p:cNvSpPr txBox="1"/>
          <p:nvPr/>
        </p:nvSpPr>
        <p:spPr>
          <a:xfrm>
            <a:off x="1510972" y="3570283"/>
            <a:ext cx="55683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Less acceleration, since it did not change its velocity as rapidly</a:t>
            </a:r>
            <a:endParaRPr lang="en-US" dirty="0">
              <a:solidFill>
                <a:srgbClr val="F07769"/>
              </a:solidFill>
            </a:endParaRPr>
          </a:p>
        </p:txBody>
      </p:sp>
      <p:sp>
        <p:nvSpPr>
          <p:cNvPr id="13" name="TextBox 12">
            <a:extLst>
              <a:ext uri="{FF2B5EF4-FFF2-40B4-BE49-F238E27FC236}">
                <a16:creationId xmlns:a16="http://schemas.microsoft.com/office/drawing/2014/main" id="{37152FF7-71B4-9F24-F3B8-815A73704689}"/>
              </a:ext>
            </a:extLst>
          </p:cNvPr>
          <p:cNvSpPr txBox="1"/>
          <p:nvPr/>
        </p:nvSpPr>
        <p:spPr>
          <a:xfrm>
            <a:off x="991248" y="4713045"/>
            <a:ext cx="71615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2">
                    <a:lumMod val="50000"/>
                  </a:schemeClr>
                </a:solidFill>
              </a:rPr>
              <a:t>As the ferry comes back, the sun sets, creating one of the most beautiful scenes.</a:t>
            </a:r>
            <a:endParaRPr lang="en-US" dirty="0">
              <a:solidFill>
                <a:schemeClr val="tx2">
                  <a:lumMod val="50000"/>
                </a:schemeClr>
              </a:solidFill>
            </a:endParaRPr>
          </a:p>
        </p:txBody>
      </p:sp>
    </p:spTree>
    <p:extLst>
      <p:ext uri="{BB962C8B-B14F-4D97-AF65-F5344CB8AC3E}">
        <p14:creationId xmlns:p14="http://schemas.microsoft.com/office/powerpoint/2010/main" val="35192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7B6E6-90D6-3113-5D2A-F09EF8FB0B4B}"/>
              </a:ext>
            </a:extLst>
          </p:cNvPr>
          <p:cNvSpPr>
            <a:spLocks noGrp="1"/>
          </p:cNvSpPr>
          <p:nvPr>
            <p:ph type="title"/>
          </p:nvPr>
        </p:nvSpPr>
        <p:spPr/>
        <p:txBody>
          <a:bodyPr/>
          <a:lstStyle/>
          <a:p>
            <a:r>
              <a:rPr lang="en-US"/>
              <a:t>Scalars vs. Vectors</a:t>
            </a:r>
          </a:p>
        </p:txBody>
      </p:sp>
      <p:sp>
        <p:nvSpPr>
          <p:cNvPr id="3" name="Text Placeholder 2">
            <a:extLst>
              <a:ext uri="{FF2B5EF4-FFF2-40B4-BE49-F238E27FC236}">
                <a16:creationId xmlns:a16="http://schemas.microsoft.com/office/drawing/2014/main" id="{92F1422A-62D8-B6F1-4ADA-9BD56F174B03}"/>
              </a:ext>
            </a:extLst>
          </p:cNvPr>
          <p:cNvSpPr>
            <a:spLocks noGrp="1"/>
          </p:cNvSpPr>
          <p:nvPr>
            <p:ph idx="1"/>
          </p:nvPr>
        </p:nvSpPr>
        <p:spPr/>
        <p:txBody>
          <a:bodyPr/>
          <a:lstStyle/>
          <a:p>
            <a:pPr marL="0" indent="0">
              <a:spcBef>
                <a:spcPts val="1000"/>
              </a:spcBef>
              <a:buNone/>
            </a:pPr>
            <a:r>
              <a:rPr lang="en-US" sz="2000" dirty="0"/>
              <a:t>There are a lot of different mathematical quantities used in physics. Examples of these include acceleration, velocity, speed, force, work, and power. These different quantities are often described as being either "scalar" or "vector" quantities.</a:t>
            </a:r>
          </a:p>
          <a:p>
            <a:pPr marL="0" indent="0">
              <a:spcBef>
                <a:spcPts val="1000"/>
              </a:spcBef>
              <a:buNone/>
            </a:pPr>
            <a:endParaRPr lang="en-US" sz="2000" dirty="0"/>
          </a:p>
          <a:p>
            <a:pPr marL="285750" indent="-285750">
              <a:spcBef>
                <a:spcPts val="1000"/>
              </a:spcBef>
            </a:pPr>
            <a:r>
              <a:rPr lang="en-US" sz="2000" b="1" u="sng" dirty="0"/>
              <a:t>Scalar</a:t>
            </a:r>
            <a:r>
              <a:rPr lang="en-US" sz="2000" dirty="0"/>
              <a:t> - A quantity that has only a magnitude (number or value) </a:t>
            </a:r>
          </a:p>
          <a:p>
            <a:pPr marL="285750" indent="-285750">
              <a:spcBef>
                <a:spcPts val="1000"/>
              </a:spcBef>
            </a:pPr>
            <a:r>
              <a:rPr lang="en-US" sz="2000" b="1" u="sng" dirty="0"/>
              <a:t>Vector</a:t>
            </a:r>
            <a:r>
              <a:rPr lang="en-US" sz="2000" dirty="0"/>
              <a:t> - A quantity that has both a magnitude and a direction</a:t>
            </a:r>
          </a:p>
          <a:p>
            <a:pPr marL="76200" indent="0">
              <a:buNone/>
            </a:pPr>
            <a:endParaRPr lang="en-US" sz="2000" dirty="0"/>
          </a:p>
        </p:txBody>
      </p:sp>
      <p:sp>
        <p:nvSpPr>
          <p:cNvPr id="4" name="Slide Number Placeholder 3">
            <a:extLst>
              <a:ext uri="{FF2B5EF4-FFF2-40B4-BE49-F238E27FC236}">
                <a16:creationId xmlns:a16="http://schemas.microsoft.com/office/drawing/2014/main" id="{115BC40F-C9B0-758E-55D7-828EC502222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5</a:t>
            </a:fld>
            <a:endParaRPr lang="en"/>
          </a:p>
        </p:txBody>
      </p:sp>
    </p:spTree>
    <p:extLst>
      <p:ext uri="{BB962C8B-B14F-4D97-AF65-F5344CB8AC3E}">
        <p14:creationId xmlns:p14="http://schemas.microsoft.com/office/powerpoint/2010/main" val="1731787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07A8B-5B5A-AA27-0F7F-0031139E5BD9}"/>
              </a:ext>
            </a:extLst>
          </p:cNvPr>
          <p:cNvSpPr>
            <a:spLocks noGrp="1"/>
          </p:cNvSpPr>
          <p:nvPr>
            <p:ph type="title"/>
          </p:nvPr>
        </p:nvSpPr>
        <p:spPr/>
        <p:txBody>
          <a:bodyPr/>
          <a:lstStyle/>
          <a:p>
            <a:r>
              <a:rPr lang="en-US" dirty="0"/>
              <a:t>Demonstration of Acceleration</a:t>
            </a:r>
          </a:p>
        </p:txBody>
      </p:sp>
      <p:sp>
        <p:nvSpPr>
          <p:cNvPr id="4" name="Slide Number Placeholder 3">
            <a:extLst>
              <a:ext uri="{FF2B5EF4-FFF2-40B4-BE49-F238E27FC236}">
                <a16:creationId xmlns:a16="http://schemas.microsoft.com/office/drawing/2014/main" id="{F2037A8F-AB7B-FD03-3AB8-814218A61054}"/>
              </a:ext>
            </a:extLst>
          </p:cNvPr>
          <p:cNvSpPr>
            <a:spLocks noGrp="1"/>
          </p:cNvSpPr>
          <p:nvPr>
            <p:ph type="sldNum" sz="quarter" idx="12"/>
          </p:nvPr>
        </p:nvSpPr>
        <p:spPr/>
        <p:txBody>
          <a:bodyPr/>
          <a:lstStyle/>
          <a:p>
            <a:fld id="{00000000-1234-1234-1234-123412341234}" type="slidenum">
              <a:rPr lang="en"/>
              <a:pPr/>
              <a:t>50</a:t>
            </a:fld>
            <a:endParaRPr lang="en"/>
          </a:p>
        </p:txBody>
      </p:sp>
      <p:sp>
        <p:nvSpPr>
          <p:cNvPr id="5" name="TextBox 4">
            <a:extLst>
              <a:ext uri="{FF2B5EF4-FFF2-40B4-BE49-F238E27FC236}">
                <a16:creationId xmlns:a16="http://schemas.microsoft.com/office/drawing/2014/main" id="{06285D15-0CD9-F73B-DA4C-786BC9A31F3B}"/>
              </a:ext>
            </a:extLst>
          </p:cNvPr>
          <p:cNvSpPr txBox="1"/>
          <p:nvPr/>
        </p:nvSpPr>
        <p:spPr>
          <a:xfrm>
            <a:off x="479395" y="1254825"/>
            <a:ext cx="8369423" cy="553998"/>
          </a:xfrm>
          <a:prstGeom prst="rect">
            <a:avLst/>
          </a:prstGeom>
          <a:noFill/>
        </p:spPr>
        <p:txBody>
          <a:bodyPr wrap="square" rtlCol="0">
            <a:spAutoFit/>
          </a:bodyPr>
          <a:lstStyle/>
          <a:p>
            <a:pPr algn="ctr"/>
            <a:r>
              <a:rPr lang="en-US" sz="3000" dirty="0">
                <a:hlinkClick r:id="rId3"/>
              </a:rPr>
              <a:t>2-Minute Visual Demonstration of Acceleration </a:t>
            </a:r>
            <a:endParaRPr lang="en-US" sz="3000" dirty="0"/>
          </a:p>
        </p:txBody>
      </p:sp>
      <p:pic>
        <p:nvPicPr>
          <p:cNvPr id="6" name="Picture 5">
            <a:hlinkClick r:id="rId3"/>
            <a:extLst>
              <a:ext uri="{FF2B5EF4-FFF2-40B4-BE49-F238E27FC236}">
                <a16:creationId xmlns:a16="http://schemas.microsoft.com/office/drawing/2014/main" id="{943AD6EB-A04F-0F77-C06E-46CF51EDDD01}"/>
              </a:ext>
            </a:extLst>
          </p:cNvPr>
          <p:cNvPicPr>
            <a:picLocks noChangeAspect="1"/>
          </p:cNvPicPr>
          <p:nvPr/>
        </p:nvPicPr>
        <p:blipFill>
          <a:blip r:embed="rId4"/>
          <a:stretch>
            <a:fillRect/>
          </a:stretch>
        </p:blipFill>
        <p:spPr>
          <a:xfrm>
            <a:off x="1973830" y="1791308"/>
            <a:ext cx="5196339" cy="3299676"/>
          </a:xfrm>
          <a:prstGeom prst="rect">
            <a:avLst/>
          </a:prstGeom>
        </p:spPr>
      </p:pic>
    </p:spTree>
    <p:extLst>
      <p:ext uri="{BB962C8B-B14F-4D97-AF65-F5344CB8AC3E}">
        <p14:creationId xmlns:p14="http://schemas.microsoft.com/office/powerpoint/2010/main" val="1606858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DB350DF6-C31A-1C07-CE0B-B7770A3113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581525"/>
            <a:ext cx="9144000" cy="561975"/>
          </a:xfrm>
          <a:prstGeom prst="rect">
            <a:avLst/>
          </a:prstGeom>
        </p:spPr>
      </p:pic>
      <p:sp>
        <p:nvSpPr>
          <p:cNvPr id="2" name="Title 1">
            <a:extLst>
              <a:ext uri="{FF2B5EF4-FFF2-40B4-BE49-F238E27FC236}">
                <a16:creationId xmlns:a16="http://schemas.microsoft.com/office/drawing/2014/main" id="{2E9017A2-FCCB-405B-784A-4D870E3081E3}"/>
              </a:ext>
            </a:extLst>
          </p:cNvPr>
          <p:cNvSpPr>
            <a:spLocks noGrp="1"/>
          </p:cNvSpPr>
          <p:nvPr>
            <p:ph type="title"/>
          </p:nvPr>
        </p:nvSpPr>
        <p:spPr/>
        <p:txBody>
          <a:bodyPr/>
          <a:lstStyle/>
          <a:p>
            <a:r>
              <a:rPr lang="en-US"/>
              <a:t>Example #20: Acceleration</a:t>
            </a:r>
          </a:p>
        </p:txBody>
      </p:sp>
      <p:sp>
        <p:nvSpPr>
          <p:cNvPr id="3" name="Text Placeholder 2">
            <a:extLst>
              <a:ext uri="{FF2B5EF4-FFF2-40B4-BE49-F238E27FC236}">
                <a16:creationId xmlns:a16="http://schemas.microsoft.com/office/drawing/2014/main" id="{F56DBCB3-BF18-4AE9-636A-AC9EB1A62C01}"/>
              </a:ext>
            </a:extLst>
          </p:cNvPr>
          <p:cNvSpPr>
            <a:spLocks noGrp="1"/>
          </p:cNvSpPr>
          <p:nvPr>
            <p:ph idx="1"/>
          </p:nvPr>
        </p:nvSpPr>
        <p:spPr>
          <a:xfrm>
            <a:off x="902189" y="1184086"/>
            <a:ext cx="7338060" cy="2764459"/>
          </a:xfrm>
        </p:spPr>
        <p:txBody>
          <a:bodyPr>
            <a:normAutofit/>
          </a:bodyPr>
          <a:lstStyle/>
          <a:p>
            <a:r>
              <a:rPr lang="en-US" sz="1800" dirty="0"/>
              <a:t>Cindy just got her provisional driver’s license and is driving with Jim, cruising at 20 m/s. After a while Cindy decides to show off and steps on the gas, </a:t>
            </a:r>
            <a:br>
              <a:rPr lang="en-US" sz="1800" dirty="0"/>
            </a:br>
            <a:r>
              <a:rPr lang="en-US" sz="1800" dirty="0"/>
              <a:t>accelerating at 2.4 m/s2.</a:t>
            </a:r>
          </a:p>
          <a:p>
            <a:pPr marL="457200" indent="-457200">
              <a:buFont typeface="+mj-lt"/>
              <a:buAutoNum type="alphaUcPeriod"/>
            </a:pPr>
            <a:r>
              <a:rPr lang="en-US" sz="1800" dirty="0"/>
              <a:t>How fast are they moving after accelerating for 5s?</a:t>
            </a:r>
          </a:p>
          <a:p>
            <a:pPr marL="457200" indent="-457200">
              <a:buFont typeface="+mj-lt"/>
              <a:buAutoNum type="alphaUcPeriod"/>
            </a:pPr>
            <a:r>
              <a:rPr lang="en-US" sz="1800" dirty="0"/>
              <a:t>How far have they traveled at this time?</a:t>
            </a:r>
          </a:p>
          <a:p>
            <a:pPr marL="457200" indent="-457200">
              <a:buFont typeface="+mj-lt"/>
              <a:buAutoNum type="alphaUcPeriod"/>
            </a:pPr>
            <a:r>
              <a:rPr lang="en-US" sz="1800" dirty="0"/>
              <a:t>If Cindy was still accelerating at the same rate for 8s, would she be going faster or slower than the answer you got for part A? Explain.</a:t>
            </a:r>
          </a:p>
          <a:p>
            <a:endParaRPr lang="en-US" sz="1800" dirty="0"/>
          </a:p>
        </p:txBody>
      </p:sp>
      <p:sp>
        <p:nvSpPr>
          <p:cNvPr id="4" name="Slide Number Placeholder 3">
            <a:extLst>
              <a:ext uri="{FF2B5EF4-FFF2-40B4-BE49-F238E27FC236}">
                <a16:creationId xmlns:a16="http://schemas.microsoft.com/office/drawing/2014/main" id="{8E16BF38-0BD6-1690-D666-675BFD82DCA0}"/>
              </a:ext>
            </a:extLst>
          </p:cNvPr>
          <p:cNvSpPr>
            <a:spLocks noGrp="1"/>
          </p:cNvSpPr>
          <p:nvPr>
            <p:ph type="sldNum" sz="quarter" idx="12"/>
          </p:nvPr>
        </p:nvSpPr>
        <p:spPr/>
        <p:txBody>
          <a:bodyPr/>
          <a:lstStyle/>
          <a:p>
            <a:pPr lvl="0"/>
            <a:fld id="{00000000-1234-1234-1234-123412341234}" type="slidenum">
              <a:rPr lang="en"/>
              <a:pPr lvl="0"/>
              <a:t>51</a:t>
            </a:fld>
            <a:endParaRPr lang="en"/>
          </a:p>
        </p:txBody>
      </p:sp>
      <p:pic>
        <p:nvPicPr>
          <p:cNvPr id="6" name="Picture 6" descr="Qr code&#10;&#10;Description automatically generated">
            <a:extLst>
              <a:ext uri="{FF2B5EF4-FFF2-40B4-BE49-F238E27FC236}">
                <a16:creationId xmlns:a16="http://schemas.microsoft.com/office/drawing/2014/main" id="{AEE45129-02B7-C20E-E563-C923774F8E44}"/>
              </a:ext>
            </a:extLst>
          </p:cNvPr>
          <p:cNvPicPr>
            <a:picLocks noChangeAspect="1"/>
          </p:cNvPicPr>
          <p:nvPr/>
        </p:nvPicPr>
        <p:blipFill>
          <a:blip r:embed="rId5"/>
          <a:stretch>
            <a:fillRect/>
          </a:stretch>
        </p:blipFill>
        <p:spPr>
          <a:xfrm>
            <a:off x="8191104" y="179475"/>
            <a:ext cx="798580" cy="789516"/>
          </a:xfrm>
          <a:prstGeom prst="rect">
            <a:avLst/>
          </a:prstGeom>
        </p:spPr>
      </p:pic>
      <p:sp>
        <p:nvSpPr>
          <p:cNvPr id="8" name="TextBox 7">
            <a:extLst>
              <a:ext uri="{FF2B5EF4-FFF2-40B4-BE49-F238E27FC236}">
                <a16:creationId xmlns:a16="http://schemas.microsoft.com/office/drawing/2014/main" id="{73B12C8F-674D-095B-33E2-D59B29241D96}"/>
              </a:ext>
            </a:extLst>
          </p:cNvPr>
          <p:cNvSpPr txBox="1"/>
          <p:nvPr/>
        </p:nvSpPr>
        <p:spPr>
          <a:xfrm>
            <a:off x="6244763" y="2042308"/>
            <a:ext cx="104190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32 m/s</a:t>
            </a:r>
            <a:endParaRPr lang="en-US" dirty="0">
              <a:solidFill>
                <a:srgbClr val="F07769"/>
              </a:solidFill>
            </a:endParaRPr>
          </a:p>
        </p:txBody>
      </p:sp>
      <p:sp>
        <p:nvSpPr>
          <p:cNvPr id="10" name="TextBox 9">
            <a:extLst>
              <a:ext uri="{FF2B5EF4-FFF2-40B4-BE49-F238E27FC236}">
                <a16:creationId xmlns:a16="http://schemas.microsoft.com/office/drawing/2014/main" id="{D8408483-D5A7-7B9A-26C4-2075C71343CE}"/>
              </a:ext>
            </a:extLst>
          </p:cNvPr>
          <p:cNvSpPr txBox="1"/>
          <p:nvPr/>
        </p:nvSpPr>
        <p:spPr>
          <a:xfrm>
            <a:off x="5232363" y="2457185"/>
            <a:ext cx="8511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130 m</a:t>
            </a:r>
            <a:endParaRPr lang="en-US" dirty="0">
              <a:solidFill>
                <a:srgbClr val="F07769"/>
              </a:solidFill>
            </a:endParaRPr>
          </a:p>
        </p:txBody>
      </p:sp>
      <p:sp>
        <p:nvSpPr>
          <p:cNvPr id="12" name="TextBox 11">
            <a:extLst>
              <a:ext uri="{FF2B5EF4-FFF2-40B4-BE49-F238E27FC236}">
                <a16:creationId xmlns:a16="http://schemas.microsoft.com/office/drawing/2014/main" id="{54AA6203-12A2-508B-93E1-A5B9B86DF84E}"/>
              </a:ext>
            </a:extLst>
          </p:cNvPr>
          <p:cNvSpPr txBox="1"/>
          <p:nvPr/>
        </p:nvSpPr>
        <p:spPr>
          <a:xfrm>
            <a:off x="1592075" y="3428313"/>
            <a:ext cx="67818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She will be going faster, because every second the car is going faster by 2.4 m/s</a:t>
            </a:r>
            <a:endParaRPr lang="en-US" dirty="0">
              <a:solidFill>
                <a:srgbClr val="F07769"/>
              </a:solidFill>
            </a:endParaRPr>
          </a:p>
        </p:txBody>
      </p:sp>
      <p:sp>
        <p:nvSpPr>
          <p:cNvPr id="14" name="TextBox 13">
            <a:extLst>
              <a:ext uri="{FF2B5EF4-FFF2-40B4-BE49-F238E27FC236}">
                <a16:creationId xmlns:a16="http://schemas.microsoft.com/office/drawing/2014/main" id="{4A109F76-B25E-DB4B-7DA0-BD0ECEDD7ABD}"/>
              </a:ext>
            </a:extLst>
          </p:cNvPr>
          <p:cNvSpPr txBox="1"/>
          <p:nvPr/>
        </p:nvSpPr>
        <p:spPr>
          <a:xfrm>
            <a:off x="1140062" y="4708623"/>
            <a:ext cx="68623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bg1"/>
                </a:solidFill>
              </a:rPr>
              <a:t>Jim does not like this and begs Cindy to please slow down, but Cindy only goes faster.</a:t>
            </a:r>
          </a:p>
        </p:txBody>
      </p:sp>
      <p:pic>
        <p:nvPicPr>
          <p:cNvPr id="16" name="Graphic 15">
            <a:extLst>
              <a:ext uri="{FF2B5EF4-FFF2-40B4-BE49-F238E27FC236}">
                <a16:creationId xmlns:a16="http://schemas.microsoft.com/office/drawing/2014/main" id="{66CC14B6-9223-FA04-1430-D0F04B6103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047785" y="3941007"/>
            <a:ext cx="1420465" cy="640516"/>
          </a:xfrm>
          <a:prstGeom prst="rect">
            <a:avLst/>
          </a:prstGeom>
        </p:spPr>
      </p:pic>
      <p:cxnSp>
        <p:nvCxnSpPr>
          <p:cNvPr id="22" name="Straight Arrow Connector 21">
            <a:extLst>
              <a:ext uri="{FF2B5EF4-FFF2-40B4-BE49-F238E27FC236}">
                <a16:creationId xmlns:a16="http://schemas.microsoft.com/office/drawing/2014/main" id="{CCFDF801-929E-8AAE-FE20-0174EF8D0F72}"/>
              </a:ext>
            </a:extLst>
          </p:cNvPr>
          <p:cNvCxnSpPr>
            <a:cxnSpLocks/>
          </p:cNvCxnSpPr>
          <p:nvPr/>
        </p:nvCxnSpPr>
        <p:spPr>
          <a:xfrm>
            <a:off x="2557124" y="4248858"/>
            <a:ext cx="1071849"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4D8B1978-3AE8-A357-359A-9DF114CDC176}"/>
              </a:ext>
            </a:extLst>
          </p:cNvPr>
          <p:cNvCxnSpPr>
            <a:cxnSpLocks/>
          </p:cNvCxnSpPr>
          <p:nvPr/>
        </p:nvCxnSpPr>
        <p:spPr>
          <a:xfrm>
            <a:off x="5985276" y="4248858"/>
            <a:ext cx="1688376"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B0518E61-2765-1C00-0009-AD0B79369E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4449550" y="4025812"/>
            <a:ext cx="1535726" cy="559943"/>
          </a:xfrm>
          <a:prstGeom prst="rect">
            <a:avLst/>
          </a:prstGeom>
        </p:spPr>
      </p:pic>
    </p:spTree>
    <p:extLst>
      <p:ext uri="{BB962C8B-B14F-4D97-AF65-F5344CB8AC3E}">
        <p14:creationId xmlns:p14="http://schemas.microsoft.com/office/powerpoint/2010/main" val="45973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612A5-AE44-45F7-8443-098D22496238}"/>
              </a:ext>
            </a:extLst>
          </p:cNvPr>
          <p:cNvSpPr>
            <a:spLocks noGrp="1"/>
          </p:cNvSpPr>
          <p:nvPr>
            <p:ph type="title"/>
          </p:nvPr>
        </p:nvSpPr>
        <p:spPr/>
        <p:txBody>
          <a:bodyPr/>
          <a:lstStyle/>
          <a:p>
            <a:r>
              <a:rPr lang="en-US"/>
              <a:t>Example #21: Acceleration</a:t>
            </a:r>
          </a:p>
        </p:txBody>
      </p:sp>
      <p:sp>
        <p:nvSpPr>
          <p:cNvPr id="3" name="Text Placeholder 2">
            <a:extLst>
              <a:ext uri="{FF2B5EF4-FFF2-40B4-BE49-F238E27FC236}">
                <a16:creationId xmlns:a16="http://schemas.microsoft.com/office/drawing/2014/main" id="{3AB1AE02-C3C6-51A1-7642-F49208984CA4}"/>
              </a:ext>
            </a:extLst>
          </p:cNvPr>
          <p:cNvSpPr>
            <a:spLocks noGrp="1"/>
          </p:cNvSpPr>
          <p:nvPr>
            <p:ph idx="1"/>
          </p:nvPr>
        </p:nvSpPr>
        <p:spPr>
          <a:xfrm>
            <a:off x="902189" y="1321594"/>
            <a:ext cx="7086406" cy="2092668"/>
          </a:xfrm>
        </p:spPr>
        <p:txBody>
          <a:bodyPr/>
          <a:lstStyle/>
          <a:p>
            <a:pPr marL="0" indent="0">
              <a:spcBef>
                <a:spcPts val="1000"/>
              </a:spcBef>
              <a:buNone/>
            </a:pPr>
            <a:r>
              <a:rPr lang="en-US" dirty="0"/>
              <a:t>Jim and Cindy decide to enter an engineering competition. </a:t>
            </a:r>
            <a:br>
              <a:rPr lang="en-US" dirty="0"/>
            </a:br>
            <a:r>
              <a:rPr lang="en-US" dirty="0"/>
              <a:t>They need to build a toy plane that will be able to accelerate fast enough to take off the runway. The plane starts from rest and drives the length of the 15m runway. It needs to lift off </a:t>
            </a:r>
            <a:br>
              <a:rPr lang="en-US" dirty="0"/>
            </a:br>
            <a:r>
              <a:rPr lang="en-US" dirty="0"/>
              <a:t>at a speed of 20 km/hr.</a:t>
            </a:r>
          </a:p>
          <a:p>
            <a:pPr marL="0" indent="0">
              <a:spcBef>
                <a:spcPts val="1000"/>
              </a:spcBef>
              <a:buNone/>
            </a:pPr>
            <a:r>
              <a:rPr lang="en-US" dirty="0"/>
              <a:t>How fast must the engine be able to  accelerate, in m/s</a:t>
            </a:r>
            <a:r>
              <a:rPr lang="en-US" baseline="30000" dirty="0"/>
              <a:t>2</a:t>
            </a:r>
            <a:r>
              <a:rPr lang="en-US" dirty="0"/>
              <a:t>?</a:t>
            </a:r>
          </a:p>
        </p:txBody>
      </p:sp>
      <p:sp>
        <p:nvSpPr>
          <p:cNvPr id="4" name="Slide Number Placeholder 3">
            <a:extLst>
              <a:ext uri="{FF2B5EF4-FFF2-40B4-BE49-F238E27FC236}">
                <a16:creationId xmlns:a16="http://schemas.microsoft.com/office/drawing/2014/main" id="{05DB8F53-A4DF-AE18-96A2-4E2147D9EF3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52</a:t>
            </a:fld>
            <a:endParaRPr lang="en"/>
          </a:p>
        </p:txBody>
      </p:sp>
      <p:pic>
        <p:nvPicPr>
          <p:cNvPr id="5" name="Picture 5" descr="Qr code&#10;&#10;Description automatically generated">
            <a:extLst>
              <a:ext uri="{FF2B5EF4-FFF2-40B4-BE49-F238E27FC236}">
                <a16:creationId xmlns:a16="http://schemas.microsoft.com/office/drawing/2014/main" id="{E3E9CF02-7EF8-3ADB-0958-B4BD6284E450}"/>
              </a:ext>
            </a:extLst>
          </p:cNvPr>
          <p:cNvPicPr>
            <a:picLocks noChangeAspect="1"/>
          </p:cNvPicPr>
          <p:nvPr/>
        </p:nvPicPr>
        <p:blipFill>
          <a:blip r:embed="rId3"/>
          <a:stretch>
            <a:fillRect/>
          </a:stretch>
        </p:blipFill>
        <p:spPr>
          <a:xfrm>
            <a:off x="8225968" y="180209"/>
            <a:ext cx="735152" cy="776975"/>
          </a:xfrm>
          <a:prstGeom prst="rect">
            <a:avLst/>
          </a:prstGeom>
        </p:spPr>
      </p:pic>
      <p:sp>
        <p:nvSpPr>
          <p:cNvPr id="7" name="TextBox 6">
            <a:extLst>
              <a:ext uri="{FF2B5EF4-FFF2-40B4-BE49-F238E27FC236}">
                <a16:creationId xmlns:a16="http://schemas.microsoft.com/office/drawing/2014/main" id="{4AC45853-6332-077F-F79C-B7FA5CDAE5C9}"/>
              </a:ext>
            </a:extLst>
          </p:cNvPr>
          <p:cNvSpPr txBox="1"/>
          <p:nvPr/>
        </p:nvSpPr>
        <p:spPr>
          <a:xfrm>
            <a:off x="1806371" y="3470775"/>
            <a:ext cx="20423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1.03 m/s</a:t>
            </a:r>
            <a:r>
              <a:rPr lang="en-US" sz="1800" baseline="30000" dirty="0">
                <a:solidFill>
                  <a:srgbClr val="F07769"/>
                </a:solidFill>
              </a:rPr>
              <a:t>2</a:t>
            </a:r>
          </a:p>
        </p:txBody>
      </p:sp>
      <p:sp>
        <p:nvSpPr>
          <p:cNvPr id="9" name="TextBox 8">
            <a:extLst>
              <a:ext uri="{FF2B5EF4-FFF2-40B4-BE49-F238E27FC236}">
                <a16:creationId xmlns:a16="http://schemas.microsoft.com/office/drawing/2014/main" id="{97C8AD81-29F9-AD2B-3B60-6A6AB26F0384}"/>
              </a:ext>
            </a:extLst>
          </p:cNvPr>
          <p:cNvSpPr txBox="1"/>
          <p:nvPr/>
        </p:nvSpPr>
        <p:spPr>
          <a:xfrm>
            <a:off x="1530047" y="4493668"/>
            <a:ext cx="55301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bg2">
                    <a:lumMod val="50000"/>
                  </a:schemeClr>
                </a:solidFill>
              </a:rPr>
              <a:t>Jim forgets to glue down the wheels to the axle and does not have a functioning plane. Cindy is not happy about this. </a:t>
            </a:r>
          </a:p>
        </p:txBody>
      </p:sp>
      <p:pic>
        <p:nvPicPr>
          <p:cNvPr id="16" name="Graphic 15">
            <a:extLst>
              <a:ext uri="{FF2B5EF4-FFF2-40B4-BE49-F238E27FC236}">
                <a16:creationId xmlns:a16="http://schemas.microsoft.com/office/drawing/2014/main" id="{E9EF555F-1CBD-B0D6-F901-A2EBC11732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95747" y="3530162"/>
            <a:ext cx="2426630" cy="1672725"/>
          </a:xfrm>
          <a:prstGeom prst="rect">
            <a:avLst/>
          </a:prstGeom>
        </p:spPr>
      </p:pic>
    </p:spTree>
    <p:extLst>
      <p:ext uri="{BB962C8B-B14F-4D97-AF65-F5344CB8AC3E}">
        <p14:creationId xmlns:p14="http://schemas.microsoft.com/office/powerpoint/2010/main" val="349289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1122D76-897B-0CE7-2641-8554D7938EDE}"/>
              </a:ext>
            </a:extLst>
          </p:cNvPr>
          <p:cNvGrpSpPr/>
          <p:nvPr/>
        </p:nvGrpSpPr>
        <p:grpSpPr>
          <a:xfrm>
            <a:off x="0" y="3518313"/>
            <a:ext cx="9144000" cy="1625187"/>
            <a:chOff x="0" y="3518313"/>
            <a:chExt cx="9144000" cy="1625187"/>
          </a:xfrm>
        </p:grpSpPr>
        <p:pic>
          <p:nvPicPr>
            <p:cNvPr id="19" name="Graphic 18">
              <a:extLst>
                <a:ext uri="{FF2B5EF4-FFF2-40B4-BE49-F238E27FC236}">
                  <a16:creationId xmlns:a16="http://schemas.microsoft.com/office/drawing/2014/main" id="{4C162394-315B-5FA0-8F87-7CFCE481E3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257675"/>
              <a:ext cx="9144000" cy="885825"/>
            </a:xfrm>
            <a:prstGeom prst="rect">
              <a:avLst/>
            </a:prstGeom>
          </p:spPr>
        </p:pic>
        <p:pic>
          <p:nvPicPr>
            <p:cNvPr id="17" name="Graphic 16">
              <a:extLst>
                <a:ext uri="{FF2B5EF4-FFF2-40B4-BE49-F238E27FC236}">
                  <a16:creationId xmlns:a16="http://schemas.microsoft.com/office/drawing/2014/main" id="{60544BA7-F745-CB49-19F0-1962FF6916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64380" y="3615070"/>
              <a:ext cx="717975" cy="650401"/>
            </a:xfrm>
            <a:prstGeom prst="rect">
              <a:avLst/>
            </a:prstGeom>
          </p:spPr>
        </p:pic>
        <p:pic>
          <p:nvPicPr>
            <p:cNvPr id="7" name="Graphic 6">
              <a:extLst>
                <a:ext uri="{FF2B5EF4-FFF2-40B4-BE49-F238E27FC236}">
                  <a16:creationId xmlns:a16="http://schemas.microsoft.com/office/drawing/2014/main" id="{A554857F-5B03-A2BC-CAD9-1C1C3FB4CC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3998" y="3518313"/>
              <a:ext cx="3716187" cy="936362"/>
            </a:xfrm>
            <a:prstGeom prst="rect">
              <a:avLst/>
            </a:prstGeom>
          </p:spPr>
        </p:pic>
      </p:grpSp>
      <p:sp>
        <p:nvSpPr>
          <p:cNvPr id="2" name="Title 1">
            <a:extLst>
              <a:ext uri="{FF2B5EF4-FFF2-40B4-BE49-F238E27FC236}">
                <a16:creationId xmlns:a16="http://schemas.microsoft.com/office/drawing/2014/main" id="{A21FDDC2-FC4B-91D3-A4FB-C2936BC65A29}"/>
              </a:ext>
            </a:extLst>
          </p:cNvPr>
          <p:cNvSpPr>
            <a:spLocks noGrp="1"/>
          </p:cNvSpPr>
          <p:nvPr>
            <p:ph type="title"/>
          </p:nvPr>
        </p:nvSpPr>
        <p:spPr/>
        <p:txBody>
          <a:bodyPr/>
          <a:lstStyle/>
          <a:p>
            <a:r>
              <a:rPr lang="en-US"/>
              <a:t>Example #22: Acceleration (Honors)</a:t>
            </a:r>
          </a:p>
        </p:txBody>
      </p:sp>
      <p:sp>
        <p:nvSpPr>
          <p:cNvPr id="3" name="Text Placeholder 2">
            <a:extLst>
              <a:ext uri="{FF2B5EF4-FFF2-40B4-BE49-F238E27FC236}">
                <a16:creationId xmlns:a16="http://schemas.microsoft.com/office/drawing/2014/main" id="{3432AC18-E962-50A8-99A0-D7BD8495F2C1}"/>
              </a:ext>
            </a:extLst>
          </p:cNvPr>
          <p:cNvSpPr>
            <a:spLocks noGrp="1"/>
          </p:cNvSpPr>
          <p:nvPr>
            <p:ph idx="1"/>
          </p:nvPr>
        </p:nvSpPr>
        <p:spPr>
          <a:xfrm>
            <a:off x="902189" y="1321594"/>
            <a:ext cx="7724360" cy="2527392"/>
          </a:xfrm>
        </p:spPr>
        <p:txBody>
          <a:bodyPr>
            <a:normAutofit/>
          </a:bodyPr>
          <a:lstStyle/>
          <a:p>
            <a:r>
              <a:rPr lang="en-US" sz="2000" dirty="0"/>
              <a:t>Cindy is frustrated and leaves the competition without Jim. She is driving on a road going 11.4 m/s and suddenly sees a deer. Cindy immediately applies the brakes to slow down with an acceleration of 3.8 m/s2.</a:t>
            </a:r>
          </a:p>
          <a:p>
            <a:pPr marL="457200" indent="-457200">
              <a:buFont typeface="+mj-lt"/>
              <a:buAutoNum type="alphaUcPeriod"/>
            </a:pPr>
            <a:r>
              <a:rPr lang="en-US" sz="2000" dirty="0"/>
              <a:t>If the deer is 10m from Cindy when she applies the brakes, does she hit the deer? If not, by how much does she miss it?</a:t>
            </a:r>
          </a:p>
          <a:p>
            <a:pPr marL="457200" indent="-457200">
              <a:buFont typeface="+mj-lt"/>
              <a:buAutoNum type="alphaUcPeriod"/>
            </a:pPr>
            <a:r>
              <a:rPr lang="en-US" sz="2000" dirty="0"/>
              <a:t>If she did hit the deer, with what speed did she hit it?</a:t>
            </a:r>
          </a:p>
        </p:txBody>
      </p:sp>
      <p:sp>
        <p:nvSpPr>
          <p:cNvPr id="4" name="Slide Number Placeholder 3">
            <a:extLst>
              <a:ext uri="{FF2B5EF4-FFF2-40B4-BE49-F238E27FC236}">
                <a16:creationId xmlns:a16="http://schemas.microsoft.com/office/drawing/2014/main" id="{34B8B628-7227-A6A7-B129-EFBEF4EC9D82}"/>
              </a:ext>
            </a:extLst>
          </p:cNvPr>
          <p:cNvSpPr>
            <a:spLocks noGrp="1"/>
          </p:cNvSpPr>
          <p:nvPr>
            <p:ph type="sldNum" sz="quarter" idx="12"/>
          </p:nvPr>
        </p:nvSpPr>
        <p:spPr/>
        <p:txBody>
          <a:bodyPr/>
          <a:lstStyle/>
          <a:p>
            <a:pPr lvl="0"/>
            <a:fld id="{00000000-1234-1234-1234-123412341234}" type="slidenum">
              <a:rPr lang="en"/>
              <a:pPr lvl="0"/>
              <a:t>53</a:t>
            </a:fld>
            <a:endParaRPr lang="en"/>
          </a:p>
        </p:txBody>
      </p:sp>
      <p:sp>
        <p:nvSpPr>
          <p:cNvPr id="6" name="TextBox 5">
            <a:extLst>
              <a:ext uri="{FF2B5EF4-FFF2-40B4-BE49-F238E27FC236}">
                <a16:creationId xmlns:a16="http://schemas.microsoft.com/office/drawing/2014/main" id="{292B3555-0497-6E59-91D2-7395B5BCEA12}"/>
              </a:ext>
            </a:extLst>
          </p:cNvPr>
          <p:cNvSpPr txBox="1"/>
          <p:nvPr/>
        </p:nvSpPr>
        <p:spPr>
          <a:xfrm>
            <a:off x="6835466" y="2571750"/>
            <a:ext cx="23085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She does hit the deer</a:t>
            </a:r>
            <a:endParaRPr lang="en-US" dirty="0">
              <a:solidFill>
                <a:srgbClr val="F07769"/>
              </a:solidFill>
            </a:endParaRPr>
          </a:p>
        </p:txBody>
      </p:sp>
      <p:sp>
        <p:nvSpPr>
          <p:cNvPr id="8" name="TextBox 7">
            <a:extLst>
              <a:ext uri="{FF2B5EF4-FFF2-40B4-BE49-F238E27FC236}">
                <a16:creationId xmlns:a16="http://schemas.microsoft.com/office/drawing/2014/main" id="{59A9482E-7A85-66D6-609B-5A5D0B705CC4}"/>
              </a:ext>
            </a:extLst>
          </p:cNvPr>
          <p:cNvSpPr txBox="1"/>
          <p:nvPr/>
        </p:nvSpPr>
        <p:spPr>
          <a:xfrm>
            <a:off x="7093759" y="2956749"/>
            <a:ext cx="1194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7.35 m/s</a:t>
            </a:r>
            <a:endParaRPr lang="en-US" dirty="0">
              <a:solidFill>
                <a:srgbClr val="F07769"/>
              </a:solidFill>
            </a:endParaRPr>
          </a:p>
        </p:txBody>
      </p:sp>
      <p:pic>
        <p:nvPicPr>
          <p:cNvPr id="9" name="Picture 9" descr="Qr code&#10;&#10;Description automatically generated">
            <a:extLst>
              <a:ext uri="{FF2B5EF4-FFF2-40B4-BE49-F238E27FC236}">
                <a16:creationId xmlns:a16="http://schemas.microsoft.com/office/drawing/2014/main" id="{645FDD89-B85C-F61F-CF3A-067CB129296C}"/>
              </a:ext>
            </a:extLst>
          </p:cNvPr>
          <p:cNvPicPr>
            <a:picLocks noChangeAspect="1"/>
          </p:cNvPicPr>
          <p:nvPr/>
        </p:nvPicPr>
        <p:blipFill>
          <a:blip r:embed="rId9"/>
          <a:stretch>
            <a:fillRect/>
          </a:stretch>
        </p:blipFill>
        <p:spPr>
          <a:xfrm>
            <a:off x="8240249" y="238030"/>
            <a:ext cx="751352" cy="723092"/>
          </a:xfrm>
          <a:prstGeom prst="rect">
            <a:avLst/>
          </a:prstGeom>
        </p:spPr>
      </p:pic>
      <p:sp>
        <p:nvSpPr>
          <p:cNvPr id="11" name="TextBox 10">
            <a:extLst>
              <a:ext uri="{FF2B5EF4-FFF2-40B4-BE49-F238E27FC236}">
                <a16:creationId xmlns:a16="http://schemas.microsoft.com/office/drawing/2014/main" id="{472E3B50-CF00-78FE-EAF8-634993403AB4}"/>
              </a:ext>
            </a:extLst>
          </p:cNvPr>
          <p:cNvSpPr txBox="1"/>
          <p:nvPr/>
        </p:nvSpPr>
        <p:spPr>
          <a:xfrm>
            <a:off x="2262277" y="4694486"/>
            <a:ext cx="46194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bg1"/>
                </a:solidFill>
              </a:rPr>
              <a:t>Cindy cries in hysteria and calls Harry for help.</a:t>
            </a:r>
          </a:p>
        </p:txBody>
      </p:sp>
    </p:spTree>
    <p:extLst>
      <p:ext uri="{BB962C8B-B14F-4D97-AF65-F5344CB8AC3E}">
        <p14:creationId xmlns:p14="http://schemas.microsoft.com/office/powerpoint/2010/main" val="199850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9A4FA389-6C87-774D-4282-8D39ED10DA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3896709"/>
            <a:ext cx="9144000" cy="1243013"/>
          </a:xfrm>
          <a:prstGeom prst="rect">
            <a:avLst/>
          </a:prstGeom>
        </p:spPr>
      </p:pic>
      <p:sp>
        <p:nvSpPr>
          <p:cNvPr id="2" name="Title 1">
            <a:extLst>
              <a:ext uri="{FF2B5EF4-FFF2-40B4-BE49-F238E27FC236}">
                <a16:creationId xmlns:a16="http://schemas.microsoft.com/office/drawing/2014/main" id="{9312CE8E-0D60-E2BC-2D3B-B3E109DF1BC4}"/>
              </a:ext>
            </a:extLst>
          </p:cNvPr>
          <p:cNvSpPr>
            <a:spLocks noGrp="1"/>
          </p:cNvSpPr>
          <p:nvPr>
            <p:ph type="title"/>
          </p:nvPr>
        </p:nvSpPr>
        <p:spPr/>
        <p:txBody>
          <a:bodyPr/>
          <a:lstStyle/>
          <a:p>
            <a:r>
              <a:rPr lang="en-US"/>
              <a:t>Example #23: Acceleration (Honors)</a:t>
            </a:r>
          </a:p>
        </p:txBody>
      </p:sp>
      <p:sp>
        <p:nvSpPr>
          <p:cNvPr id="3" name="Text Placeholder 2">
            <a:extLst>
              <a:ext uri="{FF2B5EF4-FFF2-40B4-BE49-F238E27FC236}">
                <a16:creationId xmlns:a16="http://schemas.microsoft.com/office/drawing/2014/main" id="{AAE8DEA2-BCF1-0ED1-8EC2-FB4C252BE707}"/>
              </a:ext>
            </a:extLst>
          </p:cNvPr>
          <p:cNvSpPr>
            <a:spLocks noGrp="1"/>
          </p:cNvSpPr>
          <p:nvPr>
            <p:ph idx="1"/>
          </p:nvPr>
        </p:nvSpPr>
        <p:spPr>
          <a:xfrm>
            <a:off x="902188" y="1321594"/>
            <a:ext cx="7876051" cy="1131570"/>
          </a:xfrm>
        </p:spPr>
        <p:txBody>
          <a:bodyPr/>
          <a:lstStyle/>
          <a:p>
            <a:pPr marL="0" indent="0">
              <a:buNone/>
            </a:pPr>
            <a:r>
              <a:rPr lang="en-US" dirty="0">
                <a:solidFill>
                  <a:schemeClr val="tx1"/>
                </a:solidFill>
              </a:rPr>
              <a:t>Harry leaves his house and starts to sprint to where Cindy is. </a:t>
            </a:r>
            <a:br>
              <a:rPr lang="en-US" dirty="0">
                <a:solidFill>
                  <a:schemeClr val="tx1"/>
                </a:solidFill>
              </a:rPr>
            </a:br>
            <a:r>
              <a:rPr lang="en-US" dirty="0">
                <a:solidFill>
                  <a:schemeClr val="tx1"/>
                </a:solidFill>
              </a:rPr>
              <a:t>If Cindy is 400m away and Harry is running out the door at 2 m/s with an acceleration of 0.2 m/s</a:t>
            </a:r>
            <a:r>
              <a:rPr lang="en-US" baseline="30000" dirty="0">
                <a:solidFill>
                  <a:schemeClr val="tx1"/>
                </a:solidFill>
              </a:rPr>
              <a:t>2</a:t>
            </a:r>
            <a:r>
              <a:rPr lang="en-US" dirty="0">
                <a:solidFill>
                  <a:schemeClr val="tx1"/>
                </a:solidFill>
              </a:rPr>
              <a:t>, how long will it take him to get to Cindy?</a:t>
            </a:r>
          </a:p>
        </p:txBody>
      </p:sp>
      <p:sp>
        <p:nvSpPr>
          <p:cNvPr id="4" name="Slide Number Placeholder 3">
            <a:extLst>
              <a:ext uri="{FF2B5EF4-FFF2-40B4-BE49-F238E27FC236}">
                <a16:creationId xmlns:a16="http://schemas.microsoft.com/office/drawing/2014/main" id="{F0BD5649-4708-1BE9-C027-79E46F47E15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54</a:t>
            </a:fld>
            <a:endParaRPr lang="en"/>
          </a:p>
        </p:txBody>
      </p:sp>
      <p:sp>
        <p:nvSpPr>
          <p:cNvPr id="6" name="TextBox 5">
            <a:extLst>
              <a:ext uri="{FF2B5EF4-FFF2-40B4-BE49-F238E27FC236}">
                <a16:creationId xmlns:a16="http://schemas.microsoft.com/office/drawing/2014/main" id="{D13E1F89-C1EA-5367-24A2-28B56D24ED72}"/>
              </a:ext>
            </a:extLst>
          </p:cNvPr>
          <p:cNvSpPr txBox="1"/>
          <p:nvPr/>
        </p:nvSpPr>
        <p:spPr>
          <a:xfrm>
            <a:off x="2273541" y="2321005"/>
            <a:ext cx="9730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54.03 s</a:t>
            </a:r>
            <a:endParaRPr lang="en-US" dirty="0">
              <a:solidFill>
                <a:srgbClr val="F07769"/>
              </a:solidFill>
            </a:endParaRPr>
          </a:p>
        </p:txBody>
      </p:sp>
      <p:sp>
        <p:nvSpPr>
          <p:cNvPr id="8" name="TextBox 7">
            <a:extLst>
              <a:ext uri="{FF2B5EF4-FFF2-40B4-BE49-F238E27FC236}">
                <a16:creationId xmlns:a16="http://schemas.microsoft.com/office/drawing/2014/main" id="{224A6476-5741-C136-D7A2-31C90BAB44B0}"/>
              </a:ext>
            </a:extLst>
          </p:cNvPr>
          <p:cNvSpPr txBox="1"/>
          <p:nvPr/>
        </p:nvSpPr>
        <p:spPr>
          <a:xfrm>
            <a:off x="456508" y="4707156"/>
            <a:ext cx="82309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accent3">
                    <a:lumMod val="50000"/>
                  </a:schemeClr>
                </a:solidFill>
              </a:rPr>
              <a:t>Harry calms Cindy down by letting her know that there is only a small dent and that the deer is probably fine</a:t>
            </a:r>
          </a:p>
        </p:txBody>
      </p:sp>
      <p:pic>
        <p:nvPicPr>
          <p:cNvPr id="11" name="Picture 11" descr="Qr code&#10;&#10;Description automatically generated">
            <a:extLst>
              <a:ext uri="{FF2B5EF4-FFF2-40B4-BE49-F238E27FC236}">
                <a16:creationId xmlns:a16="http://schemas.microsoft.com/office/drawing/2014/main" id="{1E4D9478-A328-1D57-8665-30FE99C6D8DA}"/>
              </a:ext>
            </a:extLst>
          </p:cNvPr>
          <p:cNvPicPr>
            <a:picLocks noChangeAspect="1"/>
          </p:cNvPicPr>
          <p:nvPr/>
        </p:nvPicPr>
        <p:blipFill>
          <a:blip r:embed="rId5"/>
          <a:stretch>
            <a:fillRect/>
          </a:stretch>
        </p:blipFill>
        <p:spPr>
          <a:xfrm>
            <a:off x="8204836" y="202649"/>
            <a:ext cx="756283" cy="742510"/>
          </a:xfrm>
          <a:prstGeom prst="rect">
            <a:avLst/>
          </a:prstGeom>
        </p:spPr>
      </p:pic>
      <p:cxnSp>
        <p:nvCxnSpPr>
          <p:cNvPr id="10" name="Straight Arrow Connector 9">
            <a:extLst>
              <a:ext uri="{FF2B5EF4-FFF2-40B4-BE49-F238E27FC236}">
                <a16:creationId xmlns:a16="http://schemas.microsoft.com/office/drawing/2014/main" id="{5E13100E-D0E5-5BA9-EE7D-C9BA9754A91B}"/>
              </a:ext>
            </a:extLst>
          </p:cNvPr>
          <p:cNvCxnSpPr>
            <a:cxnSpLocks/>
          </p:cNvCxnSpPr>
          <p:nvPr/>
        </p:nvCxnSpPr>
        <p:spPr>
          <a:xfrm>
            <a:off x="2499116" y="3941616"/>
            <a:ext cx="4384963" cy="0"/>
          </a:xfrm>
          <a:prstGeom prst="straightConnector1">
            <a:avLst/>
          </a:prstGeom>
          <a:ln w="38100">
            <a:headEnd type="triangle"/>
            <a:tailEnd type="triangle"/>
          </a:ln>
          <a:effectLst/>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4A8D1F97-5154-15C7-9FBB-804E7D266BCC}"/>
              </a:ext>
            </a:extLst>
          </p:cNvPr>
          <p:cNvSpPr txBox="1"/>
          <p:nvPr/>
        </p:nvSpPr>
        <p:spPr>
          <a:xfrm>
            <a:off x="4193957" y="3587673"/>
            <a:ext cx="756086" cy="33855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400" dirty="0"/>
              <a:t>400 m</a:t>
            </a:r>
          </a:p>
        </p:txBody>
      </p:sp>
      <p:sp>
        <p:nvSpPr>
          <p:cNvPr id="14" name="TextBox 13">
            <a:extLst>
              <a:ext uri="{FF2B5EF4-FFF2-40B4-BE49-F238E27FC236}">
                <a16:creationId xmlns:a16="http://schemas.microsoft.com/office/drawing/2014/main" id="{6D14C3A3-3E8E-ADAD-B0BF-F7C173368C2C}"/>
              </a:ext>
            </a:extLst>
          </p:cNvPr>
          <p:cNvSpPr txBox="1"/>
          <p:nvPr/>
        </p:nvSpPr>
        <p:spPr>
          <a:xfrm>
            <a:off x="987394" y="3572284"/>
            <a:ext cx="1772687"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600" dirty="0">
                <a:solidFill>
                  <a:schemeClr val="bg2">
                    <a:lumMod val="50000"/>
                  </a:schemeClr>
                </a:solidFill>
              </a:rPr>
              <a:t>Harry’s House</a:t>
            </a:r>
          </a:p>
        </p:txBody>
      </p:sp>
      <p:cxnSp>
        <p:nvCxnSpPr>
          <p:cNvPr id="20" name="Straight Arrow Connector 19">
            <a:extLst>
              <a:ext uri="{FF2B5EF4-FFF2-40B4-BE49-F238E27FC236}">
                <a16:creationId xmlns:a16="http://schemas.microsoft.com/office/drawing/2014/main" id="{C94239CD-9DDC-23F1-956D-1AF7536A804E}"/>
              </a:ext>
            </a:extLst>
          </p:cNvPr>
          <p:cNvCxnSpPr>
            <a:cxnSpLocks/>
          </p:cNvCxnSpPr>
          <p:nvPr/>
        </p:nvCxnSpPr>
        <p:spPr>
          <a:xfrm>
            <a:off x="2674218" y="4353986"/>
            <a:ext cx="519255"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851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33D4625-7DEA-111A-F549-8E06F68FB4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3481387"/>
            <a:ext cx="9144000" cy="1662113"/>
          </a:xfrm>
          <a:prstGeom prst="rect">
            <a:avLst/>
          </a:prstGeom>
        </p:spPr>
      </p:pic>
      <p:sp>
        <p:nvSpPr>
          <p:cNvPr id="2" name="Title 1">
            <a:extLst>
              <a:ext uri="{FF2B5EF4-FFF2-40B4-BE49-F238E27FC236}">
                <a16:creationId xmlns:a16="http://schemas.microsoft.com/office/drawing/2014/main" id="{C90EBFCE-0AB1-77F5-534B-60B5041DAA81}"/>
              </a:ext>
            </a:extLst>
          </p:cNvPr>
          <p:cNvSpPr>
            <a:spLocks noGrp="1"/>
          </p:cNvSpPr>
          <p:nvPr>
            <p:ph type="title"/>
          </p:nvPr>
        </p:nvSpPr>
        <p:spPr/>
        <p:txBody>
          <a:bodyPr/>
          <a:lstStyle/>
          <a:p>
            <a:r>
              <a:rPr lang="en-US"/>
              <a:t>Example #24: Acceleration</a:t>
            </a:r>
          </a:p>
        </p:txBody>
      </p:sp>
      <p:sp>
        <p:nvSpPr>
          <p:cNvPr id="3" name="Text Placeholder 2">
            <a:extLst>
              <a:ext uri="{FF2B5EF4-FFF2-40B4-BE49-F238E27FC236}">
                <a16:creationId xmlns:a16="http://schemas.microsoft.com/office/drawing/2014/main" id="{9F6F19E4-3C02-1862-EB07-99FDF29EAA54}"/>
              </a:ext>
            </a:extLst>
          </p:cNvPr>
          <p:cNvSpPr>
            <a:spLocks noGrp="1"/>
          </p:cNvSpPr>
          <p:nvPr>
            <p:ph idx="1"/>
          </p:nvPr>
        </p:nvSpPr>
        <p:spPr/>
        <p:txBody>
          <a:bodyPr/>
          <a:lstStyle/>
          <a:p>
            <a:pPr marL="0" indent="0">
              <a:buNone/>
            </a:pPr>
            <a:r>
              <a:rPr lang="en-US" dirty="0"/>
              <a:t>Jim, who was left at the competition, gets on his bicycle and starts heading home. He coasts due west at 8 m/s. At one point he encounters a sandy patch of road that is 7.2m across. By the time he leaves the sandy patch, his speed has been reduced to 6.5 m/s. Assuming the bicycle slows with constant acceleration, what is his acceleration?</a:t>
            </a:r>
          </a:p>
        </p:txBody>
      </p:sp>
      <p:sp>
        <p:nvSpPr>
          <p:cNvPr id="4" name="Slide Number Placeholder 3">
            <a:extLst>
              <a:ext uri="{FF2B5EF4-FFF2-40B4-BE49-F238E27FC236}">
                <a16:creationId xmlns:a16="http://schemas.microsoft.com/office/drawing/2014/main" id="{DFFDD807-9747-78D6-B2E8-0C69CEFA9E7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55</a:t>
            </a:fld>
            <a:endParaRPr lang="en"/>
          </a:p>
        </p:txBody>
      </p:sp>
      <p:pic>
        <p:nvPicPr>
          <p:cNvPr id="5" name="Picture 5" descr="Qr code&#10;&#10;Description automatically generated">
            <a:extLst>
              <a:ext uri="{FF2B5EF4-FFF2-40B4-BE49-F238E27FC236}">
                <a16:creationId xmlns:a16="http://schemas.microsoft.com/office/drawing/2014/main" id="{7FE3FA84-22C0-97C7-ACF7-D83625D01C0F}"/>
              </a:ext>
            </a:extLst>
          </p:cNvPr>
          <p:cNvPicPr>
            <a:picLocks noChangeAspect="1"/>
          </p:cNvPicPr>
          <p:nvPr/>
        </p:nvPicPr>
        <p:blipFill>
          <a:blip r:embed="rId5"/>
          <a:stretch>
            <a:fillRect/>
          </a:stretch>
        </p:blipFill>
        <p:spPr>
          <a:xfrm>
            <a:off x="8240249" y="220815"/>
            <a:ext cx="742484" cy="733761"/>
          </a:xfrm>
          <a:prstGeom prst="rect">
            <a:avLst/>
          </a:prstGeom>
        </p:spPr>
      </p:pic>
      <p:sp>
        <p:nvSpPr>
          <p:cNvPr id="9" name="TextBox 8">
            <a:extLst>
              <a:ext uri="{FF2B5EF4-FFF2-40B4-BE49-F238E27FC236}">
                <a16:creationId xmlns:a16="http://schemas.microsoft.com/office/drawing/2014/main" id="{4BA09221-CAA2-8A0A-EE4B-0A4142AE28F1}"/>
              </a:ext>
            </a:extLst>
          </p:cNvPr>
          <p:cNvSpPr txBox="1"/>
          <p:nvPr/>
        </p:nvSpPr>
        <p:spPr>
          <a:xfrm>
            <a:off x="2937155" y="2921846"/>
            <a:ext cx="28618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1.51 m/s</a:t>
            </a:r>
            <a:r>
              <a:rPr lang="en-US" sz="1800" baseline="30000" dirty="0">
                <a:solidFill>
                  <a:srgbClr val="F07769"/>
                </a:solidFill>
              </a:rPr>
              <a:t>2</a:t>
            </a:r>
            <a:endParaRPr lang="en-US" baseline="30000" dirty="0">
              <a:solidFill>
                <a:srgbClr val="F07769"/>
              </a:solidFill>
            </a:endParaRPr>
          </a:p>
        </p:txBody>
      </p:sp>
      <p:sp>
        <p:nvSpPr>
          <p:cNvPr id="11" name="TextBox 10">
            <a:extLst>
              <a:ext uri="{FF2B5EF4-FFF2-40B4-BE49-F238E27FC236}">
                <a16:creationId xmlns:a16="http://schemas.microsoft.com/office/drawing/2014/main" id="{8DEDB9A4-36FB-FB93-CE87-123F2090F946}"/>
              </a:ext>
            </a:extLst>
          </p:cNvPr>
          <p:cNvSpPr txBox="1"/>
          <p:nvPr/>
        </p:nvSpPr>
        <p:spPr>
          <a:xfrm>
            <a:off x="618321" y="4496935"/>
            <a:ext cx="79437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accent3">
                    <a:lumMod val="50000"/>
                  </a:schemeClr>
                </a:solidFill>
              </a:rPr>
              <a:t>As soon as Jim gets home, he gets a call from Harry letting him know what happened. </a:t>
            </a:r>
            <a:br>
              <a:rPr lang="en-US" sz="1400" dirty="0">
                <a:solidFill>
                  <a:schemeClr val="accent3">
                    <a:lumMod val="50000"/>
                  </a:schemeClr>
                </a:solidFill>
              </a:rPr>
            </a:br>
            <a:r>
              <a:rPr lang="en-US" sz="1400" dirty="0">
                <a:solidFill>
                  <a:schemeClr val="accent3">
                    <a:lumMod val="50000"/>
                  </a:schemeClr>
                </a:solidFill>
              </a:rPr>
              <a:t>Jim feels bad and decides to bake some cookies for Cindy. They turn out to be a little burnt. </a:t>
            </a:r>
          </a:p>
        </p:txBody>
      </p:sp>
    </p:spTree>
    <p:extLst>
      <p:ext uri="{BB962C8B-B14F-4D97-AF65-F5344CB8AC3E}">
        <p14:creationId xmlns:p14="http://schemas.microsoft.com/office/powerpoint/2010/main" val="355209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57040-2B4F-94BF-1B74-FDFCAC63D989}"/>
              </a:ext>
            </a:extLst>
          </p:cNvPr>
          <p:cNvSpPr>
            <a:spLocks noGrp="1"/>
          </p:cNvSpPr>
          <p:nvPr>
            <p:ph type="title"/>
          </p:nvPr>
        </p:nvSpPr>
        <p:spPr/>
        <p:txBody>
          <a:bodyPr/>
          <a:lstStyle/>
          <a:p>
            <a:r>
              <a:rPr lang="en-US"/>
              <a:t>Example #25: Acceleration  (Honors)</a:t>
            </a:r>
          </a:p>
        </p:txBody>
      </p:sp>
      <p:sp>
        <p:nvSpPr>
          <p:cNvPr id="3" name="Text Placeholder 2">
            <a:extLst>
              <a:ext uri="{FF2B5EF4-FFF2-40B4-BE49-F238E27FC236}">
                <a16:creationId xmlns:a16="http://schemas.microsoft.com/office/drawing/2014/main" id="{5BF13A14-36D8-F24C-9E0E-9676B0510EBC}"/>
              </a:ext>
            </a:extLst>
          </p:cNvPr>
          <p:cNvSpPr>
            <a:spLocks noGrp="1"/>
          </p:cNvSpPr>
          <p:nvPr>
            <p:ph idx="1"/>
          </p:nvPr>
        </p:nvSpPr>
        <p:spPr>
          <a:xfrm>
            <a:off x="902188" y="1233055"/>
            <a:ext cx="7237357" cy="3430385"/>
          </a:xfrm>
        </p:spPr>
        <p:txBody>
          <a:bodyPr>
            <a:normAutofit/>
          </a:bodyPr>
          <a:lstStyle/>
          <a:p>
            <a:r>
              <a:rPr lang="en-US" sz="2000" dirty="0"/>
              <a:t>A speeder who is doing 40 mi/</a:t>
            </a:r>
            <a:r>
              <a:rPr lang="en-US" sz="2000" dirty="0" err="1"/>
              <a:t>hr</a:t>
            </a:r>
            <a:r>
              <a:rPr lang="en-US" sz="2000" dirty="0"/>
              <a:t> (17.9 m/s) in a 25 mi/</a:t>
            </a:r>
            <a:r>
              <a:rPr lang="en-US" sz="2000" dirty="0" err="1"/>
              <a:t>hr</a:t>
            </a:r>
            <a:r>
              <a:rPr lang="en-US" sz="2000" dirty="0"/>
              <a:t> zone approaches a parked police car. The instant the speeder passes the police car, the police begin their pursuit. If the speeder maintains a constant velocity and the police car accelerates with a constant acceleration of 4.5 m/s2, </a:t>
            </a:r>
          </a:p>
          <a:p>
            <a:pPr marL="457200" indent="-457200">
              <a:buFont typeface="+mj-lt"/>
              <a:buAutoNum type="alphaUcPeriod"/>
            </a:pPr>
            <a:r>
              <a:rPr lang="en-US" sz="2000" dirty="0"/>
              <a:t>How long does it take for the police car to catch the speeder?</a:t>
            </a:r>
          </a:p>
          <a:p>
            <a:pPr marL="457200" indent="-457200">
              <a:buFont typeface="+mj-lt"/>
              <a:buAutoNum type="alphaUcPeriod"/>
            </a:pPr>
            <a:r>
              <a:rPr lang="en-US" sz="2000" dirty="0"/>
              <a:t>How far will the two cars have traveled by this time</a:t>
            </a:r>
          </a:p>
          <a:p>
            <a:pPr marL="457200" indent="-457200">
              <a:buFont typeface="+mj-lt"/>
              <a:buAutoNum type="alphaUcPeriod"/>
            </a:pPr>
            <a:r>
              <a:rPr lang="en-US" sz="2000" dirty="0"/>
              <a:t>What is the velocity of the police car when it catches the speeder?</a:t>
            </a:r>
          </a:p>
        </p:txBody>
      </p:sp>
      <p:sp>
        <p:nvSpPr>
          <p:cNvPr id="4" name="Slide Number Placeholder 3">
            <a:extLst>
              <a:ext uri="{FF2B5EF4-FFF2-40B4-BE49-F238E27FC236}">
                <a16:creationId xmlns:a16="http://schemas.microsoft.com/office/drawing/2014/main" id="{CEE49DA8-836D-D421-E73E-82C6A0D3F58F}"/>
              </a:ext>
            </a:extLst>
          </p:cNvPr>
          <p:cNvSpPr>
            <a:spLocks noGrp="1"/>
          </p:cNvSpPr>
          <p:nvPr>
            <p:ph type="sldNum" sz="quarter" idx="12"/>
          </p:nvPr>
        </p:nvSpPr>
        <p:spPr/>
        <p:txBody>
          <a:bodyPr/>
          <a:lstStyle/>
          <a:p>
            <a:pPr lvl="0"/>
            <a:fld id="{00000000-1234-1234-1234-123412341234}" type="slidenum">
              <a:rPr lang="en"/>
              <a:pPr lvl="0"/>
              <a:t>56</a:t>
            </a:fld>
            <a:endParaRPr lang="en"/>
          </a:p>
        </p:txBody>
      </p:sp>
      <p:pic>
        <p:nvPicPr>
          <p:cNvPr id="6" name="Picture 6" descr="Qr code&#10;&#10;Description automatically generated">
            <a:extLst>
              <a:ext uri="{FF2B5EF4-FFF2-40B4-BE49-F238E27FC236}">
                <a16:creationId xmlns:a16="http://schemas.microsoft.com/office/drawing/2014/main" id="{85561915-6BE1-93A1-5F33-10FAE932C5F8}"/>
              </a:ext>
            </a:extLst>
          </p:cNvPr>
          <p:cNvPicPr>
            <a:picLocks noChangeAspect="1"/>
          </p:cNvPicPr>
          <p:nvPr/>
        </p:nvPicPr>
        <p:blipFill>
          <a:blip r:embed="rId3"/>
          <a:stretch>
            <a:fillRect/>
          </a:stretch>
        </p:blipFill>
        <p:spPr>
          <a:xfrm>
            <a:off x="8240249" y="206345"/>
            <a:ext cx="739088" cy="701380"/>
          </a:xfrm>
          <a:prstGeom prst="rect">
            <a:avLst/>
          </a:prstGeom>
        </p:spPr>
      </p:pic>
      <p:sp>
        <p:nvSpPr>
          <p:cNvPr id="8" name="TextBox 7">
            <a:extLst>
              <a:ext uri="{FF2B5EF4-FFF2-40B4-BE49-F238E27FC236}">
                <a16:creationId xmlns:a16="http://schemas.microsoft.com/office/drawing/2014/main" id="{060F6B3C-E8B1-74AD-2E67-6455F2D0B1BF}"/>
              </a:ext>
            </a:extLst>
          </p:cNvPr>
          <p:cNvSpPr txBox="1"/>
          <p:nvPr/>
        </p:nvSpPr>
        <p:spPr>
          <a:xfrm>
            <a:off x="7855529" y="2709783"/>
            <a:ext cx="9905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7.96 s​</a:t>
            </a:r>
          </a:p>
        </p:txBody>
      </p:sp>
      <p:pic>
        <p:nvPicPr>
          <p:cNvPr id="7" name="Graphic 6">
            <a:extLst>
              <a:ext uri="{FF2B5EF4-FFF2-40B4-BE49-F238E27FC236}">
                <a16:creationId xmlns:a16="http://schemas.microsoft.com/office/drawing/2014/main" id="{196C21B1-5B2F-E3C3-53D0-5A370E2731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49836" y="4048147"/>
            <a:ext cx="1704485" cy="1096636"/>
          </a:xfrm>
          <a:prstGeom prst="rect">
            <a:avLst/>
          </a:prstGeom>
        </p:spPr>
      </p:pic>
      <p:sp>
        <p:nvSpPr>
          <p:cNvPr id="9" name="TextBox 8">
            <a:extLst>
              <a:ext uri="{FF2B5EF4-FFF2-40B4-BE49-F238E27FC236}">
                <a16:creationId xmlns:a16="http://schemas.microsoft.com/office/drawing/2014/main" id="{7A33A44A-B7D2-6567-A33F-3C63D05F2FCD}"/>
              </a:ext>
            </a:extLst>
          </p:cNvPr>
          <p:cNvSpPr txBox="1"/>
          <p:nvPr/>
        </p:nvSpPr>
        <p:spPr>
          <a:xfrm>
            <a:off x="6875810" y="3132913"/>
            <a:ext cx="13644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142.5 m​​</a:t>
            </a:r>
          </a:p>
        </p:txBody>
      </p:sp>
      <p:sp>
        <p:nvSpPr>
          <p:cNvPr id="10" name="TextBox 9">
            <a:extLst>
              <a:ext uri="{FF2B5EF4-FFF2-40B4-BE49-F238E27FC236}">
                <a16:creationId xmlns:a16="http://schemas.microsoft.com/office/drawing/2014/main" id="{84BA25AC-8535-4E82-FBC7-3BE7021D27B3}"/>
              </a:ext>
            </a:extLst>
          </p:cNvPr>
          <p:cNvSpPr txBox="1"/>
          <p:nvPr/>
        </p:nvSpPr>
        <p:spPr>
          <a:xfrm>
            <a:off x="2791692" y="3910445"/>
            <a:ext cx="13644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35.82 m/s​</a:t>
            </a:r>
          </a:p>
        </p:txBody>
      </p:sp>
    </p:spTree>
    <p:extLst>
      <p:ext uri="{BB962C8B-B14F-4D97-AF65-F5344CB8AC3E}">
        <p14:creationId xmlns:p14="http://schemas.microsoft.com/office/powerpoint/2010/main" val="288588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uiExpand="1" build="p"/>
      <p:bldP spid="10"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D29D1-7F7A-0BE3-76A0-A8C8CDC97980}"/>
              </a:ext>
            </a:extLst>
          </p:cNvPr>
          <p:cNvSpPr>
            <a:spLocks noGrp="1"/>
          </p:cNvSpPr>
          <p:nvPr>
            <p:ph type="title"/>
          </p:nvPr>
        </p:nvSpPr>
        <p:spPr/>
        <p:txBody>
          <a:bodyPr/>
          <a:lstStyle/>
          <a:p>
            <a:r>
              <a:rPr lang="en-US"/>
              <a:t>Conceptual Question #8 (Honors)</a:t>
            </a:r>
          </a:p>
        </p:txBody>
      </p:sp>
      <p:sp>
        <p:nvSpPr>
          <p:cNvPr id="3" name="Text Placeholder 2">
            <a:extLst>
              <a:ext uri="{FF2B5EF4-FFF2-40B4-BE49-F238E27FC236}">
                <a16:creationId xmlns:a16="http://schemas.microsoft.com/office/drawing/2014/main" id="{76039698-1664-D7BB-F729-8E52E17366D3}"/>
              </a:ext>
            </a:extLst>
          </p:cNvPr>
          <p:cNvSpPr>
            <a:spLocks noGrp="1"/>
          </p:cNvSpPr>
          <p:nvPr>
            <p:ph idx="1"/>
          </p:nvPr>
        </p:nvSpPr>
        <p:spPr/>
        <p:txBody>
          <a:bodyPr/>
          <a:lstStyle/>
          <a:p>
            <a:r>
              <a:rPr lang="en-US" dirty="0"/>
              <a:t>Assume that the brakes in your car create a constant deceleration, regardless of how fast you are going. </a:t>
            </a:r>
            <a:br>
              <a:rPr lang="en-US" dirty="0"/>
            </a:br>
            <a:r>
              <a:rPr lang="en-US" dirty="0"/>
              <a:t>If you double your driving speed, how does this affect</a:t>
            </a:r>
          </a:p>
          <a:p>
            <a:pPr marL="457200" indent="-457200">
              <a:buFont typeface="+mj-lt"/>
              <a:buAutoNum type="alphaUcPeriod"/>
            </a:pPr>
            <a:r>
              <a:rPr lang="en-US" dirty="0"/>
              <a:t>the time required to come to a stop?</a:t>
            </a:r>
            <a:br>
              <a:rPr lang="en-US" dirty="0"/>
            </a:br>
            <a:br>
              <a:rPr lang="en-US" dirty="0"/>
            </a:br>
            <a:endParaRPr lang="en-US" dirty="0"/>
          </a:p>
          <a:p>
            <a:pPr marL="457200" indent="-457200">
              <a:buFont typeface="+mj-lt"/>
              <a:buAutoNum type="alphaUcPeriod"/>
            </a:pPr>
            <a:r>
              <a:rPr lang="en-US" dirty="0"/>
              <a:t>the distance required to come to a stop?</a:t>
            </a:r>
          </a:p>
          <a:p>
            <a:endParaRPr lang="en-US" dirty="0"/>
          </a:p>
        </p:txBody>
      </p:sp>
      <p:sp>
        <p:nvSpPr>
          <p:cNvPr id="4" name="Slide Number Placeholder 3">
            <a:extLst>
              <a:ext uri="{FF2B5EF4-FFF2-40B4-BE49-F238E27FC236}">
                <a16:creationId xmlns:a16="http://schemas.microsoft.com/office/drawing/2014/main" id="{A1D7B0DE-775F-AD68-7103-CCC67752EDB9}"/>
              </a:ext>
            </a:extLst>
          </p:cNvPr>
          <p:cNvSpPr>
            <a:spLocks noGrp="1"/>
          </p:cNvSpPr>
          <p:nvPr>
            <p:ph type="sldNum" sz="quarter" idx="12"/>
          </p:nvPr>
        </p:nvSpPr>
        <p:spPr/>
        <p:txBody>
          <a:bodyPr/>
          <a:lstStyle/>
          <a:p>
            <a:pPr lvl="0"/>
            <a:fld id="{00000000-1234-1234-1234-123412341234}" type="slidenum">
              <a:rPr lang="en"/>
              <a:pPr lvl="0"/>
              <a:t>57</a:t>
            </a:fld>
            <a:endParaRPr lang="en"/>
          </a:p>
        </p:txBody>
      </p:sp>
      <p:sp>
        <p:nvSpPr>
          <p:cNvPr id="5" name="TextBox 4">
            <a:extLst>
              <a:ext uri="{FF2B5EF4-FFF2-40B4-BE49-F238E27FC236}">
                <a16:creationId xmlns:a16="http://schemas.microsoft.com/office/drawing/2014/main" id="{EA6D24BE-B271-62F7-D508-0AB6A7B234C0}"/>
              </a:ext>
            </a:extLst>
          </p:cNvPr>
          <p:cNvSpPr txBox="1"/>
          <p:nvPr/>
        </p:nvSpPr>
        <p:spPr>
          <a:xfrm>
            <a:off x="1393121" y="2667699"/>
            <a:ext cx="63561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The time it takes to stop will be doubled.</a:t>
            </a:r>
          </a:p>
        </p:txBody>
      </p:sp>
      <p:pic>
        <p:nvPicPr>
          <p:cNvPr id="8" name="Picture 8" descr="Qr code&#10;&#10;Description automatically generated">
            <a:extLst>
              <a:ext uri="{FF2B5EF4-FFF2-40B4-BE49-F238E27FC236}">
                <a16:creationId xmlns:a16="http://schemas.microsoft.com/office/drawing/2014/main" id="{B069E6A3-91A8-889F-C782-5BFC9A83246E}"/>
              </a:ext>
            </a:extLst>
          </p:cNvPr>
          <p:cNvPicPr>
            <a:picLocks noChangeAspect="1"/>
          </p:cNvPicPr>
          <p:nvPr/>
        </p:nvPicPr>
        <p:blipFill>
          <a:blip r:embed="rId3"/>
          <a:stretch>
            <a:fillRect/>
          </a:stretch>
        </p:blipFill>
        <p:spPr>
          <a:xfrm>
            <a:off x="8181628" y="215936"/>
            <a:ext cx="734134" cy="743216"/>
          </a:xfrm>
          <a:prstGeom prst="rect">
            <a:avLst/>
          </a:prstGeom>
        </p:spPr>
      </p:pic>
      <p:pic>
        <p:nvPicPr>
          <p:cNvPr id="9" name="Picture 9">
            <a:extLst>
              <a:ext uri="{FF2B5EF4-FFF2-40B4-BE49-F238E27FC236}">
                <a16:creationId xmlns:a16="http://schemas.microsoft.com/office/drawing/2014/main" id="{466EF98F-29F2-8BB2-5E5C-B459FD5F79C5}"/>
              </a:ext>
            </a:extLst>
          </p:cNvPr>
          <p:cNvPicPr>
            <a:picLocks noChangeAspect="1"/>
          </p:cNvPicPr>
          <p:nvPr/>
        </p:nvPicPr>
        <p:blipFill>
          <a:blip r:embed="rId4"/>
          <a:stretch>
            <a:fillRect/>
          </a:stretch>
        </p:blipFill>
        <p:spPr>
          <a:xfrm>
            <a:off x="2339109" y="4417729"/>
            <a:ext cx="1514475" cy="276225"/>
          </a:xfrm>
          <a:prstGeom prst="rect">
            <a:avLst/>
          </a:prstGeom>
        </p:spPr>
      </p:pic>
      <p:pic>
        <p:nvPicPr>
          <p:cNvPr id="10" name="Picture 10">
            <a:extLst>
              <a:ext uri="{FF2B5EF4-FFF2-40B4-BE49-F238E27FC236}">
                <a16:creationId xmlns:a16="http://schemas.microsoft.com/office/drawing/2014/main" id="{7F6E0439-9745-552B-8830-C1A10D0194D8}"/>
              </a:ext>
            </a:extLst>
          </p:cNvPr>
          <p:cNvPicPr>
            <a:picLocks noChangeAspect="1"/>
          </p:cNvPicPr>
          <p:nvPr/>
        </p:nvPicPr>
        <p:blipFill>
          <a:blip r:embed="rId5"/>
          <a:stretch>
            <a:fillRect/>
          </a:stretch>
        </p:blipFill>
        <p:spPr>
          <a:xfrm>
            <a:off x="4769692" y="4374867"/>
            <a:ext cx="2152650" cy="361950"/>
          </a:xfrm>
          <a:prstGeom prst="rect">
            <a:avLst/>
          </a:prstGeom>
        </p:spPr>
      </p:pic>
      <p:sp>
        <p:nvSpPr>
          <p:cNvPr id="6" name="TextBox 5">
            <a:extLst>
              <a:ext uri="{FF2B5EF4-FFF2-40B4-BE49-F238E27FC236}">
                <a16:creationId xmlns:a16="http://schemas.microsoft.com/office/drawing/2014/main" id="{24C381E8-F8FF-7F89-3986-90DC27F198A5}"/>
              </a:ext>
            </a:extLst>
          </p:cNvPr>
          <p:cNvSpPr txBox="1"/>
          <p:nvPr/>
        </p:nvSpPr>
        <p:spPr>
          <a:xfrm>
            <a:off x="1393120" y="3665569"/>
            <a:ext cx="63561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The distance it takes to stop will be quadrupled.</a:t>
            </a:r>
          </a:p>
        </p:txBody>
      </p:sp>
    </p:spTree>
    <p:extLst>
      <p:ext uri="{BB962C8B-B14F-4D97-AF65-F5344CB8AC3E}">
        <p14:creationId xmlns:p14="http://schemas.microsoft.com/office/powerpoint/2010/main" val="241258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473DF-CE12-F61A-4D5F-BCAE2D1123A7}"/>
              </a:ext>
            </a:extLst>
          </p:cNvPr>
          <p:cNvSpPr>
            <a:spLocks noGrp="1"/>
          </p:cNvSpPr>
          <p:nvPr>
            <p:ph type="title"/>
          </p:nvPr>
        </p:nvSpPr>
        <p:spPr/>
        <p:txBody>
          <a:bodyPr>
            <a:normAutofit/>
          </a:bodyPr>
          <a:lstStyle/>
          <a:p>
            <a:pPr algn="ctr"/>
            <a:r>
              <a:rPr lang="en-US" sz="2400" dirty="0"/>
              <a:t>At this point you might want to consider doing this Lab</a:t>
            </a:r>
          </a:p>
        </p:txBody>
      </p:sp>
      <p:sp>
        <p:nvSpPr>
          <p:cNvPr id="3" name="Content Placeholder 2">
            <a:extLst>
              <a:ext uri="{FF2B5EF4-FFF2-40B4-BE49-F238E27FC236}">
                <a16:creationId xmlns:a16="http://schemas.microsoft.com/office/drawing/2014/main" id="{1133A139-5A1B-3B31-40F7-598B8EC6A85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2EA0D40-F7AD-1D00-6BBB-541C1737BC9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58</a:t>
            </a:fld>
            <a:endParaRPr lang="en"/>
          </a:p>
        </p:txBody>
      </p:sp>
      <p:pic>
        <p:nvPicPr>
          <p:cNvPr id="5" name="Picture 5" descr="A picture containing graphical user interface&#10;&#10;Description automatically generated">
            <a:extLst>
              <a:ext uri="{FF2B5EF4-FFF2-40B4-BE49-F238E27FC236}">
                <a16:creationId xmlns:a16="http://schemas.microsoft.com/office/drawing/2014/main" id="{595208EC-5787-867B-F8A8-47FF7508AD1F}"/>
              </a:ext>
            </a:extLst>
          </p:cNvPr>
          <p:cNvPicPr>
            <a:picLocks noChangeAspect="1"/>
          </p:cNvPicPr>
          <p:nvPr/>
        </p:nvPicPr>
        <p:blipFill>
          <a:blip r:embed="rId3"/>
          <a:stretch>
            <a:fillRect/>
          </a:stretch>
        </p:blipFill>
        <p:spPr>
          <a:xfrm>
            <a:off x="1572794" y="1200150"/>
            <a:ext cx="3940115" cy="3940115"/>
          </a:xfrm>
          <a:prstGeom prst="rect">
            <a:avLst/>
          </a:prstGeom>
        </p:spPr>
      </p:pic>
      <p:sp>
        <p:nvSpPr>
          <p:cNvPr id="7" name="TextBox 6">
            <a:extLst>
              <a:ext uri="{FF2B5EF4-FFF2-40B4-BE49-F238E27FC236}">
                <a16:creationId xmlns:a16="http://schemas.microsoft.com/office/drawing/2014/main" id="{49A7A092-C480-7555-4AA9-CC252282CDFE}"/>
              </a:ext>
            </a:extLst>
          </p:cNvPr>
          <p:cNvSpPr txBox="1"/>
          <p:nvPr/>
        </p:nvSpPr>
        <p:spPr>
          <a:xfrm>
            <a:off x="5903529" y="2094696"/>
            <a:ext cx="236579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Trebuchet MS"/>
              </a:rPr>
              <a:t>https://www.teacherspayteachers.com/Product/Physics-Gravity-and-Free-Fall-Inquiry-Lab-3925057​</a:t>
            </a:r>
            <a:endParaRPr lang="en-US" dirty="0"/>
          </a:p>
        </p:txBody>
      </p:sp>
    </p:spTree>
    <p:extLst>
      <p:ext uri="{BB962C8B-B14F-4D97-AF65-F5344CB8AC3E}">
        <p14:creationId xmlns:p14="http://schemas.microsoft.com/office/powerpoint/2010/main" val="35624371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E7CE13F2-2BFF-A0EE-E20E-986E2FE5166C}"/>
              </a:ext>
            </a:extLst>
          </p:cNvPr>
          <p:cNvPicPr>
            <a:picLocks noChangeAspect="1"/>
          </p:cNvPicPr>
          <p:nvPr/>
        </p:nvPicPr>
        <p:blipFill rotWithShape="1">
          <a:blip r:embed="rId2"/>
          <a:srcRect t="17953" r="-29" b="6845"/>
          <a:stretch/>
        </p:blipFill>
        <p:spPr>
          <a:xfrm>
            <a:off x="1626065" y="-20488"/>
            <a:ext cx="9150975" cy="5163889"/>
          </a:xfrm>
          <a:prstGeom prst="rect">
            <a:avLst/>
          </a:prstGeom>
        </p:spPr>
      </p:pic>
      <p:sp>
        <p:nvSpPr>
          <p:cNvPr id="5" name="Oval 4">
            <a:extLst>
              <a:ext uri="{FF2B5EF4-FFF2-40B4-BE49-F238E27FC236}">
                <a16:creationId xmlns:a16="http://schemas.microsoft.com/office/drawing/2014/main" id="{9FAB1018-D24E-7149-AFCD-F8272AF58701}"/>
              </a:ext>
            </a:extLst>
          </p:cNvPr>
          <p:cNvSpPr/>
          <p:nvPr/>
        </p:nvSpPr>
        <p:spPr>
          <a:xfrm>
            <a:off x="-1775735" y="-602118"/>
            <a:ext cx="6347735" cy="6347735"/>
          </a:xfrm>
          <a:prstGeom prst="ellipse">
            <a:avLst/>
          </a:prstGeom>
          <a:solidFill>
            <a:srgbClr val="F07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BE9CBE9-D056-3411-62ED-432D0078A3F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59</a:t>
            </a:fld>
            <a:endParaRPr lang="en"/>
          </a:p>
        </p:txBody>
      </p:sp>
      <p:sp>
        <p:nvSpPr>
          <p:cNvPr id="2" name="Title 1">
            <a:extLst>
              <a:ext uri="{FF2B5EF4-FFF2-40B4-BE49-F238E27FC236}">
                <a16:creationId xmlns:a16="http://schemas.microsoft.com/office/drawing/2014/main" id="{4A341CFB-8ED1-F951-99BF-6BA781074621}"/>
              </a:ext>
            </a:extLst>
          </p:cNvPr>
          <p:cNvSpPr>
            <a:spLocks noGrp="1"/>
          </p:cNvSpPr>
          <p:nvPr>
            <p:ph type="ctrTitle" idx="4294967295"/>
          </p:nvPr>
        </p:nvSpPr>
        <p:spPr>
          <a:xfrm>
            <a:off x="453487" y="1690410"/>
            <a:ext cx="2941674" cy="1160463"/>
          </a:xfrm>
        </p:spPr>
        <p:txBody>
          <a:bodyPr>
            <a:normAutofit/>
          </a:bodyPr>
          <a:lstStyle/>
          <a:p>
            <a:r>
              <a:rPr lang="en-US" sz="4800" dirty="0"/>
              <a:t>Free Fall</a:t>
            </a:r>
          </a:p>
        </p:txBody>
      </p:sp>
      <p:sp>
        <p:nvSpPr>
          <p:cNvPr id="3" name="Text Placeholder 2">
            <a:extLst>
              <a:ext uri="{FF2B5EF4-FFF2-40B4-BE49-F238E27FC236}">
                <a16:creationId xmlns:a16="http://schemas.microsoft.com/office/drawing/2014/main" id="{F06948DC-E62D-C99D-0829-45776AAEE872}"/>
              </a:ext>
            </a:extLst>
          </p:cNvPr>
          <p:cNvSpPr>
            <a:spLocks noGrp="1"/>
          </p:cNvSpPr>
          <p:nvPr>
            <p:ph type="subTitle" idx="4294967295"/>
          </p:nvPr>
        </p:nvSpPr>
        <p:spPr>
          <a:xfrm>
            <a:off x="471461" y="2561456"/>
            <a:ext cx="3351213" cy="784225"/>
          </a:xfrm>
        </p:spPr>
        <p:txBody>
          <a:bodyPr>
            <a:normAutofit fontScale="77500" lnSpcReduction="20000"/>
          </a:bodyPr>
          <a:lstStyle/>
          <a:p>
            <a:pPr marL="0" indent="0">
              <a:lnSpc>
                <a:spcPct val="170000"/>
              </a:lnSpc>
            </a:pPr>
            <a:r>
              <a:rPr lang="en-US" dirty="0">
                <a:solidFill>
                  <a:schemeClr val="bg1"/>
                </a:solidFill>
                <a:latin typeface="+mj-lt"/>
              </a:rPr>
              <a:t>An object is in free fall when the only force acting on it is gravity. </a:t>
            </a:r>
          </a:p>
        </p:txBody>
      </p:sp>
    </p:spTree>
    <p:extLst>
      <p:ext uri="{BB962C8B-B14F-4D97-AF65-F5344CB8AC3E}">
        <p14:creationId xmlns:p14="http://schemas.microsoft.com/office/powerpoint/2010/main" val="482269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p:txBody>
          <a:bodyPr/>
          <a:lstStyle/>
          <a:p>
            <a:r>
              <a:rPr lang="en"/>
              <a:t>Example #1: Scalar &amp; Vectors</a:t>
            </a:r>
            <a:endParaRPr lang="en-US"/>
          </a:p>
        </p:txBody>
      </p:sp>
      <p:sp>
        <p:nvSpPr>
          <p:cNvPr id="111" name="Google Shape;111;p17"/>
          <p:cNvSpPr txBox="1">
            <a:spLocks noGrp="1"/>
          </p:cNvSpPr>
          <p:nvPr>
            <p:ph idx="1"/>
          </p:nvPr>
        </p:nvSpPr>
        <p:spPr/>
        <p:txBody>
          <a:bodyPr/>
          <a:lstStyle/>
          <a:p>
            <a:r>
              <a:rPr lang="en" dirty="0"/>
              <a:t>Which of the following are scalars and which are vectors?</a:t>
            </a:r>
          </a:p>
          <a:p>
            <a:endParaRPr lang="en" dirty="0"/>
          </a:p>
          <a:p>
            <a:pPr marL="457200" indent="-457200">
              <a:buFont typeface="+mj-lt"/>
              <a:buAutoNum type="alphaLcParenR"/>
            </a:pPr>
            <a:r>
              <a:rPr lang="en" dirty="0"/>
              <a:t>5 meters</a:t>
            </a:r>
          </a:p>
          <a:p>
            <a:pPr marL="457200" indent="-457200">
              <a:buFont typeface="+mj-lt"/>
              <a:buAutoNum type="alphaLcParenR"/>
            </a:pPr>
            <a:r>
              <a:rPr lang="en" dirty="0"/>
              <a:t>30 meters/ second East</a:t>
            </a:r>
          </a:p>
          <a:p>
            <a:pPr marL="457200" indent="-457200">
              <a:buFont typeface="+mj-lt"/>
              <a:buAutoNum type="alphaLcParenR"/>
            </a:pPr>
            <a:r>
              <a:rPr lang="en" dirty="0"/>
              <a:t>20 degrees Celsius</a:t>
            </a:r>
          </a:p>
          <a:p>
            <a:pPr marL="457200" indent="-457200">
              <a:buFont typeface="+mj-lt"/>
              <a:buAutoNum type="alphaLcParenR"/>
            </a:pPr>
            <a:r>
              <a:rPr lang="en" dirty="0"/>
              <a:t>4000 calories</a:t>
            </a:r>
          </a:p>
          <a:p>
            <a:pPr marL="457200" indent="-457200">
              <a:buFont typeface="+mj-lt"/>
              <a:buAutoNum type="alphaLcParenR"/>
            </a:pPr>
            <a:r>
              <a:rPr lang="en" dirty="0"/>
              <a:t>-10 centimeters</a:t>
            </a:r>
          </a:p>
        </p:txBody>
      </p:sp>
      <p:sp>
        <p:nvSpPr>
          <p:cNvPr id="112" name="Google Shape;112;p17"/>
          <p:cNvSpPr txBox="1">
            <a:spLocks noGrp="1"/>
          </p:cNvSpPr>
          <p:nvPr>
            <p:ph type="sldNum" sz="quarter" idx="12"/>
          </p:nvPr>
        </p:nvSpPr>
        <p:spPr/>
        <p:txBody>
          <a:bodyPr/>
          <a:lstStyle/>
          <a:p>
            <a:pPr lvl="0"/>
            <a:fld id="{00000000-1234-1234-1234-123412341234}" type="slidenum">
              <a:rPr lang="en"/>
              <a:pPr lvl="0"/>
              <a:t>6</a:t>
            </a:fld>
            <a:endParaRPr lang="en"/>
          </a:p>
        </p:txBody>
      </p:sp>
      <p:sp>
        <p:nvSpPr>
          <p:cNvPr id="2" name="TextBox 1">
            <a:extLst>
              <a:ext uri="{FF2B5EF4-FFF2-40B4-BE49-F238E27FC236}">
                <a16:creationId xmlns:a16="http://schemas.microsoft.com/office/drawing/2014/main" id="{31DF91C8-D2BF-9E19-2D34-30D4ECCEB428}"/>
              </a:ext>
            </a:extLst>
          </p:cNvPr>
          <p:cNvSpPr txBox="1"/>
          <p:nvPr/>
        </p:nvSpPr>
        <p:spPr>
          <a:xfrm>
            <a:off x="4967289" y="2193424"/>
            <a:ext cx="15193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800" dirty="0">
                <a:solidFill>
                  <a:srgbClr val="F07769"/>
                </a:solidFill>
              </a:rPr>
              <a:t>Scalar</a:t>
            </a:r>
          </a:p>
        </p:txBody>
      </p:sp>
      <p:sp>
        <p:nvSpPr>
          <p:cNvPr id="3" name="TextBox 2">
            <a:extLst>
              <a:ext uri="{FF2B5EF4-FFF2-40B4-BE49-F238E27FC236}">
                <a16:creationId xmlns:a16="http://schemas.microsoft.com/office/drawing/2014/main" id="{90619C9E-AA2B-6AAC-B16D-4912EFE8A64F}"/>
              </a:ext>
            </a:extLst>
          </p:cNvPr>
          <p:cNvSpPr txBox="1"/>
          <p:nvPr/>
        </p:nvSpPr>
        <p:spPr>
          <a:xfrm>
            <a:off x="4967289" y="2624745"/>
            <a:ext cx="15193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800">
                <a:solidFill>
                  <a:srgbClr val="F07769"/>
                </a:solidFill>
              </a:rPr>
              <a:t>Vector</a:t>
            </a:r>
          </a:p>
        </p:txBody>
      </p:sp>
      <p:sp>
        <p:nvSpPr>
          <p:cNvPr id="4" name="TextBox 3">
            <a:extLst>
              <a:ext uri="{FF2B5EF4-FFF2-40B4-BE49-F238E27FC236}">
                <a16:creationId xmlns:a16="http://schemas.microsoft.com/office/drawing/2014/main" id="{578B69CD-CD3C-3BF5-AA58-7365A2277F18}"/>
              </a:ext>
            </a:extLst>
          </p:cNvPr>
          <p:cNvSpPr txBox="1"/>
          <p:nvPr/>
        </p:nvSpPr>
        <p:spPr>
          <a:xfrm>
            <a:off x="4967289" y="3045283"/>
            <a:ext cx="15193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800" dirty="0">
                <a:solidFill>
                  <a:srgbClr val="F07769"/>
                </a:solidFill>
              </a:rPr>
              <a:t>Scalar</a:t>
            </a:r>
          </a:p>
        </p:txBody>
      </p:sp>
      <p:sp>
        <p:nvSpPr>
          <p:cNvPr id="5" name="TextBox 4">
            <a:extLst>
              <a:ext uri="{FF2B5EF4-FFF2-40B4-BE49-F238E27FC236}">
                <a16:creationId xmlns:a16="http://schemas.microsoft.com/office/drawing/2014/main" id="{49779CB4-84FB-BF60-25E2-A347E059AB88}"/>
              </a:ext>
            </a:extLst>
          </p:cNvPr>
          <p:cNvSpPr txBox="1"/>
          <p:nvPr/>
        </p:nvSpPr>
        <p:spPr>
          <a:xfrm>
            <a:off x="4967289" y="3508952"/>
            <a:ext cx="15193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800">
                <a:solidFill>
                  <a:srgbClr val="F07769"/>
                </a:solidFill>
              </a:rPr>
              <a:t>Scalar</a:t>
            </a:r>
          </a:p>
        </p:txBody>
      </p:sp>
      <p:sp>
        <p:nvSpPr>
          <p:cNvPr id="6" name="TextBox 5">
            <a:extLst>
              <a:ext uri="{FF2B5EF4-FFF2-40B4-BE49-F238E27FC236}">
                <a16:creationId xmlns:a16="http://schemas.microsoft.com/office/drawing/2014/main" id="{AC26BACF-0027-480A-F5CE-971A43A68DA0}"/>
              </a:ext>
            </a:extLst>
          </p:cNvPr>
          <p:cNvSpPr txBox="1"/>
          <p:nvPr/>
        </p:nvSpPr>
        <p:spPr>
          <a:xfrm>
            <a:off x="4967289" y="3972621"/>
            <a:ext cx="308288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F07769"/>
                </a:solidFill>
              </a:rPr>
              <a:t>Vector (the negative implies a direction. Directions include down, left, south or west)</a:t>
            </a:r>
          </a:p>
        </p:txBody>
      </p:sp>
      <p:pic>
        <p:nvPicPr>
          <p:cNvPr id="8" name="Picture 8" descr="Qr code&#10;&#10;Description automatically generated">
            <a:extLst>
              <a:ext uri="{FF2B5EF4-FFF2-40B4-BE49-F238E27FC236}">
                <a16:creationId xmlns:a16="http://schemas.microsoft.com/office/drawing/2014/main" id="{29C30F0A-4CB9-1406-ECC6-4ABEB23A71AB}"/>
              </a:ext>
            </a:extLst>
          </p:cNvPr>
          <p:cNvPicPr>
            <a:picLocks noChangeAspect="1"/>
          </p:cNvPicPr>
          <p:nvPr/>
        </p:nvPicPr>
        <p:blipFill>
          <a:blip r:embed="rId3"/>
          <a:stretch>
            <a:fillRect/>
          </a:stretch>
        </p:blipFill>
        <p:spPr>
          <a:xfrm>
            <a:off x="8188085" y="208472"/>
            <a:ext cx="758047" cy="779613"/>
          </a:xfrm>
          <a:prstGeom prst="rect">
            <a:avLst/>
          </a:prstGeom>
        </p:spPr>
      </p:pic>
    </p:spTree>
    <p:extLst>
      <p:ext uri="{BB962C8B-B14F-4D97-AF65-F5344CB8AC3E}">
        <p14:creationId xmlns:p14="http://schemas.microsoft.com/office/powerpoint/2010/main" val="208825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0F57-AE9C-08B8-A040-863A6C278DD9}"/>
              </a:ext>
            </a:extLst>
          </p:cNvPr>
          <p:cNvSpPr>
            <a:spLocks noGrp="1"/>
          </p:cNvSpPr>
          <p:nvPr>
            <p:ph type="title"/>
          </p:nvPr>
        </p:nvSpPr>
        <p:spPr/>
        <p:txBody>
          <a:bodyPr/>
          <a:lstStyle/>
          <a:p>
            <a:r>
              <a:rPr lang="en-US" dirty="0"/>
              <a:t>How Objects Fall Without Air Resistance</a:t>
            </a:r>
          </a:p>
        </p:txBody>
      </p:sp>
      <p:sp>
        <p:nvSpPr>
          <p:cNvPr id="3" name="Text Placeholder 2">
            <a:extLst>
              <a:ext uri="{FF2B5EF4-FFF2-40B4-BE49-F238E27FC236}">
                <a16:creationId xmlns:a16="http://schemas.microsoft.com/office/drawing/2014/main" id="{B37E56F4-7D9B-C12B-A690-B1B7E2DA5CEF}"/>
              </a:ext>
            </a:extLst>
          </p:cNvPr>
          <p:cNvSpPr>
            <a:spLocks noGrp="1"/>
          </p:cNvSpPr>
          <p:nvPr>
            <p:ph idx="1"/>
          </p:nvPr>
        </p:nvSpPr>
        <p:spPr>
          <a:xfrm>
            <a:off x="902189" y="1543050"/>
            <a:ext cx="3462642" cy="3120390"/>
          </a:xfrm>
        </p:spPr>
        <p:txBody>
          <a:bodyPr/>
          <a:lstStyle/>
          <a:p>
            <a:pPr marL="76199"/>
            <a:r>
              <a:rPr lang="en-US" dirty="0">
                <a:hlinkClick r:id="rId3"/>
              </a:rPr>
              <a:t>Watch Video To See Feather and Bowling Ball Hitting Ground At Same Time</a:t>
            </a:r>
            <a:endParaRPr lang="en-US" dirty="0"/>
          </a:p>
          <a:p>
            <a:pPr marL="76199"/>
            <a:endParaRPr lang="en-US" dirty="0"/>
          </a:p>
          <a:p>
            <a:pPr marL="76199"/>
            <a:r>
              <a:rPr lang="en-US" dirty="0">
                <a:hlinkClick r:id="rId4"/>
              </a:rPr>
              <a:t>More </a:t>
            </a:r>
            <a:r>
              <a:rPr lang="en-US" dirty="0" err="1">
                <a:hlinkClick r:id="rId4"/>
              </a:rPr>
              <a:t>Sciencey</a:t>
            </a:r>
            <a:r>
              <a:rPr lang="en-US" dirty="0">
                <a:hlinkClick r:id="rId4"/>
              </a:rPr>
              <a:t> Version Video</a:t>
            </a:r>
            <a:endParaRPr lang="en-US" dirty="0"/>
          </a:p>
          <a:p>
            <a:pPr marL="76199"/>
            <a:endParaRPr lang="en-US" dirty="0"/>
          </a:p>
          <a:p>
            <a:pPr marL="76199"/>
            <a:r>
              <a:rPr lang="en-US" dirty="0">
                <a:hlinkClick r:id="rId5"/>
              </a:rPr>
              <a:t>On The Moon</a:t>
            </a:r>
            <a:endParaRPr lang="en-US" dirty="0"/>
          </a:p>
        </p:txBody>
      </p:sp>
      <p:sp>
        <p:nvSpPr>
          <p:cNvPr id="6" name="Slide Number Placeholder 5">
            <a:extLst>
              <a:ext uri="{FF2B5EF4-FFF2-40B4-BE49-F238E27FC236}">
                <a16:creationId xmlns:a16="http://schemas.microsoft.com/office/drawing/2014/main" id="{43BCB309-BB94-F0FE-6843-1459A4CA1231}"/>
              </a:ext>
            </a:extLst>
          </p:cNvPr>
          <p:cNvSpPr>
            <a:spLocks noGrp="1"/>
          </p:cNvSpPr>
          <p:nvPr>
            <p:ph type="sldNum" sz="quarter" idx="12"/>
          </p:nvPr>
        </p:nvSpPr>
        <p:spPr/>
        <p:txBody>
          <a:bodyPr/>
          <a:lstStyle/>
          <a:p>
            <a:fld id="{00000000-1234-1234-1234-123412341234}" type="slidenum">
              <a:rPr lang="en" smtClean="0"/>
              <a:pPr/>
              <a:t>60</a:t>
            </a:fld>
            <a:endParaRPr lang="en"/>
          </a:p>
        </p:txBody>
      </p:sp>
      <p:pic>
        <p:nvPicPr>
          <p:cNvPr id="5" name="Picture 4">
            <a:hlinkClick r:id="rId3"/>
            <a:extLst>
              <a:ext uri="{FF2B5EF4-FFF2-40B4-BE49-F238E27FC236}">
                <a16:creationId xmlns:a16="http://schemas.microsoft.com/office/drawing/2014/main" id="{20BAD17D-5507-8576-E09A-1EFCC05B1926}"/>
              </a:ext>
            </a:extLst>
          </p:cNvPr>
          <p:cNvPicPr>
            <a:picLocks noChangeAspect="1"/>
          </p:cNvPicPr>
          <p:nvPr/>
        </p:nvPicPr>
        <p:blipFill>
          <a:blip r:embed="rId6"/>
          <a:stretch>
            <a:fillRect/>
          </a:stretch>
        </p:blipFill>
        <p:spPr>
          <a:xfrm>
            <a:off x="4427621" y="1643813"/>
            <a:ext cx="4424211" cy="2809374"/>
          </a:xfrm>
          <a:prstGeom prst="rect">
            <a:avLst/>
          </a:prstGeom>
        </p:spPr>
      </p:pic>
    </p:spTree>
    <p:extLst>
      <p:ext uri="{BB962C8B-B14F-4D97-AF65-F5344CB8AC3E}">
        <p14:creationId xmlns:p14="http://schemas.microsoft.com/office/powerpoint/2010/main" val="21233572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671E03-2D95-E800-41A4-271CD57C56F8}"/>
              </a:ext>
            </a:extLst>
          </p:cNvPr>
          <p:cNvSpPr>
            <a:spLocks noGrp="1"/>
          </p:cNvSpPr>
          <p:nvPr>
            <p:ph idx="1"/>
          </p:nvPr>
        </p:nvSpPr>
        <p:spPr>
          <a:xfrm>
            <a:off x="673589" y="1321594"/>
            <a:ext cx="5332356" cy="3341846"/>
          </a:xfrm>
        </p:spPr>
        <p:txBody>
          <a:bodyPr>
            <a:normAutofit lnSpcReduction="10000"/>
          </a:bodyPr>
          <a:lstStyle/>
          <a:p>
            <a:pPr marL="0" indent="0">
              <a:spcBef>
                <a:spcPts val="1000"/>
              </a:spcBef>
              <a:buNone/>
            </a:pPr>
            <a:r>
              <a:rPr lang="en-US" sz="2000" dirty="0"/>
              <a:t>All unsupported objects fall towards earth with the same acceleration. The acceleration due to gravity is -</a:t>
            </a:r>
            <a:r>
              <a:rPr lang="en-US" sz="2000" b="1" u="sng" dirty="0"/>
              <a:t>9.8 m/s</a:t>
            </a:r>
            <a:r>
              <a:rPr lang="en-US" sz="2000" b="1" u="sng" baseline="30000" dirty="0"/>
              <a:t>2</a:t>
            </a:r>
            <a:r>
              <a:rPr lang="en-US" sz="2000" b="1" u="sng" dirty="0"/>
              <a:t>. </a:t>
            </a:r>
            <a:endParaRPr lang="en-US" sz="2000" dirty="0"/>
          </a:p>
          <a:p>
            <a:pPr marL="0" indent="0">
              <a:spcBef>
                <a:spcPts val="1000"/>
              </a:spcBef>
              <a:buNone/>
            </a:pPr>
            <a:endParaRPr lang="en-US" sz="2000" dirty="0"/>
          </a:p>
          <a:p>
            <a:pPr marL="0" indent="0">
              <a:spcBef>
                <a:spcPts val="1000"/>
              </a:spcBef>
              <a:buNone/>
            </a:pPr>
            <a:r>
              <a:rPr lang="en-US" sz="2000" dirty="0"/>
              <a:t>*Whenever gravity is the only force touching an object, its acceleration is -</a:t>
            </a:r>
            <a:r>
              <a:rPr lang="en-US" sz="2000" b="1" u="sng" dirty="0"/>
              <a:t>9.8 m/s</a:t>
            </a:r>
            <a:r>
              <a:rPr lang="en-US" sz="2000" b="1" u="sng" baseline="30000" dirty="0"/>
              <a:t>2</a:t>
            </a:r>
            <a:r>
              <a:rPr lang="en-US" sz="2000" b="1" u="sng" dirty="0"/>
              <a:t>.</a:t>
            </a:r>
            <a:r>
              <a:rPr lang="en-US" sz="2000" dirty="0"/>
              <a:t>*</a:t>
            </a:r>
            <a:r>
              <a:rPr lang="en-US" sz="2000" b="1" u="sng" dirty="0"/>
              <a:t> </a:t>
            </a:r>
            <a:endParaRPr lang="en-US" sz="2000" dirty="0"/>
          </a:p>
          <a:p>
            <a:pPr marL="0" indent="0">
              <a:spcBef>
                <a:spcPts val="1000"/>
              </a:spcBef>
              <a:buNone/>
            </a:pPr>
            <a:endParaRPr lang="en-US" sz="2000" dirty="0"/>
          </a:p>
          <a:p>
            <a:pPr marL="0" indent="0">
              <a:spcBef>
                <a:spcPts val="1000"/>
              </a:spcBef>
              <a:buNone/>
            </a:pPr>
            <a:r>
              <a:rPr lang="en-US" sz="2000" i="1" dirty="0"/>
              <a:t>[Unless otherwise stated all problems in this physics class assume that you do not to </a:t>
            </a:r>
            <a:br>
              <a:rPr lang="en-US" sz="2000" i="1" dirty="0"/>
            </a:br>
            <a:r>
              <a:rPr lang="en-US" sz="2000" i="1" dirty="0"/>
              <a:t>take air resistance into account.]</a:t>
            </a:r>
          </a:p>
        </p:txBody>
      </p:sp>
      <p:sp>
        <p:nvSpPr>
          <p:cNvPr id="2" name="Title 1">
            <a:extLst>
              <a:ext uri="{FF2B5EF4-FFF2-40B4-BE49-F238E27FC236}">
                <a16:creationId xmlns:a16="http://schemas.microsoft.com/office/drawing/2014/main" id="{AEB65E58-62C4-04D7-646F-8F4344E56B50}"/>
              </a:ext>
            </a:extLst>
          </p:cNvPr>
          <p:cNvSpPr>
            <a:spLocks noGrp="1"/>
          </p:cNvSpPr>
          <p:nvPr>
            <p:ph type="title"/>
          </p:nvPr>
        </p:nvSpPr>
        <p:spPr/>
        <p:txBody>
          <a:bodyPr/>
          <a:lstStyle/>
          <a:p>
            <a:r>
              <a:rPr lang="en-US"/>
              <a:t>Notes: Free Fall</a:t>
            </a:r>
          </a:p>
        </p:txBody>
      </p:sp>
      <p:sp>
        <p:nvSpPr>
          <p:cNvPr id="4" name="Slide Number Placeholder 3">
            <a:extLst>
              <a:ext uri="{FF2B5EF4-FFF2-40B4-BE49-F238E27FC236}">
                <a16:creationId xmlns:a16="http://schemas.microsoft.com/office/drawing/2014/main" id="{25FC3B96-C979-9167-C852-59104179B1A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61</a:t>
            </a:fld>
            <a:endParaRPr lang="en"/>
          </a:p>
        </p:txBody>
      </p:sp>
      <p:pic>
        <p:nvPicPr>
          <p:cNvPr id="5" name="Graphic 4">
            <a:extLst>
              <a:ext uri="{FF2B5EF4-FFF2-40B4-BE49-F238E27FC236}">
                <a16:creationId xmlns:a16="http://schemas.microsoft.com/office/drawing/2014/main" id="{37BEDB53-EF52-8A92-7EC8-B8952105F2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22155" y="1623857"/>
            <a:ext cx="2058585" cy="3616625"/>
          </a:xfrm>
          <a:prstGeom prst="rect">
            <a:avLst/>
          </a:prstGeom>
        </p:spPr>
      </p:pic>
      <p:graphicFrame>
        <p:nvGraphicFramePr>
          <p:cNvPr id="7" name="Table 14">
            <a:extLst>
              <a:ext uri="{FF2B5EF4-FFF2-40B4-BE49-F238E27FC236}">
                <a16:creationId xmlns:a16="http://schemas.microsoft.com/office/drawing/2014/main" id="{874592A3-901C-874A-8E92-A79F6BE8035E}"/>
              </a:ext>
            </a:extLst>
          </p:cNvPr>
          <p:cNvGraphicFramePr>
            <a:graphicFrameLocks noGrp="1"/>
          </p:cNvGraphicFramePr>
          <p:nvPr>
            <p:extLst>
              <p:ext uri="{D42A27DB-BD31-4B8C-83A1-F6EECF244321}">
                <p14:modId xmlns:p14="http://schemas.microsoft.com/office/powerpoint/2010/main" val="3593419673"/>
              </p:ext>
            </p:extLst>
          </p:nvPr>
        </p:nvGraphicFramePr>
        <p:xfrm>
          <a:off x="6228457" y="1416323"/>
          <a:ext cx="1468001" cy="3234295"/>
        </p:xfrm>
        <a:graphic>
          <a:graphicData uri="http://schemas.openxmlformats.org/drawingml/2006/table">
            <a:tbl>
              <a:tblPr firstRow="1" bandRow="1">
                <a:tableStyleId>{5C22544A-7EE6-4342-B048-85BDC9FD1C3A}</a:tableStyleId>
              </a:tblPr>
              <a:tblGrid>
                <a:gridCol w="589816">
                  <a:extLst>
                    <a:ext uri="{9D8B030D-6E8A-4147-A177-3AD203B41FA5}">
                      <a16:colId xmlns:a16="http://schemas.microsoft.com/office/drawing/2014/main" val="1605735415"/>
                    </a:ext>
                  </a:extLst>
                </a:gridCol>
                <a:gridCol w="878185">
                  <a:extLst>
                    <a:ext uri="{9D8B030D-6E8A-4147-A177-3AD203B41FA5}">
                      <a16:colId xmlns:a16="http://schemas.microsoft.com/office/drawing/2014/main" val="2527870306"/>
                    </a:ext>
                  </a:extLst>
                </a:gridCol>
              </a:tblGrid>
              <a:tr h="216670">
                <a:tc>
                  <a:txBody>
                    <a:bodyPr/>
                    <a:lstStyle/>
                    <a:p>
                      <a:r>
                        <a:rPr lang="en-US" sz="1100" b="1" dirty="0">
                          <a:solidFill>
                            <a:schemeClr val="bg2">
                              <a:lumMod val="25000"/>
                            </a:schemeClr>
                          </a:solidFill>
                        </a:rPr>
                        <a:t>TIME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100" b="1" dirty="0">
                          <a:solidFill>
                            <a:schemeClr val="bg2">
                              <a:lumMod val="25000"/>
                            </a:schemeClr>
                          </a:solidFill>
                        </a:rPr>
                        <a:t>SPEED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2176783"/>
                  </a:ext>
                </a:extLst>
              </a:tr>
              <a:tr h="137013">
                <a:tc>
                  <a:txBody>
                    <a:bodyPr/>
                    <a:lstStyle/>
                    <a:p>
                      <a:r>
                        <a:rPr lang="en-US" sz="1200" b="1" dirty="0">
                          <a:solidFill>
                            <a:schemeClr val="bg2">
                              <a:lumMod val="25000"/>
                            </a:schemeClr>
                          </a:solidFill>
                        </a:rPr>
                        <a:t>0 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200" b="1" dirty="0">
                          <a:solidFill>
                            <a:schemeClr val="bg2">
                              <a:lumMod val="25000"/>
                            </a:schemeClr>
                          </a:solidFill>
                        </a:rPr>
                        <a:t>0 m/s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03619483"/>
                  </a:ext>
                </a:extLst>
              </a:tr>
              <a:tr h="253150">
                <a:tc>
                  <a:txBody>
                    <a:bodyPr/>
                    <a:lstStyle/>
                    <a:p>
                      <a:r>
                        <a:rPr lang="en-US" sz="1200" b="1" dirty="0">
                          <a:solidFill>
                            <a:schemeClr val="bg2">
                              <a:lumMod val="25000"/>
                            </a:schemeClr>
                          </a:solidFill>
                        </a:rPr>
                        <a:t>1 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1" dirty="0">
                          <a:solidFill>
                            <a:schemeClr val="bg2">
                              <a:lumMod val="25000"/>
                            </a:schemeClr>
                          </a:solidFill>
                        </a:rPr>
                        <a:t>9.8 m/s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70481946"/>
                  </a:ext>
                </a:extLst>
              </a:tr>
              <a:tr h="463739">
                <a:tc>
                  <a:txBody>
                    <a:bodyPr/>
                    <a:lstStyle/>
                    <a:p>
                      <a:r>
                        <a:rPr lang="en-US" sz="1200" b="1" dirty="0">
                          <a:solidFill>
                            <a:schemeClr val="bg2">
                              <a:lumMod val="25000"/>
                            </a:schemeClr>
                          </a:solidFill>
                        </a:rPr>
                        <a:t>2 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1" dirty="0">
                          <a:solidFill>
                            <a:schemeClr val="bg2">
                              <a:lumMod val="25000"/>
                            </a:schemeClr>
                          </a:solidFill>
                        </a:rPr>
                        <a:t>19.6 m/s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0657590"/>
                  </a:ext>
                </a:extLst>
              </a:tr>
              <a:tr h="699654">
                <a:tc>
                  <a:txBody>
                    <a:bodyPr/>
                    <a:lstStyle/>
                    <a:p>
                      <a:r>
                        <a:rPr lang="en-US" sz="1200" b="1" dirty="0">
                          <a:solidFill>
                            <a:schemeClr val="bg2">
                              <a:lumMod val="25000"/>
                            </a:schemeClr>
                          </a:solidFill>
                        </a:rPr>
                        <a:t>3 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1" dirty="0">
                          <a:solidFill>
                            <a:schemeClr val="bg2">
                              <a:lumMod val="25000"/>
                            </a:schemeClr>
                          </a:solidFill>
                        </a:rPr>
                        <a:t>29.4 m/s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2869384"/>
                  </a:ext>
                </a:extLst>
              </a:tr>
              <a:tr h="879764">
                <a:tc>
                  <a:txBody>
                    <a:bodyPr/>
                    <a:lstStyle/>
                    <a:p>
                      <a:r>
                        <a:rPr lang="en-US" sz="1200" b="1" dirty="0">
                          <a:solidFill>
                            <a:schemeClr val="bg2">
                              <a:lumMod val="25000"/>
                            </a:schemeClr>
                          </a:solidFill>
                        </a:rPr>
                        <a:t>4 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1" dirty="0">
                          <a:solidFill>
                            <a:schemeClr val="bg2">
                              <a:lumMod val="25000"/>
                            </a:schemeClr>
                          </a:solidFill>
                        </a:rPr>
                        <a:t>39.2 m/s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6230989"/>
                  </a:ext>
                </a:extLst>
              </a:tr>
              <a:tr h="383418">
                <a:tc>
                  <a:txBody>
                    <a:bodyPr/>
                    <a:lstStyle/>
                    <a:p>
                      <a:r>
                        <a:rPr lang="en-US" sz="1200" b="1" dirty="0">
                          <a:solidFill>
                            <a:schemeClr val="bg2">
                              <a:lumMod val="25000"/>
                            </a:schemeClr>
                          </a:solidFill>
                        </a:rPr>
                        <a:t>5 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1" dirty="0">
                          <a:solidFill>
                            <a:schemeClr val="bg2">
                              <a:lumMod val="25000"/>
                            </a:schemeClr>
                          </a:solidFill>
                        </a:rPr>
                        <a:t>49 m/s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79326010"/>
                  </a:ext>
                </a:extLst>
              </a:tr>
            </a:tbl>
          </a:graphicData>
        </a:graphic>
      </p:graphicFrame>
    </p:spTree>
    <p:extLst>
      <p:ext uri="{BB962C8B-B14F-4D97-AF65-F5344CB8AC3E}">
        <p14:creationId xmlns:p14="http://schemas.microsoft.com/office/powerpoint/2010/main" val="34391952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0C298-FCDF-F124-26DA-5CE07F8DB115}"/>
              </a:ext>
            </a:extLst>
          </p:cNvPr>
          <p:cNvSpPr>
            <a:spLocks noGrp="1"/>
          </p:cNvSpPr>
          <p:nvPr>
            <p:ph type="title"/>
          </p:nvPr>
        </p:nvSpPr>
        <p:spPr/>
        <p:txBody>
          <a:bodyPr/>
          <a:lstStyle/>
          <a:p>
            <a:r>
              <a:rPr lang="en-US"/>
              <a:t>Conceptual Question #9</a:t>
            </a:r>
          </a:p>
        </p:txBody>
      </p:sp>
      <p:sp>
        <p:nvSpPr>
          <p:cNvPr id="3" name="Text Placeholder 2">
            <a:extLst>
              <a:ext uri="{FF2B5EF4-FFF2-40B4-BE49-F238E27FC236}">
                <a16:creationId xmlns:a16="http://schemas.microsoft.com/office/drawing/2014/main" id="{2FA2387A-91E1-F43B-6CC4-FD5B7FA34BBD}"/>
              </a:ext>
            </a:extLst>
          </p:cNvPr>
          <p:cNvSpPr>
            <a:spLocks noGrp="1"/>
          </p:cNvSpPr>
          <p:nvPr>
            <p:ph idx="1"/>
          </p:nvPr>
        </p:nvSpPr>
        <p:spPr>
          <a:xfrm>
            <a:off x="3944600" y="1321594"/>
            <a:ext cx="5013123" cy="3341846"/>
          </a:xfrm>
        </p:spPr>
        <p:txBody>
          <a:bodyPr/>
          <a:lstStyle/>
          <a:p>
            <a:r>
              <a:rPr lang="en-US" dirty="0"/>
              <a:t>A ball is thrown straight up. </a:t>
            </a:r>
          </a:p>
          <a:p>
            <a:pPr marL="457200" indent="-457200">
              <a:buFont typeface="+mj-lt"/>
              <a:buAutoNum type="alphaUcPeriod"/>
            </a:pPr>
            <a:r>
              <a:rPr lang="en-US" dirty="0"/>
              <a:t>At what point is it moving the fastest?</a:t>
            </a:r>
          </a:p>
          <a:p>
            <a:pPr marL="457200" indent="-457200">
              <a:buFont typeface="+mj-lt"/>
              <a:buAutoNum type="alphaUcPeriod"/>
            </a:pPr>
            <a:endParaRPr lang="en-US" dirty="0"/>
          </a:p>
          <a:p>
            <a:pPr marL="457200" indent="-457200">
              <a:buFont typeface="+mj-lt"/>
              <a:buAutoNum type="alphaUcPeriod"/>
            </a:pPr>
            <a:endParaRPr lang="en-US" dirty="0"/>
          </a:p>
          <a:p>
            <a:pPr marL="457200" indent="-457200">
              <a:buFont typeface="+mj-lt"/>
              <a:buAutoNum type="alphaUcPeriod"/>
            </a:pPr>
            <a:r>
              <a:rPr lang="en-US" dirty="0"/>
              <a:t>At what point is it moving the slowest? </a:t>
            </a:r>
          </a:p>
        </p:txBody>
      </p:sp>
      <p:sp>
        <p:nvSpPr>
          <p:cNvPr id="4" name="Slide Number Placeholder 3">
            <a:extLst>
              <a:ext uri="{FF2B5EF4-FFF2-40B4-BE49-F238E27FC236}">
                <a16:creationId xmlns:a16="http://schemas.microsoft.com/office/drawing/2014/main" id="{81B1B134-DF83-C46D-90EF-DBC77BB72130}"/>
              </a:ext>
            </a:extLst>
          </p:cNvPr>
          <p:cNvSpPr>
            <a:spLocks noGrp="1"/>
          </p:cNvSpPr>
          <p:nvPr>
            <p:ph type="sldNum" sz="quarter" idx="12"/>
          </p:nvPr>
        </p:nvSpPr>
        <p:spPr/>
        <p:txBody>
          <a:bodyPr/>
          <a:lstStyle/>
          <a:p>
            <a:pPr lvl="0"/>
            <a:fld id="{00000000-1234-1234-1234-123412341234}" type="slidenum">
              <a:rPr lang="en"/>
              <a:pPr lvl="0"/>
              <a:t>62</a:t>
            </a:fld>
            <a:endParaRPr lang="en"/>
          </a:p>
        </p:txBody>
      </p:sp>
      <p:pic>
        <p:nvPicPr>
          <p:cNvPr id="7" name="Picture 7" descr="Qr code&#10;&#10;Description automatically generated">
            <a:extLst>
              <a:ext uri="{FF2B5EF4-FFF2-40B4-BE49-F238E27FC236}">
                <a16:creationId xmlns:a16="http://schemas.microsoft.com/office/drawing/2014/main" id="{D1E7CC63-1EB7-BE2C-AF20-26F081CDBBF1}"/>
              </a:ext>
            </a:extLst>
          </p:cNvPr>
          <p:cNvPicPr>
            <a:picLocks noChangeAspect="1"/>
          </p:cNvPicPr>
          <p:nvPr/>
        </p:nvPicPr>
        <p:blipFill>
          <a:blip r:embed="rId3"/>
          <a:stretch>
            <a:fillRect/>
          </a:stretch>
        </p:blipFill>
        <p:spPr>
          <a:xfrm>
            <a:off x="8175148" y="173428"/>
            <a:ext cx="815997" cy="781020"/>
          </a:xfrm>
          <a:prstGeom prst="rect">
            <a:avLst/>
          </a:prstGeom>
        </p:spPr>
      </p:pic>
      <p:pic>
        <p:nvPicPr>
          <p:cNvPr id="8" name="Jeopardy Theme">
            <a:hlinkClick r:id="" action="ppaction://media"/>
            <a:extLst>
              <a:ext uri="{FF2B5EF4-FFF2-40B4-BE49-F238E27FC236}">
                <a16:creationId xmlns:a16="http://schemas.microsoft.com/office/drawing/2014/main" id="{57CB214A-DE66-FB4B-0875-4A345EA9C22F}"/>
              </a:ext>
            </a:extLst>
          </p:cNvPr>
          <p:cNvPicPr>
            <a:picLocks noChangeAspect="1"/>
          </p:cNvPicPr>
          <p:nvPr/>
        </p:nvPicPr>
        <p:blipFill>
          <a:blip r:embed="rId4"/>
          <a:stretch>
            <a:fillRect/>
          </a:stretch>
        </p:blipFill>
        <p:spPr>
          <a:xfrm>
            <a:off x="8470361" y="4243059"/>
            <a:ext cx="487363" cy="487363"/>
          </a:xfrm>
          <a:prstGeom prst="rect">
            <a:avLst/>
          </a:prstGeom>
        </p:spPr>
      </p:pic>
      <p:sp>
        <p:nvSpPr>
          <p:cNvPr id="10" name="TextBox 9">
            <a:extLst>
              <a:ext uri="{FF2B5EF4-FFF2-40B4-BE49-F238E27FC236}">
                <a16:creationId xmlns:a16="http://schemas.microsoft.com/office/drawing/2014/main" id="{32CC6814-5074-C8E6-EDE5-A4CD34BE2D80}"/>
              </a:ext>
            </a:extLst>
          </p:cNvPr>
          <p:cNvSpPr txBox="1"/>
          <p:nvPr/>
        </p:nvSpPr>
        <p:spPr>
          <a:xfrm>
            <a:off x="4381831" y="2243616"/>
            <a:ext cx="439640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As the ball lands, it is moving the same speed that it was moving when it took off from the ground. ​</a:t>
            </a:r>
          </a:p>
        </p:txBody>
      </p:sp>
      <p:sp>
        <p:nvSpPr>
          <p:cNvPr id="11" name="TextBox 10">
            <a:extLst>
              <a:ext uri="{FF2B5EF4-FFF2-40B4-BE49-F238E27FC236}">
                <a16:creationId xmlns:a16="http://schemas.microsoft.com/office/drawing/2014/main" id="{0F319404-E974-8CA0-EAF8-0C591038F1F8}"/>
              </a:ext>
            </a:extLst>
          </p:cNvPr>
          <p:cNvSpPr txBox="1"/>
          <p:nvPr/>
        </p:nvSpPr>
        <p:spPr>
          <a:xfrm>
            <a:off x="4381831" y="3537359"/>
            <a:ext cx="447085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At the top it stop momentarily and has 0 velocity. ​</a:t>
            </a:r>
          </a:p>
        </p:txBody>
      </p:sp>
      <p:grpSp>
        <p:nvGrpSpPr>
          <p:cNvPr id="16" name="Group 15">
            <a:extLst>
              <a:ext uri="{FF2B5EF4-FFF2-40B4-BE49-F238E27FC236}">
                <a16:creationId xmlns:a16="http://schemas.microsoft.com/office/drawing/2014/main" id="{671E3209-ABCB-7AD1-BAFD-5C047702CCEB}"/>
              </a:ext>
            </a:extLst>
          </p:cNvPr>
          <p:cNvGrpSpPr/>
          <p:nvPr/>
        </p:nvGrpSpPr>
        <p:grpSpPr>
          <a:xfrm>
            <a:off x="577370" y="1666678"/>
            <a:ext cx="2916045" cy="2564347"/>
            <a:chOff x="577370" y="1666678"/>
            <a:chExt cx="2916045" cy="2564347"/>
          </a:xfrm>
        </p:grpSpPr>
        <p:pic>
          <p:nvPicPr>
            <p:cNvPr id="6" name="Picture 12">
              <a:extLst>
                <a:ext uri="{FF2B5EF4-FFF2-40B4-BE49-F238E27FC236}">
                  <a16:creationId xmlns:a16="http://schemas.microsoft.com/office/drawing/2014/main" id="{D0869C60-97CB-9D95-00D2-609BCCA7B4F3}"/>
                </a:ext>
              </a:extLst>
            </p:cNvPr>
            <p:cNvPicPr>
              <a:picLocks noChangeAspect="1"/>
            </p:cNvPicPr>
            <p:nvPr/>
          </p:nvPicPr>
          <p:blipFill rotWithShape="1">
            <a:blip r:embed="rId5"/>
            <a:srcRect l="18000" t="354" r="17400" b="495"/>
            <a:stretch/>
          </p:blipFill>
          <p:spPr>
            <a:xfrm>
              <a:off x="596576" y="1754007"/>
              <a:ext cx="2896436" cy="2477018"/>
            </a:xfrm>
            <a:prstGeom prst="rect">
              <a:avLst/>
            </a:prstGeom>
          </p:spPr>
        </p:pic>
        <p:sp>
          <p:nvSpPr>
            <p:cNvPr id="12" name="Oval 11">
              <a:extLst>
                <a:ext uri="{FF2B5EF4-FFF2-40B4-BE49-F238E27FC236}">
                  <a16:creationId xmlns:a16="http://schemas.microsoft.com/office/drawing/2014/main" id="{4FF395A2-159C-B37B-EA53-51465C3CF399}"/>
                </a:ext>
              </a:extLst>
            </p:cNvPr>
            <p:cNvSpPr/>
            <p:nvPr/>
          </p:nvSpPr>
          <p:spPr>
            <a:xfrm>
              <a:off x="1815979" y="1666678"/>
              <a:ext cx="445296" cy="3418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a:extLst>
                <a:ext uri="{FF2B5EF4-FFF2-40B4-BE49-F238E27FC236}">
                  <a16:creationId xmlns:a16="http://schemas.microsoft.com/office/drawing/2014/main" id="{2C768B70-BE5C-C042-7059-FE0407675F6C}"/>
                </a:ext>
              </a:extLst>
            </p:cNvPr>
            <p:cNvSpPr/>
            <p:nvPr/>
          </p:nvSpPr>
          <p:spPr>
            <a:xfrm>
              <a:off x="577370" y="3867852"/>
              <a:ext cx="445296" cy="3418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a16="http://schemas.microsoft.com/office/drawing/2014/main" id="{47405F4C-479B-1CD2-4BAA-D1406C8F04E3}"/>
                </a:ext>
              </a:extLst>
            </p:cNvPr>
            <p:cNvSpPr/>
            <p:nvPr/>
          </p:nvSpPr>
          <p:spPr>
            <a:xfrm>
              <a:off x="3048119" y="3869290"/>
              <a:ext cx="445296" cy="3418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405571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212BF-D9BB-D937-398B-B2A644ED8E3C}"/>
              </a:ext>
            </a:extLst>
          </p:cNvPr>
          <p:cNvSpPr>
            <a:spLocks noGrp="1"/>
          </p:cNvSpPr>
          <p:nvPr>
            <p:ph type="title"/>
          </p:nvPr>
        </p:nvSpPr>
        <p:spPr/>
        <p:txBody>
          <a:bodyPr/>
          <a:lstStyle/>
          <a:p>
            <a:r>
              <a:rPr lang="en-US"/>
              <a:t>Conceptual Question #10</a:t>
            </a:r>
          </a:p>
        </p:txBody>
      </p:sp>
      <p:sp>
        <p:nvSpPr>
          <p:cNvPr id="3" name="Text Placeholder 2">
            <a:extLst>
              <a:ext uri="{FF2B5EF4-FFF2-40B4-BE49-F238E27FC236}">
                <a16:creationId xmlns:a16="http://schemas.microsoft.com/office/drawing/2014/main" id="{EF50D4EB-1B26-E137-301E-FABC818BB3F3}"/>
              </a:ext>
            </a:extLst>
          </p:cNvPr>
          <p:cNvSpPr>
            <a:spLocks noGrp="1"/>
          </p:cNvSpPr>
          <p:nvPr>
            <p:ph idx="1"/>
          </p:nvPr>
        </p:nvSpPr>
        <p:spPr>
          <a:xfrm>
            <a:off x="4496864" y="1321594"/>
            <a:ext cx="4026411" cy="3341846"/>
          </a:xfrm>
        </p:spPr>
        <p:txBody>
          <a:bodyPr/>
          <a:lstStyle/>
          <a:p>
            <a:r>
              <a:rPr lang="en-US" dirty="0"/>
              <a:t>A ball is thrown straight up. </a:t>
            </a:r>
            <a:br>
              <a:rPr lang="en-US" dirty="0"/>
            </a:br>
            <a:r>
              <a:rPr lang="en-US" dirty="0"/>
              <a:t>Does it take more time to go up or come down (or is it the same)? </a:t>
            </a:r>
          </a:p>
        </p:txBody>
      </p:sp>
      <p:sp>
        <p:nvSpPr>
          <p:cNvPr id="4" name="Slide Number Placeholder 3">
            <a:extLst>
              <a:ext uri="{FF2B5EF4-FFF2-40B4-BE49-F238E27FC236}">
                <a16:creationId xmlns:a16="http://schemas.microsoft.com/office/drawing/2014/main" id="{E5DE5CB9-5B72-A996-15D3-0F8C72F08AC7}"/>
              </a:ext>
            </a:extLst>
          </p:cNvPr>
          <p:cNvSpPr>
            <a:spLocks noGrp="1"/>
          </p:cNvSpPr>
          <p:nvPr>
            <p:ph type="sldNum" sz="quarter" idx="12"/>
          </p:nvPr>
        </p:nvSpPr>
        <p:spPr/>
        <p:txBody>
          <a:bodyPr/>
          <a:lstStyle/>
          <a:p>
            <a:pPr lvl="0"/>
            <a:fld id="{00000000-1234-1234-1234-123412341234}" type="slidenum">
              <a:rPr lang="en"/>
              <a:pPr lvl="0"/>
              <a:t>63</a:t>
            </a:fld>
            <a:endParaRPr lang="en"/>
          </a:p>
        </p:txBody>
      </p:sp>
      <p:sp>
        <p:nvSpPr>
          <p:cNvPr id="7" name="TextBox 6">
            <a:extLst>
              <a:ext uri="{FF2B5EF4-FFF2-40B4-BE49-F238E27FC236}">
                <a16:creationId xmlns:a16="http://schemas.microsoft.com/office/drawing/2014/main" id="{4F15037C-94E5-D1FA-9D7A-D13DBE6DE44E}"/>
              </a:ext>
            </a:extLst>
          </p:cNvPr>
          <p:cNvSpPr txBox="1"/>
          <p:nvPr/>
        </p:nvSpPr>
        <p:spPr>
          <a:xfrm>
            <a:off x="4496865" y="2571750"/>
            <a:ext cx="331224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It takes the exact same amount of time to go up as it does to go down. ​</a:t>
            </a:r>
          </a:p>
        </p:txBody>
      </p:sp>
      <p:pic>
        <p:nvPicPr>
          <p:cNvPr id="8" name="Picture 8" descr="Qr code&#10;&#10;Description automatically generated">
            <a:extLst>
              <a:ext uri="{FF2B5EF4-FFF2-40B4-BE49-F238E27FC236}">
                <a16:creationId xmlns:a16="http://schemas.microsoft.com/office/drawing/2014/main" id="{EE86EB26-051C-670B-E772-3566282C26E5}"/>
              </a:ext>
            </a:extLst>
          </p:cNvPr>
          <p:cNvPicPr>
            <a:picLocks noChangeAspect="1"/>
          </p:cNvPicPr>
          <p:nvPr/>
        </p:nvPicPr>
        <p:blipFill>
          <a:blip r:embed="rId3"/>
          <a:stretch>
            <a:fillRect/>
          </a:stretch>
        </p:blipFill>
        <p:spPr>
          <a:xfrm>
            <a:off x="8199019" y="186173"/>
            <a:ext cx="769714" cy="754925"/>
          </a:xfrm>
          <a:prstGeom prst="rect">
            <a:avLst/>
          </a:prstGeom>
        </p:spPr>
      </p:pic>
      <p:pic>
        <p:nvPicPr>
          <p:cNvPr id="10" name="Picture 12" descr="A close-up of a stethoscope&#10;&#10;Description automatically generated">
            <a:extLst>
              <a:ext uri="{FF2B5EF4-FFF2-40B4-BE49-F238E27FC236}">
                <a16:creationId xmlns:a16="http://schemas.microsoft.com/office/drawing/2014/main" id="{C2A76F8E-1197-F307-57E2-A9A235223832}"/>
              </a:ext>
            </a:extLst>
          </p:cNvPr>
          <p:cNvPicPr>
            <a:picLocks noChangeAspect="1"/>
          </p:cNvPicPr>
          <p:nvPr/>
        </p:nvPicPr>
        <p:blipFill rotWithShape="1">
          <a:blip r:embed="rId4"/>
          <a:srcRect l="18000" t="354" r="17400" b="495"/>
          <a:stretch/>
        </p:blipFill>
        <p:spPr>
          <a:xfrm>
            <a:off x="763437" y="1681591"/>
            <a:ext cx="2896436" cy="2477018"/>
          </a:xfrm>
          <a:prstGeom prst="rect">
            <a:avLst/>
          </a:prstGeom>
        </p:spPr>
      </p:pic>
    </p:spTree>
    <p:extLst>
      <p:ext uri="{BB962C8B-B14F-4D97-AF65-F5344CB8AC3E}">
        <p14:creationId xmlns:p14="http://schemas.microsoft.com/office/powerpoint/2010/main" val="210155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16C73-E1F8-260C-38E0-029393BCFCF0}"/>
              </a:ext>
            </a:extLst>
          </p:cNvPr>
          <p:cNvSpPr>
            <a:spLocks noGrp="1"/>
          </p:cNvSpPr>
          <p:nvPr>
            <p:ph type="title"/>
          </p:nvPr>
        </p:nvSpPr>
        <p:spPr/>
        <p:txBody>
          <a:bodyPr/>
          <a:lstStyle/>
          <a:p>
            <a:pPr algn="ctr"/>
            <a:r>
              <a:rPr lang="en-US"/>
              <a:t>Notes: Example of a Ball Going Up and Down</a:t>
            </a:r>
          </a:p>
        </p:txBody>
      </p:sp>
      <p:sp>
        <p:nvSpPr>
          <p:cNvPr id="3" name="Content Placeholder 2">
            <a:extLst>
              <a:ext uri="{FF2B5EF4-FFF2-40B4-BE49-F238E27FC236}">
                <a16:creationId xmlns:a16="http://schemas.microsoft.com/office/drawing/2014/main" id="{EAC15731-FAED-359D-15D1-5F1D3AD31E5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60BF2FC-A243-7143-B446-E6349645A14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64</a:t>
            </a:fld>
            <a:endParaRPr lang="en"/>
          </a:p>
        </p:txBody>
      </p:sp>
      <p:pic>
        <p:nvPicPr>
          <p:cNvPr id="6" name="Picture 6" descr="Diagram&#10;&#10;Description automatically generated">
            <a:extLst>
              <a:ext uri="{FF2B5EF4-FFF2-40B4-BE49-F238E27FC236}">
                <a16:creationId xmlns:a16="http://schemas.microsoft.com/office/drawing/2014/main" id="{ADE4F65C-35DC-D819-2BC4-0A208A37335B}"/>
              </a:ext>
            </a:extLst>
          </p:cNvPr>
          <p:cNvPicPr>
            <a:picLocks noChangeAspect="1"/>
          </p:cNvPicPr>
          <p:nvPr/>
        </p:nvPicPr>
        <p:blipFill>
          <a:blip r:embed="rId2"/>
          <a:stretch>
            <a:fillRect/>
          </a:stretch>
        </p:blipFill>
        <p:spPr>
          <a:xfrm>
            <a:off x="1140845" y="1077762"/>
            <a:ext cx="6873095" cy="3872181"/>
          </a:xfrm>
          <a:prstGeom prst="rect">
            <a:avLst/>
          </a:prstGeom>
        </p:spPr>
      </p:pic>
    </p:spTree>
    <p:extLst>
      <p:ext uri="{BB962C8B-B14F-4D97-AF65-F5344CB8AC3E}">
        <p14:creationId xmlns:p14="http://schemas.microsoft.com/office/powerpoint/2010/main" val="40917262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0A49C-4E28-6B40-F257-0E05BBCEAD29}"/>
              </a:ext>
            </a:extLst>
          </p:cNvPr>
          <p:cNvSpPr>
            <a:spLocks noGrp="1"/>
          </p:cNvSpPr>
          <p:nvPr>
            <p:ph type="title"/>
          </p:nvPr>
        </p:nvSpPr>
        <p:spPr/>
        <p:txBody>
          <a:bodyPr/>
          <a:lstStyle/>
          <a:p>
            <a:r>
              <a:rPr lang="en-US"/>
              <a:t>Conceptual Question #11</a:t>
            </a:r>
          </a:p>
        </p:txBody>
      </p:sp>
      <p:sp>
        <p:nvSpPr>
          <p:cNvPr id="3" name="Text Placeholder 2">
            <a:extLst>
              <a:ext uri="{FF2B5EF4-FFF2-40B4-BE49-F238E27FC236}">
                <a16:creationId xmlns:a16="http://schemas.microsoft.com/office/drawing/2014/main" id="{92B68F4F-C5BF-35C6-B723-FEAFD9FC97FB}"/>
              </a:ext>
            </a:extLst>
          </p:cNvPr>
          <p:cNvSpPr>
            <a:spLocks noGrp="1"/>
          </p:cNvSpPr>
          <p:nvPr>
            <p:ph idx="1"/>
          </p:nvPr>
        </p:nvSpPr>
        <p:spPr>
          <a:xfrm>
            <a:off x="902189" y="1184087"/>
            <a:ext cx="7614014" cy="3442021"/>
          </a:xfrm>
        </p:spPr>
        <p:txBody>
          <a:bodyPr>
            <a:normAutofit fontScale="92500" lnSpcReduction="10000"/>
          </a:bodyPr>
          <a:lstStyle/>
          <a:p>
            <a:pPr marL="457200" indent="-457200">
              <a:buFont typeface="+mj-lt"/>
              <a:buAutoNum type="alphaUcPeriod"/>
            </a:pPr>
            <a:r>
              <a:rPr lang="en-US" dirty="0"/>
              <a:t>If I throw a ball downward, would the acceleration be greater than </a:t>
            </a:r>
            <a:br>
              <a:rPr lang="en-US" dirty="0"/>
            </a:br>
            <a:r>
              <a:rPr lang="en-US" dirty="0"/>
              <a:t>9.8 m/s2 or less than 9.8 m/s2? </a:t>
            </a:r>
            <a:br>
              <a:rPr lang="en-US" dirty="0"/>
            </a:br>
            <a:endParaRPr lang="en-US" dirty="0"/>
          </a:p>
          <a:p>
            <a:pPr marL="457200" indent="-457200">
              <a:buFont typeface="+mj-lt"/>
              <a:buAutoNum type="alphaUcPeriod"/>
            </a:pPr>
            <a:r>
              <a:rPr lang="en-US" dirty="0"/>
              <a:t>If I throw a ball up while the ball is initially traveling up, </a:t>
            </a:r>
            <a:br>
              <a:rPr lang="en-US" dirty="0"/>
            </a:br>
            <a:r>
              <a:rPr lang="en-US" dirty="0"/>
              <a:t>is the acceleration + or -? </a:t>
            </a:r>
            <a:br>
              <a:rPr lang="en-US" dirty="0"/>
            </a:br>
            <a:br>
              <a:rPr lang="en-US" dirty="0"/>
            </a:br>
            <a:r>
              <a:rPr lang="en-US" dirty="0"/>
              <a:t>What would happen if the acceleration was +?</a:t>
            </a:r>
            <a:br>
              <a:rPr lang="en-US" dirty="0"/>
            </a:br>
            <a:endParaRPr lang="en-US" dirty="0"/>
          </a:p>
          <a:p>
            <a:pPr marL="457200" indent="-457200">
              <a:buFont typeface="+mj-lt"/>
              <a:buAutoNum type="alphaUcPeriod"/>
            </a:pPr>
            <a:r>
              <a:rPr lang="en-US" dirty="0"/>
              <a:t>At the very top of the ball’s motion, is the ball’s acceleration +, -, or 0? </a:t>
            </a:r>
            <a:br>
              <a:rPr lang="en-US" dirty="0"/>
            </a:br>
            <a:br>
              <a:rPr lang="en-US" dirty="0"/>
            </a:br>
            <a:br>
              <a:rPr lang="en-US" dirty="0"/>
            </a:br>
            <a:r>
              <a:rPr lang="en-US" dirty="0"/>
              <a:t>What would happen if the acceleration at the top was 0? </a:t>
            </a:r>
          </a:p>
          <a:p>
            <a:endParaRPr lang="en-US" dirty="0"/>
          </a:p>
        </p:txBody>
      </p:sp>
      <p:sp>
        <p:nvSpPr>
          <p:cNvPr id="4" name="Slide Number Placeholder 3">
            <a:extLst>
              <a:ext uri="{FF2B5EF4-FFF2-40B4-BE49-F238E27FC236}">
                <a16:creationId xmlns:a16="http://schemas.microsoft.com/office/drawing/2014/main" id="{2C6020F7-3E63-44D2-F86A-F4F31D4CA636}"/>
              </a:ext>
            </a:extLst>
          </p:cNvPr>
          <p:cNvSpPr>
            <a:spLocks noGrp="1"/>
          </p:cNvSpPr>
          <p:nvPr>
            <p:ph type="sldNum" sz="quarter" idx="12"/>
          </p:nvPr>
        </p:nvSpPr>
        <p:spPr/>
        <p:txBody>
          <a:bodyPr/>
          <a:lstStyle/>
          <a:p>
            <a:pPr lvl="0"/>
            <a:fld id="{00000000-1234-1234-1234-123412341234}" type="slidenum">
              <a:rPr lang="en"/>
              <a:pPr lvl="0"/>
              <a:t>65</a:t>
            </a:fld>
            <a:endParaRPr lang="en"/>
          </a:p>
        </p:txBody>
      </p:sp>
      <p:pic>
        <p:nvPicPr>
          <p:cNvPr id="5" name="Jeopardy Theme">
            <a:hlinkClick r:id="" action="ppaction://media"/>
            <a:extLst>
              <a:ext uri="{FF2B5EF4-FFF2-40B4-BE49-F238E27FC236}">
                <a16:creationId xmlns:a16="http://schemas.microsoft.com/office/drawing/2014/main" id="{B95549E9-12AF-7E87-8228-6ED29B61F317}"/>
              </a:ext>
            </a:extLst>
          </p:cNvPr>
          <p:cNvPicPr>
            <a:picLocks noChangeAspect="1"/>
          </p:cNvPicPr>
          <p:nvPr/>
        </p:nvPicPr>
        <p:blipFill>
          <a:blip r:embed="rId2"/>
          <a:stretch>
            <a:fillRect/>
          </a:stretch>
        </p:blipFill>
        <p:spPr>
          <a:xfrm>
            <a:off x="11585575" y="5222875"/>
            <a:ext cx="487363" cy="487363"/>
          </a:xfrm>
          <a:prstGeom prst="rect">
            <a:avLst/>
          </a:prstGeom>
        </p:spPr>
      </p:pic>
      <p:pic>
        <p:nvPicPr>
          <p:cNvPr id="6" name="Jeopardy Theme">
            <a:hlinkClick r:id="" action="ppaction://media"/>
            <a:extLst>
              <a:ext uri="{FF2B5EF4-FFF2-40B4-BE49-F238E27FC236}">
                <a16:creationId xmlns:a16="http://schemas.microsoft.com/office/drawing/2014/main" id="{A41F9F76-E9FD-A8CE-B918-616737BBD19F}"/>
              </a:ext>
            </a:extLst>
          </p:cNvPr>
          <p:cNvPicPr>
            <a:picLocks noChangeAspect="1"/>
          </p:cNvPicPr>
          <p:nvPr/>
        </p:nvPicPr>
        <p:blipFill>
          <a:blip r:embed="rId2"/>
          <a:stretch>
            <a:fillRect/>
          </a:stretch>
        </p:blipFill>
        <p:spPr>
          <a:xfrm>
            <a:off x="11585575" y="5222875"/>
            <a:ext cx="487363" cy="487363"/>
          </a:xfrm>
          <a:prstGeom prst="rect">
            <a:avLst/>
          </a:prstGeom>
        </p:spPr>
      </p:pic>
      <p:sp>
        <p:nvSpPr>
          <p:cNvPr id="15" name="TextBox 14">
            <a:extLst>
              <a:ext uri="{FF2B5EF4-FFF2-40B4-BE49-F238E27FC236}">
                <a16:creationId xmlns:a16="http://schemas.microsoft.com/office/drawing/2014/main" id="{F55FA59E-A192-1A66-2B5B-123D622B7ED4}"/>
              </a:ext>
            </a:extLst>
          </p:cNvPr>
          <p:cNvSpPr txBox="1"/>
          <p:nvPr/>
        </p:nvSpPr>
        <p:spPr>
          <a:xfrm>
            <a:off x="350044" y="4707191"/>
            <a:ext cx="8412138" cy="338554"/>
          </a:xfrm>
          <a:prstGeom prst="rect">
            <a:avLst/>
          </a:prstGeom>
          <a:noFill/>
        </p:spPr>
        <p:txBody>
          <a:bodyPr wrap="square">
            <a:spAutoFit/>
          </a:bodyPr>
          <a:lstStyle/>
          <a:p>
            <a:pPr algn="ctr"/>
            <a:r>
              <a:rPr lang="en-US" sz="1600" b="1" dirty="0"/>
              <a:t>*Whenever gravity is the only force touching an object, its acceleration is -9.8 m/s2.* </a:t>
            </a:r>
          </a:p>
        </p:txBody>
      </p:sp>
      <p:sp>
        <p:nvSpPr>
          <p:cNvPr id="18" name="TextBox 17">
            <a:extLst>
              <a:ext uri="{FF2B5EF4-FFF2-40B4-BE49-F238E27FC236}">
                <a16:creationId xmlns:a16="http://schemas.microsoft.com/office/drawing/2014/main" id="{5DBDDDE2-B6A0-B47E-DA87-006B083AF741}"/>
              </a:ext>
            </a:extLst>
          </p:cNvPr>
          <p:cNvSpPr txBox="1"/>
          <p:nvPr/>
        </p:nvSpPr>
        <p:spPr>
          <a:xfrm>
            <a:off x="4628300" y="1434524"/>
            <a:ext cx="3712586" cy="338554"/>
          </a:xfrm>
          <a:prstGeom prst="rect">
            <a:avLst/>
          </a:prstGeom>
          <a:noFill/>
        </p:spPr>
        <p:txBody>
          <a:bodyPr wrap="square">
            <a:spAutoFit/>
          </a:bodyPr>
          <a:lstStyle/>
          <a:p>
            <a:r>
              <a:rPr lang="en-US" sz="1600" dirty="0">
                <a:solidFill>
                  <a:srgbClr val="F07769"/>
                </a:solidFill>
              </a:rPr>
              <a:t>The acceleration will remain at -9.8 m/s2.</a:t>
            </a:r>
          </a:p>
        </p:txBody>
      </p:sp>
      <p:sp>
        <p:nvSpPr>
          <p:cNvPr id="20" name="TextBox 19">
            <a:extLst>
              <a:ext uri="{FF2B5EF4-FFF2-40B4-BE49-F238E27FC236}">
                <a16:creationId xmlns:a16="http://schemas.microsoft.com/office/drawing/2014/main" id="{696A8F56-D242-FC2E-D6C5-04AB54E2E972}"/>
              </a:ext>
            </a:extLst>
          </p:cNvPr>
          <p:cNvSpPr txBox="1"/>
          <p:nvPr/>
        </p:nvSpPr>
        <p:spPr>
          <a:xfrm>
            <a:off x="4026599" y="2255206"/>
            <a:ext cx="3712586" cy="338554"/>
          </a:xfrm>
          <a:prstGeom prst="rect">
            <a:avLst/>
          </a:prstGeom>
          <a:noFill/>
        </p:spPr>
        <p:txBody>
          <a:bodyPr wrap="square">
            <a:spAutoFit/>
          </a:bodyPr>
          <a:lstStyle/>
          <a:p>
            <a:r>
              <a:rPr lang="en-US" sz="1600" dirty="0">
                <a:solidFill>
                  <a:srgbClr val="F07769"/>
                </a:solidFill>
              </a:rPr>
              <a:t>The acceleration will remain at -9.8 m/s2.</a:t>
            </a:r>
          </a:p>
        </p:txBody>
      </p:sp>
      <p:sp>
        <p:nvSpPr>
          <p:cNvPr id="22" name="TextBox 21">
            <a:extLst>
              <a:ext uri="{FF2B5EF4-FFF2-40B4-BE49-F238E27FC236}">
                <a16:creationId xmlns:a16="http://schemas.microsoft.com/office/drawing/2014/main" id="{6086E8FF-3A13-ABA3-5C87-C40691C778B0}"/>
              </a:ext>
            </a:extLst>
          </p:cNvPr>
          <p:cNvSpPr txBox="1"/>
          <p:nvPr/>
        </p:nvSpPr>
        <p:spPr>
          <a:xfrm>
            <a:off x="4295147" y="2979868"/>
            <a:ext cx="3360034" cy="338554"/>
          </a:xfrm>
          <a:prstGeom prst="rect">
            <a:avLst/>
          </a:prstGeom>
          <a:noFill/>
        </p:spPr>
        <p:txBody>
          <a:bodyPr wrap="square">
            <a:spAutoFit/>
          </a:bodyPr>
          <a:lstStyle/>
          <a:p>
            <a:r>
              <a:rPr lang="en-US" sz="1600" dirty="0">
                <a:solidFill>
                  <a:srgbClr val="F07769"/>
                </a:solidFill>
              </a:rPr>
              <a:t>The ball would blast off like a rocket. </a:t>
            </a:r>
          </a:p>
        </p:txBody>
      </p:sp>
      <p:sp>
        <p:nvSpPr>
          <p:cNvPr id="24" name="TextBox 23">
            <a:extLst>
              <a:ext uri="{FF2B5EF4-FFF2-40B4-BE49-F238E27FC236}">
                <a16:creationId xmlns:a16="http://schemas.microsoft.com/office/drawing/2014/main" id="{093AA85C-2F6D-9C15-B352-3F72FB89A575}"/>
              </a:ext>
            </a:extLst>
          </p:cNvPr>
          <p:cNvSpPr txBox="1"/>
          <p:nvPr/>
        </p:nvSpPr>
        <p:spPr>
          <a:xfrm>
            <a:off x="3599745" y="3562892"/>
            <a:ext cx="3777340" cy="338554"/>
          </a:xfrm>
          <a:prstGeom prst="rect">
            <a:avLst/>
          </a:prstGeom>
          <a:noFill/>
        </p:spPr>
        <p:txBody>
          <a:bodyPr wrap="square">
            <a:spAutoFit/>
          </a:bodyPr>
          <a:lstStyle/>
          <a:p>
            <a:r>
              <a:rPr lang="en-US" sz="1600" dirty="0">
                <a:solidFill>
                  <a:srgbClr val="F07769"/>
                </a:solidFill>
              </a:rPr>
              <a:t>The acceleration will remain at -9.8 m/s2.</a:t>
            </a:r>
          </a:p>
        </p:txBody>
      </p:sp>
      <p:sp>
        <p:nvSpPr>
          <p:cNvPr id="28" name="TextBox 27">
            <a:extLst>
              <a:ext uri="{FF2B5EF4-FFF2-40B4-BE49-F238E27FC236}">
                <a16:creationId xmlns:a16="http://schemas.microsoft.com/office/drawing/2014/main" id="{71B99D49-C6AF-DBF4-9E5F-298B96258FD3}"/>
              </a:ext>
            </a:extLst>
          </p:cNvPr>
          <p:cNvSpPr txBox="1"/>
          <p:nvPr/>
        </p:nvSpPr>
        <p:spPr>
          <a:xfrm>
            <a:off x="3599745" y="4272466"/>
            <a:ext cx="3928496" cy="338554"/>
          </a:xfrm>
          <a:prstGeom prst="rect">
            <a:avLst/>
          </a:prstGeom>
          <a:noFill/>
        </p:spPr>
        <p:txBody>
          <a:bodyPr wrap="square">
            <a:spAutoFit/>
          </a:bodyPr>
          <a:lstStyle/>
          <a:p>
            <a:r>
              <a:rPr lang="en-US" sz="1600" dirty="0">
                <a:solidFill>
                  <a:srgbClr val="F07769"/>
                </a:solidFill>
              </a:rPr>
              <a:t>It would look like it were floating in mid-air.</a:t>
            </a:r>
          </a:p>
        </p:txBody>
      </p:sp>
    </p:spTree>
    <p:extLst>
      <p:ext uri="{BB962C8B-B14F-4D97-AF65-F5344CB8AC3E}">
        <p14:creationId xmlns:p14="http://schemas.microsoft.com/office/powerpoint/2010/main" val="109319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4" grpId="0"/>
      <p:bldP spid="2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202F516-8596-68A4-A321-88A210B988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405312"/>
            <a:ext cx="9144000" cy="738188"/>
          </a:xfrm>
          <a:prstGeom prst="rect">
            <a:avLst/>
          </a:prstGeom>
        </p:spPr>
      </p:pic>
      <p:sp>
        <p:nvSpPr>
          <p:cNvPr id="2" name="Title 1">
            <a:extLst>
              <a:ext uri="{FF2B5EF4-FFF2-40B4-BE49-F238E27FC236}">
                <a16:creationId xmlns:a16="http://schemas.microsoft.com/office/drawing/2014/main" id="{8E412EC9-E683-2A99-F788-322F1A6BF9B8}"/>
              </a:ext>
            </a:extLst>
          </p:cNvPr>
          <p:cNvSpPr>
            <a:spLocks noGrp="1"/>
          </p:cNvSpPr>
          <p:nvPr>
            <p:ph type="title"/>
          </p:nvPr>
        </p:nvSpPr>
        <p:spPr/>
        <p:txBody>
          <a:bodyPr/>
          <a:lstStyle/>
          <a:p>
            <a:r>
              <a:rPr lang="en-US"/>
              <a:t>Example #26: Free Fall</a:t>
            </a:r>
          </a:p>
        </p:txBody>
      </p:sp>
      <p:sp>
        <p:nvSpPr>
          <p:cNvPr id="3" name="Text Placeholder 2">
            <a:extLst>
              <a:ext uri="{FF2B5EF4-FFF2-40B4-BE49-F238E27FC236}">
                <a16:creationId xmlns:a16="http://schemas.microsoft.com/office/drawing/2014/main" id="{C3CBD735-C60B-222B-D8AC-4DB9BBC811FC}"/>
              </a:ext>
            </a:extLst>
          </p:cNvPr>
          <p:cNvSpPr>
            <a:spLocks noGrp="1"/>
          </p:cNvSpPr>
          <p:nvPr>
            <p:ph idx="1"/>
          </p:nvPr>
        </p:nvSpPr>
        <p:spPr>
          <a:xfrm>
            <a:off x="660385" y="1321594"/>
            <a:ext cx="6787084" cy="3341846"/>
          </a:xfrm>
        </p:spPr>
        <p:txBody>
          <a:bodyPr/>
          <a:lstStyle/>
          <a:p>
            <a:pPr marL="0" indent="0">
              <a:spcBef>
                <a:spcPts val="1000"/>
              </a:spcBef>
              <a:buNone/>
            </a:pPr>
            <a:r>
              <a:rPr lang="en-US" dirty="0"/>
              <a:t>Harry and Cindy decide to go to NY together. They decide to visit the Empire State Building and climb to the top (380m). When they get to the top, Cindy decides to drop a penny to make a wish.</a:t>
            </a:r>
          </a:p>
          <a:p>
            <a:pPr indent="-457200">
              <a:spcBef>
                <a:spcPts val="1000"/>
              </a:spcBef>
              <a:buAutoNum type="alphaUcPeriod"/>
            </a:pPr>
            <a:r>
              <a:rPr lang="en-US" dirty="0"/>
              <a:t>How long does the penny take to reach the ground?</a:t>
            </a:r>
            <a:br>
              <a:rPr lang="en-US" dirty="0"/>
            </a:br>
            <a:endParaRPr lang="en-US" dirty="0"/>
          </a:p>
          <a:p>
            <a:pPr indent="-457200">
              <a:spcBef>
                <a:spcPts val="1000"/>
              </a:spcBef>
              <a:buAutoNum type="alphaUcPeriod"/>
            </a:pPr>
            <a:r>
              <a:rPr lang="en-US" dirty="0"/>
              <a:t>How fast is the penny going when it reaches the ground?</a:t>
            </a:r>
          </a:p>
          <a:p>
            <a:pPr marL="3486150" lvl="6" indent="-285750">
              <a:spcBef>
                <a:spcPts val="1000"/>
              </a:spcBef>
              <a:buClr>
                <a:srgbClr val="263238"/>
              </a:buClr>
            </a:pPr>
            <a:endParaRPr lang="en-US" dirty="0"/>
          </a:p>
          <a:p>
            <a:pPr marL="1200150" lvl="1" indent="-285750">
              <a:spcBef>
                <a:spcPts val="1000"/>
              </a:spcBef>
            </a:pPr>
            <a:endParaRPr lang="en-US" dirty="0"/>
          </a:p>
          <a:p>
            <a:pPr marL="76200" indent="0">
              <a:buNone/>
            </a:pPr>
            <a:endParaRPr lang="en-US" dirty="0"/>
          </a:p>
        </p:txBody>
      </p:sp>
      <p:sp>
        <p:nvSpPr>
          <p:cNvPr id="4" name="Slide Number Placeholder 3">
            <a:extLst>
              <a:ext uri="{FF2B5EF4-FFF2-40B4-BE49-F238E27FC236}">
                <a16:creationId xmlns:a16="http://schemas.microsoft.com/office/drawing/2014/main" id="{70C7C5F0-67E0-C176-ED1F-C98B8A69180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66</a:t>
            </a:fld>
            <a:endParaRPr lang="en"/>
          </a:p>
        </p:txBody>
      </p:sp>
      <p:sp>
        <p:nvSpPr>
          <p:cNvPr id="5" name="TextBox 4">
            <a:extLst>
              <a:ext uri="{FF2B5EF4-FFF2-40B4-BE49-F238E27FC236}">
                <a16:creationId xmlns:a16="http://schemas.microsoft.com/office/drawing/2014/main" id="{7D793391-587E-0933-4816-42F7448BF2B4}"/>
              </a:ext>
            </a:extLst>
          </p:cNvPr>
          <p:cNvSpPr txBox="1"/>
          <p:nvPr/>
        </p:nvSpPr>
        <p:spPr>
          <a:xfrm>
            <a:off x="2837058" y="2967111"/>
            <a:ext cx="7806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8.81 s</a:t>
            </a:r>
          </a:p>
        </p:txBody>
      </p:sp>
      <p:sp>
        <p:nvSpPr>
          <p:cNvPr id="6" name="TextBox 5">
            <a:extLst>
              <a:ext uri="{FF2B5EF4-FFF2-40B4-BE49-F238E27FC236}">
                <a16:creationId xmlns:a16="http://schemas.microsoft.com/office/drawing/2014/main" id="{06339A0D-D25E-9D08-2C8D-9AF143BBC785}"/>
              </a:ext>
            </a:extLst>
          </p:cNvPr>
          <p:cNvSpPr txBox="1"/>
          <p:nvPr/>
        </p:nvSpPr>
        <p:spPr>
          <a:xfrm>
            <a:off x="2890386" y="3769214"/>
            <a:ext cx="10179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86.3 m/s</a:t>
            </a:r>
            <a:endParaRPr lang="en-US" dirty="0">
              <a:solidFill>
                <a:srgbClr val="F07769"/>
              </a:solidFill>
            </a:endParaRPr>
          </a:p>
        </p:txBody>
      </p:sp>
      <p:sp>
        <p:nvSpPr>
          <p:cNvPr id="7" name="TextBox 6">
            <a:extLst>
              <a:ext uri="{FF2B5EF4-FFF2-40B4-BE49-F238E27FC236}">
                <a16:creationId xmlns:a16="http://schemas.microsoft.com/office/drawing/2014/main" id="{3D3AE00A-C467-F7A1-E413-02C874DCAAA7}"/>
              </a:ext>
            </a:extLst>
          </p:cNvPr>
          <p:cNvSpPr txBox="1"/>
          <p:nvPr/>
        </p:nvSpPr>
        <p:spPr>
          <a:xfrm>
            <a:off x="1733128" y="4618606"/>
            <a:ext cx="567618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bg2">
                    <a:lumMod val="50000"/>
                  </a:schemeClr>
                </a:solidFill>
              </a:rPr>
              <a:t>Cindy wishes that Harry would take her to the Winter Dance.  </a:t>
            </a:r>
            <a:endParaRPr lang="en-US" dirty="0">
              <a:solidFill>
                <a:schemeClr val="bg2">
                  <a:lumMod val="50000"/>
                </a:schemeClr>
              </a:solidFill>
            </a:endParaRPr>
          </a:p>
        </p:txBody>
      </p:sp>
      <p:pic>
        <p:nvPicPr>
          <p:cNvPr id="8" name="Picture 8" descr="Qr code&#10;&#10;Description automatically generated">
            <a:extLst>
              <a:ext uri="{FF2B5EF4-FFF2-40B4-BE49-F238E27FC236}">
                <a16:creationId xmlns:a16="http://schemas.microsoft.com/office/drawing/2014/main" id="{82B760DC-4E39-A2DA-0E51-A58DA77587A2}"/>
              </a:ext>
            </a:extLst>
          </p:cNvPr>
          <p:cNvPicPr>
            <a:picLocks noChangeAspect="1"/>
          </p:cNvPicPr>
          <p:nvPr/>
        </p:nvPicPr>
        <p:blipFill>
          <a:blip r:embed="rId5"/>
          <a:stretch>
            <a:fillRect/>
          </a:stretch>
        </p:blipFill>
        <p:spPr>
          <a:xfrm>
            <a:off x="8259008" y="206644"/>
            <a:ext cx="703730" cy="769212"/>
          </a:xfrm>
          <a:prstGeom prst="rect">
            <a:avLst/>
          </a:prstGeom>
        </p:spPr>
      </p:pic>
      <p:pic>
        <p:nvPicPr>
          <p:cNvPr id="10" name="Graphic 9">
            <a:extLst>
              <a:ext uri="{FF2B5EF4-FFF2-40B4-BE49-F238E27FC236}">
                <a16:creationId xmlns:a16="http://schemas.microsoft.com/office/drawing/2014/main" id="{8DB8BA71-24BD-3392-F612-8A461B75BB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1302" y="1437753"/>
            <a:ext cx="1266938" cy="2967559"/>
          </a:xfrm>
          <a:prstGeom prst="rect">
            <a:avLst/>
          </a:prstGeom>
        </p:spPr>
      </p:pic>
    </p:spTree>
    <p:extLst>
      <p:ext uri="{BB962C8B-B14F-4D97-AF65-F5344CB8AC3E}">
        <p14:creationId xmlns:p14="http://schemas.microsoft.com/office/powerpoint/2010/main" val="128350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19E2A5D-764A-707E-AF32-BEF24E088E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405312"/>
            <a:ext cx="9144000" cy="738188"/>
          </a:xfrm>
          <a:prstGeom prst="rect">
            <a:avLst/>
          </a:prstGeom>
        </p:spPr>
      </p:pic>
      <p:pic>
        <p:nvPicPr>
          <p:cNvPr id="12" name="Graphic 11">
            <a:extLst>
              <a:ext uri="{FF2B5EF4-FFF2-40B4-BE49-F238E27FC236}">
                <a16:creationId xmlns:a16="http://schemas.microsoft.com/office/drawing/2014/main" id="{9131FE7D-D971-81BD-C5C3-2A8192AF1D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1302" y="1437753"/>
            <a:ext cx="1266938" cy="2967559"/>
          </a:xfrm>
          <a:prstGeom prst="rect">
            <a:avLst/>
          </a:prstGeom>
        </p:spPr>
      </p:pic>
      <p:sp>
        <p:nvSpPr>
          <p:cNvPr id="2" name="Title 1">
            <a:extLst>
              <a:ext uri="{FF2B5EF4-FFF2-40B4-BE49-F238E27FC236}">
                <a16:creationId xmlns:a16="http://schemas.microsoft.com/office/drawing/2014/main" id="{D8EBDAC6-2397-9BAF-6277-19C86DF9DD83}"/>
              </a:ext>
            </a:extLst>
          </p:cNvPr>
          <p:cNvSpPr>
            <a:spLocks noGrp="1"/>
          </p:cNvSpPr>
          <p:nvPr>
            <p:ph type="title"/>
          </p:nvPr>
        </p:nvSpPr>
        <p:spPr/>
        <p:txBody>
          <a:bodyPr/>
          <a:lstStyle/>
          <a:p>
            <a:r>
              <a:rPr lang="en-US"/>
              <a:t>Example #27: Free Fall</a:t>
            </a:r>
          </a:p>
        </p:txBody>
      </p:sp>
      <p:sp>
        <p:nvSpPr>
          <p:cNvPr id="3" name="Text Placeholder 2">
            <a:extLst>
              <a:ext uri="{FF2B5EF4-FFF2-40B4-BE49-F238E27FC236}">
                <a16:creationId xmlns:a16="http://schemas.microsoft.com/office/drawing/2014/main" id="{70D2DC22-DFC5-F902-565E-232D9FEBF9D1}"/>
              </a:ext>
            </a:extLst>
          </p:cNvPr>
          <p:cNvSpPr>
            <a:spLocks noGrp="1"/>
          </p:cNvSpPr>
          <p:nvPr>
            <p:ph idx="1"/>
          </p:nvPr>
        </p:nvSpPr>
        <p:spPr>
          <a:xfrm>
            <a:off x="673643" y="1321594"/>
            <a:ext cx="6288600" cy="3341846"/>
          </a:xfrm>
        </p:spPr>
        <p:txBody>
          <a:bodyPr>
            <a:normAutofit/>
          </a:bodyPr>
          <a:lstStyle/>
          <a:p>
            <a:r>
              <a:rPr lang="en-US" sz="2000" dirty="0"/>
              <a:t>Harry is on top of the Empire State Building (380m) and decides to throw his penny down with a velocity of 5 m/s. He makes a wish too. </a:t>
            </a:r>
          </a:p>
          <a:p>
            <a:pPr marL="457200" indent="-457200">
              <a:buFont typeface="+mj-lt"/>
              <a:buAutoNum type="alphaUcPeriod"/>
            </a:pPr>
            <a:r>
              <a:rPr lang="en-US" sz="2000" dirty="0"/>
              <a:t>What is the velocity of the penny 2 seconds later? </a:t>
            </a:r>
          </a:p>
          <a:p>
            <a:pPr marL="457200" indent="-457200">
              <a:buFont typeface="+mj-lt"/>
              <a:buAutoNum type="alphaUcPeriod"/>
            </a:pPr>
            <a:r>
              <a:rPr lang="en-US" sz="2000" dirty="0"/>
              <a:t>How much has it fallen in those 2 seconds?</a:t>
            </a:r>
          </a:p>
          <a:p>
            <a:pPr marL="457200" indent="-457200">
              <a:buFont typeface="+mj-lt"/>
              <a:buAutoNum type="alphaUcPeriod"/>
            </a:pPr>
            <a:r>
              <a:rPr lang="en-US" sz="2000" dirty="0"/>
              <a:t>In the next 2 seconds will the penny fall a greater, equal, or less of a distance? Explain.</a:t>
            </a:r>
          </a:p>
        </p:txBody>
      </p:sp>
      <p:sp>
        <p:nvSpPr>
          <p:cNvPr id="4" name="Slide Number Placeholder 3">
            <a:extLst>
              <a:ext uri="{FF2B5EF4-FFF2-40B4-BE49-F238E27FC236}">
                <a16:creationId xmlns:a16="http://schemas.microsoft.com/office/drawing/2014/main" id="{3A0CF425-FABA-CA8B-887B-1759B1FA855A}"/>
              </a:ext>
            </a:extLst>
          </p:cNvPr>
          <p:cNvSpPr>
            <a:spLocks noGrp="1"/>
          </p:cNvSpPr>
          <p:nvPr>
            <p:ph type="sldNum" sz="quarter" idx="12"/>
          </p:nvPr>
        </p:nvSpPr>
        <p:spPr/>
        <p:txBody>
          <a:bodyPr/>
          <a:lstStyle/>
          <a:p>
            <a:pPr lvl="0"/>
            <a:fld id="{00000000-1234-1234-1234-123412341234}" type="slidenum">
              <a:rPr lang="en"/>
              <a:pPr lvl="0"/>
              <a:t>67</a:t>
            </a:fld>
            <a:endParaRPr lang="en"/>
          </a:p>
        </p:txBody>
      </p:sp>
      <p:pic>
        <p:nvPicPr>
          <p:cNvPr id="5" name="Picture 5" descr="Qr code&#10;&#10;Description automatically generated">
            <a:extLst>
              <a:ext uri="{FF2B5EF4-FFF2-40B4-BE49-F238E27FC236}">
                <a16:creationId xmlns:a16="http://schemas.microsoft.com/office/drawing/2014/main" id="{D6E69023-A13B-5DD1-D3C4-BEEA44BEF481}"/>
              </a:ext>
            </a:extLst>
          </p:cNvPr>
          <p:cNvPicPr>
            <a:picLocks noChangeAspect="1"/>
          </p:cNvPicPr>
          <p:nvPr/>
        </p:nvPicPr>
        <p:blipFill>
          <a:blip r:embed="rId7"/>
          <a:stretch>
            <a:fillRect/>
          </a:stretch>
        </p:blipFill>
        <p:spPr>
          <a:xfrm>
            <a:off x="8238934" y="193408"/>
            <a:ext cx="722185" cy="761452"/>
          </a:xfrm>
          <a:prstGeom prst="rect">
            <a:avLst/>
          </a:prstGeom>
        </p:spPr>
      </p:pic>
      <p:sp>
        <p:nvSpPr>
          <p:cNvPr id="6" name="TextBox 5">
            <a:extLst>
              <a:ext uri="{FF2B5EF4-FFF2-40B4-BE49-F238E27FC236}">
                <a16:creationId xmlns:a16="http://schemas.microsoft.com/office/drawing/2014/main" id="{F5A91576-CB48-9409-3BD3-4FC9F05B21A2}"/>
              </a:ext>
            </a:extLst>
          </p:cNvPr>
          <p:cNvSpPr txBox="1"/>
          <p:nvPr/>
        </p:nvSpPr>
        <p:spPr>
          <a:xfrm>
            <a:off x="6401784" y="2272696"/>
            <a:ext cx="11612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-24.6 m/s</a:t>
            </a:r>
          </a:p>
        </p:txBody>
      </p:sp>
      <p:sp>
        <p:nvSpPr>
          <p:cNvPr id="7" name="TextBox 6">
            <a:extLst>
              <a:ext uri="{FF2B5EF4-FFF2-40B4-BE49-F238E27FC236}">
                <a16:creationId xmlns:a16="http://schemas.microsoft.com/office/drawing/2014/main" id="{086B91AF-7F3E-AFE9-84D5-A6B630C762C0}"/>
              </a:ext>
            </a:extLst>
          </p:cNvPr>
          <p:cNvSpPr txBox="1"/>
          <p:nvPr/>
        </p:nvSpPr>
        <p:spPr>
          <a:xfrm>
            <a:off x="5621288" y="2678787"/>
            <a:ext cx="10780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29.6 m</a:t>
            </a:r>
          </a:p>
        </p:txBody>
      </p:sp>
      <p:sp>
        <p:nvSpPr>
          <p:cNvPr id="8" name="TextBox 7">
            <a:extLst>
              <a:ext uri="{FF2B5EF4-FFF2-40B4-BE49-F238E27FC236}">
                <a16:creationId xmlns:a16="http://schemas.microsoft.com/office/drawing/2014/main" id="{A73DC0A3-4A61-EDBE-29EF-546604131D64}"/>
              </a:ext>
            </a:extLst>
          </p:cNvPr>
          <p:cNvSpPr txBox="1"/>
          <p:nvPr/>
        </p:nvSpPr>
        <p:spPr>
          <a:xfrm>
            <a:off x="2235319" y="4608076"/>
            <a:ext cx="46733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solidFill>
                  <a:schemeClr val="bg2">
                    <a:lumMod val="50000"/>
                  </a:schemeClr>
                </a:solidFill>
              </a:rPr>
              <a:t>Harry wishes for the new Air Jordan's.</a:t>
            </a:r>
            <a:endParaRPr lang="en-US" dirty="0">
              <a:solidFill>
                <a:schemeClr val="bg2">
                  <a:lumMod val="50000"/>
                </a:schemeClr>
              </a:solidFill>
            </a:endParaRPr>
          </a:p>
        </p:txBody>
      </p:sp>
      <p:sp>
        <p:nvSpPr>
          <p:cNvPr id="9" name="TextBox 8">
            <a:extLst>
              <a:ext uri="{FF2B5EF4-FFF2-40B4-BE49-F238E27FC236}">
                <a16:creationId xmlns:a16="http://schemas.microsoft.com/office/drawing/2014/main" id="{B2B62A2A-6DC1-3798-C0DD-94631A26DF83}"/>
              </a:ext>
            </a:extLst>
          </p:cNvPr>
          <p:cNvSpPr txBox="1"/>
          <p:nvPr/>
        </p:nvSpPr>
        <p:spPr>
          <a:xfrm>
            <a:off x="1670177" y="3676055"/>
            <a:ext cx="5029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The penny will fall </a:t>
            </a:r>
            <a:r>
              <a:rPr lang="en-US" dirty="0">
                <a:solidFill>
                  <a:srgbClr val="F07769"/>
                </a:solidFill>
              </a:rPr>
              <a:t>greater</a:t>
            </a:r>
            <a:r>
              <a:rPr lang="en-US" sz="1800" dirty="0">
                <a:solidFill>
                  <a:srgbClr val="F07769"/>
                </a:solidFill>
              </a:rPr>
              <a:t> because it is getting faster and faster as it is falling down. </a:t>
            </a:r>
            <a:endParaRPr lang="en-US" dirty="0">
              <a:solidFill>
                <a:srgbClr val="F07769"/>
              </a:solidFill>
            </a:endParaRPr>
          </a:p>
        </p:txBody>
      </p:sp>
    </p:spTree>
    <p:extLst>
      <p:ext uri="{BB962C8B-B14F-4D97-AF65-F5344CB8AC3E}">
        <p14:creationId xmlns:p14="http://schemas.microsoft.com/office/powerpoint/2010/main" val="67895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EDDAF-51FC-638C-3ACB-87D22900F351}"/>
              </a:ext>
            </a:extLst>
          </p:cNvPr>
          <p:cNvSpPr>
            <a:spLocks noGrp="1"/>
          </p:cNvSpPr>
          <p:nvPr>
            <p:ph type="title"/>
          </p:nvPr>
        </p:nvSpPr>
        <p:spPr/>
        <p:txBody>
          <a:bodyPr/>
          <a:lstStyle/>
          <a:p>
            <a:r>
              <a:rPr lang="en-US"/>
              <a:t>Conceptual Question #12</a:t>
            </a:r>
          </a:p>
        </p:txBody>
      </p:sp>
      <p:sp>
        <p:nvSpPr>
          <p:cNvPr id="3" name="Text Placeholder 2">
            <a:extLst>
              <a:ext uri="{FF2B5EF4-FFF2-40B4-BE49-F238E27FC236}">
                <a16:creationId xmlns:a16="http://schemas.microsoft.com/office/drawing/2014/main" id="{B82793D2-637B-8972-4101-34A8A2D32A9E}"/>
              </a:ext>
            </a:extLst>
          </p:cNvPr>
          <p:cNvSpPr>
            <a:spLocks noGrp="1"/>
          </p:cNvSpPr>
          <p:nvPr>
            <p:ph idx="1"/>
          </p:nvPr>
        </p:nvSpPr>
        <p:spPr>
          <a:xfrm>
            <a:off x="902189" y="1321594"/>
            <a:ext cx="6286130" cy="3341846"/>
          </a:xfrm>
        </p:spPr>
        <p:txBody>
          <a:bodyPr/>
          <a:lstStyle/>
          <a:p>
            <a:r>
              <a:rPr lang="en-US" dirty="0"/>
              <a:t>You drop a penny. </a:t>
            </a:r>
            <a:br>
              <a:rPr lang="en-US" dirty="0"/>
            </a:br>
            <a:r>
              <a:rPr lang="en-US" dirty="0"/>
              <a:t>After it travels 4m, you drop another penny. </a:t>
            </a:r>
          </a:p>
          <a:p>
            <a:r>
              <a:rPr lang="en-US" dirty="0"/>
              <a:t>As the pennies fall, does their distance away from each other increase, decrease, or stay the same? </a:t>
            </a:r>
          </a:p>
          <a:p>
            <a:endParaRPr lang="en-US" dirty="0"/>
          </a:p>
          <a:p>
            <a:pPr marL="457200" indent="-457200">
              <a:buFont typeface="+mj-lt"/>
              <a:buAutoNum type="alphaUcPeriod"/>
            </a:pPr>
            <a:r>
              <a:rPr lang="en-US" dirty="0"/>
              <a:t>Decrease</a:t>
            </a:r>
          </a:p>
          <a:p>
            <a:pPr marL="457200" indent="-457200">
              <a:buFont typeface="+mj-lt"/>
              <a:buAutoNum type="alphaUcPeriod"/>
            </a:pPr>
            <a:r>
              <a:rPr lang="en-US" dirty="0"/>
              <a:t>Stay the same</a:t>
            </a:r>
          </a:p>
          <a:p>
            <a:pPr marL="457200" indent="-457200">
              <a:buFont typeface="+mj-lt"/>
              <a:buAutoNum type="alphaUcPeriod"/>
            </a:pPr>
            <a:r>
              <a:rPr lang="en-US" dirty="0"/>
              <a:t>Increase</a:t>
            </a:r>
          </a:p>
        </p:txBody>
      </p:sp>
      <p:sp>
        <p:nvSpPr>
          <p:cNvPr id="4" name="Slide Number Placeholder 3">
            <a:extLst>
              <a:ext uri="{FF2B5EF4-FFF2-40B4-BE49-F238E27FC236}">
                <a16:creationId xmlns:a16="http://schemas.microsoft.com/office/drawing/2014/main" id="{CB7B16B3-2015-4920-C735-12A445F322CA}"/>
              </a:ext>
            </a:extLst>
          </p:cNvPr>
          <p:cNvSpPr>
            <a:spLocks noGrp="1"/>
          </p:cNvSpPr>
          <p:nvPr>
            <p:ph type="sldNum" sz="quarter" idx="12"/>
          </p:nvPr>
        </p:nvSpPr>
        <p:spPr/>
        <p:txBody>
          <a:bodyPr/>
          <a:lstStyle/>
          <a:p>
            <a:pPr lvl="0"/>
            <a:fld id="{00000000-1234-1234-1234-123412341234}" type="slidenum">
              <a:rPr lang="en"/>
              <a:pPr lvl="0"/>
              <a:t>68</a:t>
            </a:fld>
            <a:endParaRPr lang="en"/>
          </a:p>
        </p:txBody>
      </p:sp>
      <p:pic>
        <p:nvPicPr>
          <p:cNvPr id="6" name="Picture 6" descr="Qr code&#10;&#10;Description automatically generated">
            <a:extLst>
              <a:ext uri="{FF2B5EF4-FFF2-40B4-BE49-F238E27FC236}">
                <a16:creationId xmlns:a16="http://schemas.microsoft.com/office/drawing/2014/main" id="{26EE3935-8DE2-66C4-B275-69E651C1C0D6}"/>
              </a:ext>
            </a:extLst>
          </p:cNvPr>
          <p:cNvPicPr>
            <a:picLocks noChangeAspect="1"/>
          </p:cNvPicPr>
          <p:nvPr/>
        </p:nvPicPr>
        <p:blipFill>
          <a:blip r:embed="rId3"/>
          <a:stretch>
            <a:fillRect/>
          </a:stretch>
        </p:blipFill>
        <p:spPr>
          <a:xfrm>
            <a:off x="8240249" y="193643"/>
            <a:ext cx="776315" cy="736942"/>
          </a:xfrm>
          <a:prstGeom prst="rect">
            <a:avLst/>
          </a:prstGeom>
        </p:spPr>
      </p:pic>
      <p:sp>
        <p:nvSpPr>
          <p:cNvPr id="8" name="TextBox 1">
            <a:extLst>
              <a:ext uri="{FF2B5EF4-FFF2-40B4-BE49-F238E27FC236}">
                <a16:creationId xmlns:a16="http://schemas.microsoft.com/office/drawing/2014/main" id="{908857D6-4891-E86C-8B94-0F106043E9FC}"/>
              </a:ext>
            </a:extLst>
          </p:cNvPr>
          <p:cNvSpPr txBox="1"/>
          <p:nvPr/>
        </p:nvSpPr>
        <p:spPr>
          <a:xfrm>
            <a:off x="3359494" y="3346008"/>
            <a:ext cx="3512361"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07769"/>
                </a:solidFill>
                <a:ea typeface="Source Sans Pro"/>
              </a:rPr>
              <a:t>C. Increases. Since the first penny will always be faster than the second penny, their distance will increase as they fall.</a:t>
            </a:r>
          </a:p>
        </p:txBody>
      </p:sp>
      <p:pic>
        <p:nvPicPr>
          <p:cNvPr id="5" name="Graphic 4">
            <a:extLst>
              <a:ext uri="{FF2B5EF4-FFF2-40B4-BE49-F238E27FC236}">
                <a16:creationId xmlns:a16="http://schemas.microsoft.com/office/drawing/2014/main" id="{82E80F51-5514-C746-0AB7-287FEF0883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46320" y="1974908"/>
            <a:ext cx="341626" cy="2522779"/>
          </a:xfrm>
          <a:prstGeom prst="rect">
            <a:avLst/>
          </a:prstGeom>
        </p:spPr>
      </p:pic>
      <p:pic>
        <p:nvPicPr>
          <p:cNvPr id="7" name="Graphic 6">
            <a:extLst>
              <a:ext uri="{FF2B5EF4-FFF2-40B4-BE49-F238E27FC236}">
                <a16:creationId xmlns:a16="http://schemas.microsoft.com/office/drawing/2014/main" id="{1E59E439-1D0D-1C80-3B9D-139A575F03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28141" y="1250038"/>
            <a:ext cx="367905" cy="1594255"/>
          </a:xfrm>
          <a:prstGeom prst="rect">
            <a:avLst/>
          </a:prstGeom>
        </p:spPr>
      </p:pic>
    </p:spTree>
    <p:extLst>
      <p:ext uri="{BB962C8B-B14F-4D97-AF65-F5344CB8AC3E}">
        <p14:creationId xmlns:p14="http://schemas.microsoft.com/office/powerpoint/2010/main" val="154990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E8D834E-7315-C768-C066-B83B56C1F721}"/>
              </a:ext>
            </a:extLst>
          </p:cNvPr>
          <p:cNvGrpSpPr/>
          <p:nvPr/>
        </p:nvGrpSpPr>
        <p:grpSpPr>
          <a:xfrm>
            <a:off x="0" y="1260950"/>
            <a:ext cx="9144000" cy="3882550"/>
            <a:chOff x="0" y="1260950"/>
            <a:chExt cx="9144000" cy="3882550"/>
          </a:xfrm>
        </p:grpSpPr>
        <p:pic>
          <p:nvPicPr>
            <p:cNvPr id="11" name="Graphic 10">
              <a:extLst>
                <a:ext uri="{FF2B5EF4-FFF2-40B4-BE49-F238E27FC236}">
                  <a16:creationId xmlns:a16="http://schemas.microsoft.com/office/drawing/2014/main" id="{65F9E350-AAD8-DD03-CD28-D20E4A8469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581525"/>
              <a:ext cx="9144000" cy="561975"/>
            </a:xfrm>
            <a:prstGeom prst="rect">
              <a:avLst/>
            </a:prstGeom>
          </p:spPr>
        </p:pic>
        <p:pic>
          <p:nvPicPr>
            <p:cNvPr id="15" name="Graphic 14">
              <a:extLst>
                <a:ext uri="{FF2B5EF4-FFF2-40B4-BE49-F238E27FC236}">
                  <a16:creationId xmlns:a16="http://schemas.microsoft.com/office/drawing/2014/main" id="{B148EF51-7295-19EE-AAD5-9836D4AA4C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970666" y="1260950"/>
              <a:ext cx="723840" cy="3320575"/>
            </a:xfrm>
            <a:prstGeom prst="rect">
              <a:avLst/>
            </a:prstGeom>
          </p:spPr>
        </p:pic>
        <p:pic>
          <p:nvPicPr>
            <p:cNvPr id="13" name="Graphic 12">
              <a:extLst>
                <a:ext uri="{FF2B5EF4-FFF2-40B4-BE49-F238E27FC236}">
                  <a16:creationId xmlns:a16="http://schemas.microsoft.com/office/drawing/2014/main" id="{61B268D8-479D-8379-BE27-1F4D350D81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92671" y="3881038"/>
              <a:ext cx="629111" cy="699997"/>
            </a:xfrm>
            <a:prstGeom prst="rect">
              <a:avLst/>
            </a:prstGeom>
          </p:spPr>
        </p:pic>
      </p:grpSp>
      <p:sp>
        <p:nvSpPr>
          <p:cNvPr id="2" name="Title 1">
            <a:extLst>
              <a:ext uri="{FF2B5EF4-FFF2-40B4-BE49-F238E27FC236}">
                <a16:creationId xmlns:a16="http://schemas.microsoft.com/office/drawing/2014/main" id="{A534B933-2DD6-9F36-83D1-E543A2D704AC}"/>
              </a:ext>
            </a:extLst>
          </p:cNvPr>
          <p:cNvSpPr>
            <a:spLocks noGrp="1"/>
          </p:cNvSpPr>
          <p:nvPr>
            <p:ph type="title"/>
          </p:nvPr>
        </p:nvSpPr>
        <p:spPr/>
        <p:txBody>
          <a:bodyPr/>
          <a:lstStyle/>
          <a:p>
            <a:r>
              <a:rPr lang="en-US"/>
              <a:t>Example #28: Free Fall</a:t>
            </a:r>
          </a:p>
        </p:txBody>
      </p:sp>
      <p:sp>
        <p:nvSpPr>
          <p:cNvPr id="3" name="Text Placeholder 2">
            <a:extLst>
              <a:ext uri="{FF2B5EF4-FFF2-40B4-BE49-F238E27FC236}">
                <a16:creationId xmlns:a16="http://schemas.microsoft.com/office/drawing/2014/main" id="{1FC9962A-F833-528A-4E9E-0E066DB8D3CB}"/>
              </a:ext>
            </a:extLst>
          </p:cNvPr>
          <p:cNvSpPr>
            <a:spLocks noGrp="1"/>
          </p:cNvSpPr>
          <p:nvPr>
            <p:ph idx="1"/>
          </p:nvPr>
        </p:nvSpPr>
        <p:spPr>
          <a:xfrm>
            <a:off x="902189" y="1321594"/>
            <a:ext cx="6356367" cy="3341846"/>
          </a:xfrm>
        </p:spPr>
        <p:txBody>
          <a:bodyPr/>
          <a:lstStyle/>
          <a:p>
            <a:pPr marL="76200" indent="0">
              <a:buNone/>
            </a:pPr>
            <a:r>
              <a:rPr lang="en-US" dirty="0"/>
              <a:t>Jim realizes that he screwed up at the last Engineering Competition so he decides to build a rocket to impress Cindy. The rocket is fired into the air and reaches its highest point 4 seconds later. </a:t>
            </a:r>
          </a:p>
          <a:p>
            <a:pPr marL="533400" indent="-457200">
              <a:buAutoNum type="alphaUcPeriod"/>
            </a:pPr>
            <a:r>
              <a:rPr lang="en-US" dirty="0"/>
              <a:t>With what velocity was the rocket fired? </a:t>
            </a:r>
          </a:p>
          <a:p>
            <a:pPr marL="533400" indent="-457200">
              <a:buAutoNum type="alphaUcPeriod"/>
            </a:pPr>
            <a:r>
              <a:rPr lang="en-US" dirty="0"/>
              <a:t>How high did the rocket go up? </a:t>
            </a:r>
          </a:p>
        </p:txBody>
      </p:sp>
      <p:sp>
        <p:nvSpPr>
          <p:cNvPr id="4" name="Slide Number Placeholder 3">
            <a:extLst>
              <a:ext uri="{FF2B5EF4-FFF2-40B4-BE49-F238E27FC236}">
                <a16:creationId xmlns:a16="http://schemas.microsoft.com/office/drawing/2014/main" id="{8B37D632-9A68-9647-0E96-BEE0E204E84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69</a:t>
            </a:fld>
            <a:endParaRPr lang="en"/>
          </a:p>
        </p:txBody>
      </p:sp>
      <p:pic>
        <p:nvPicPr>
          <p:cNvPr id="5" name="Picture 5" descr="Qr code&#10;&#10;Description automatically generated">
            <a:extLst>
              <a:ext uri="{FF2B5EF4-FFF2-40B4-BE49-F238E27FC236}">
                <a16:creationId xmlns:a16="http://schemas.microsoft.com/office/drawing/2014/main" id="{FDC9627A-FC2C-390E-127B-970FB7265B8A}"/>
              </a:ext>
            </a:extLst>
          </p:cNvPr>
          <p:cNvPicPr>
            <a:picLocks noChangeAspect="1"/>
          </p:cNvPicPr>
          <p:nvPr/>
        </p:nvPicPr>
        <p:blipFill>
          <a:blip r:embed="rId9"/>
          <a:stretch>
            <a:fillRect/>
          </a:stretch>
        </p:blipFill>
        <p:spPr>
          <a:xfrm>
            <a:off x="8237279" y="206929"/>
            <a:ext cx="723841" cy="739840"/>
          </a:xfrm>
          <a:prstGeom prst="rect">
            <a:avLst/>
          </a:prstGeom>
        </p:spPr>
      </p:pic>
      <p:sp>
        <p:nvSpPr>
          <p:cNvPr id="6" name="TextBox 5">
            <a:extLst>
              <a:ext uri="{FF2B5EF4-FFF2-40B4-BE49-F238E27FC236}">
                <a16:creationId xmlns:a16="http://schemas.microsoft.com/office/drawing/2014/main" id="{81ADDC9B-A36F-2A0A-959E-77F0BAC890E8}"/>
              </a:ext>
            </a:extLst>
          </p:cNvPr>
          <p:cNvSpPr txBox="1"/>
          <p:nvPr/>
        </p:nvSpPr>
        <p:spPr>
          <a:xfrm>
            <a:off x="5999302" y="2591921"/>
            <a:ext cx="10812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39.2 m/s</a:t>
            </a:r>
          </a:p>
        </p:txBody>
      </p:sp>
      <p:sp>
        <p:nvSpPr>
          <p:cNvPr id="7" name="TextBox 6">
            <a:extLst>
              <a:ext uri="{FF2B5EF4-FFF2-40B4-BE49-F238E27FC236}">
                <a16:creationId xmlns:a16="http://schemas.microsoft.com/office/drawing/2014/main" id="{99D8CA7A-1DB4-7E4E-37F1-6F0F8B36E827}"/>
              </a:ext>
            </a:extLst>
          </p:cNvPr>
          <p:cNvSpPr txBox="1"/>
          <p:nvPr/>
        </p:nvSpPr>
        <p:spPr>
          <a:xfrm>
            <a:off x="5032065" y="3055907"/>
            <a:ext cx="10812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78.4 m</a:t>
            </a:r>
            <a:endParaRPr lang="en-US" dirty="0">
              <a:solidFill>
                <a:srgbClr val="F07769"/>
              </a:solidFill>
            </a:endParaRPr>
          </a:p>
        </p:txBody>
      </p:sp>
      <p:sp>
        <p:nvSpPr>
          <p:cNvPr id="8" name="TextBox 7">
            <a:extLst>
              <a:ext uri="{FF2B5EF4-FFF2-40B4-BE49-F238E27FC236}">
                <a16:creationId xmlns:a16="http://schemas.microsoft.com/office/drawing/2014/main" id="{C9A51092-F95F-BD99-816A-2A7285A6FB49}"/>
              </a:ext>
            </a:extLst>
          </p:cNvPr>
          <p:cNvSpPr txBox="1"/>
          <p:nvPr/>
        </p:nvSpPr>
        <p:spPr>
          <a:xfrm>
            <a:off x="1485900" y="4670637"/>
            <a:ext cx="6172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solidFill>
                  <a:schemeClr val="accent3">
                    <a:lumMod val="50000"/>
                  </a:schemeClr>
                </a:solidFill>
              </a:rPr>
              <a:t>Jim is ecstatic about the results and can't wait to tell Cindy.</a:t>
            </a:r>
            <a:endParaRPr lang="en-US" dirty="0">
              <a:solidFill>
                <a:schemeClr val="accent3">
                  <a:lumMod val="50000"/>
                </a:schemeClr>
              </a:solidFill>
            </a:endParaRPr>
          </a:p>
        </p:txBody>
      </p:sp>
    </p:spTree>
    <p:extLst>
      <p:ext uri="{BB962C8B-B14F-4D97-AF65-F5344CB8AC3E}">
        <p14:creationId xmlns:p14="http://schemas.microsoft.com/office/powerpoint/2010/main" val="161265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D1A28-33E6-D506-E2C6-5A613B4E58BE}"/>
              </a:ext>
            </a:extLst>
          </p:cNvPr>
          <p:cNvSpPr>
            <a:spLocks noGrp="1"/>
          </p:cNvSpPr>
          <p:nvPr>
            <p:ph type="title"/>
          </p:nvPr>
        </p:nvSpPr>
        <p:spPr/>
        <p:txBody>
          <a:bodyPr/>
          <a:lstStyle/>
          <a:p>
            <a:r>
              <a:rPr lang="en-US"/>
              <a:t>Distance vs. Displacement</a:t>
            </a:r>
          </a:p>
        </p:txBody>
      </p:sp>
      <p:sp>
        <p:nvSpPr>
          <p:cNvPr id="3" name="Text Placeholder 2">
            <a:extLst>
              <a:ext uri="{FF2B5EF4-FFF2-40B4-BE49-F238E27FC236}">
                <a16:creationId xmlns:a16="http://schemas.microsoft.com/office/drawing/2014/main" id="{FE2BA1BC-49E8-4ECD-1865-66AAFAF35F8E}"/>
              </a:ext>
            </a:extLst>
          </p:cNvPr>
          <p:cNvSpPr>
            <a:spLocks noGrp="1"/>
          </p:cNvSpPr>
          <p:nvPr>
            <p:ph idx="1"/>
          </p:nvPr>
        </p:nvSpPr>
        <p:spPr/>
        <p:txBody>
          <a:bodyPr/>
          <a:lstStyle/>
          <a:p>
            <a:pPr>
              <a:spcBef>
                <a:spcPts val="1000"/>
              </a:spcBef>
            </a:pPr>
            <a:r>
              <a:rPr lang="en-US" b="1" u="sng" dirty="0"/>
              <a:t>Distance</a:t>
            </a:r>
            <a:r>
              <a:rPr lang="en-US" dirty="0"/>
              <a:t> – a scalar quantity that refers to </a:t>
            </a:r>
            <a:r>
              <a:rPr lang="en-US" u="sng" dirty="0"/>
              <a:t>how much ground an object has covered during its motion</a:t>
            </a:r>
            <a:endParaRPr lang="en-US" dirty="0"/>
          </a:p>
          <a:p>
            <a:pPr>
              <a:spcBef>
                <a:spcPts val="1000"/>
              </a:spcBef>
            </a:pPr>
            <a:r>
              <a:rPr lang="en-US" b="1" u="sng" dirty="0"/>
              <a:t>Displacement</a:t>
            </a:r>
            <a:r>
              <a:rPr lang="en-US" dirty="0"/>
              <a:t> - a vector quantity that refers to </a:t>
            </a:r>
            <a:r>
              <a:rPr lang="en-US" u="sng" dirty="0"/>
              <a:t>how far your ending point is from your starting point</a:t>
            </a:r>
            <a:endParaRPr lang="en-US" dirty="0"/>
          </a:p>
          <a:p>
            <a:endParaRPr lang="en-US"/>
          </a:p>
        </p:txBody>
      </p:sp>
      <p:sp>
        <p:nvSpPr>
          <p:cNvPr id="4" name="Slide Number Placeholder 3">
            <a:extLst>
              <a:ext uri="{FF2B5EF4-FFF2-40B4-BE49-F238E27FC236}">
                <a16:creationId xmlns:a16="http://schemas.microsoft.com/office/drawing/2014/main" id="{79F40759-BEDD-156D-09AE-7963A6EC50E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7</a:t>
            </a:fld>
            <a:endParaRPr lang="en"/>
          </a:p>
        </p:txBody>
      </p:sp>
      <p:pic>
        <p:nvPicPr>
          <p:cNvPr id="7" name="Picture 7" descr="Chart, line chart&#10;&#10;Description automatically generated">
            <a:extLst>
              <a:ext uri="{FF2B5EF4-FFF2-40B4-BE49-F238E27FC236}">
                <a16:creationId xmlns:a16="http://schemas.microsoft.com/office/drawing/2014/main" id="{2BA9E198-0622-0793-9EF2-1D8333C52205}"/>
              </a:ext>
            </a:extLst>
          </p:cNvPr>
          <p:cNvPicPr>
            <a:picLocks noChangeAspect="1"/>
          </p:cNvPicPr>
          <p:nvPr/>
        </p:nvPicPr>
        <p:blipFill>
          <a:blip r:embed="rId2"/>
          <a:stretch>
            <a:fillRect/>
          </a:stretch>
        </p:blipFill>
        <p:spPr>
          <a:xfrm>
            <a:off x="3157268" y="3051056"/>
            <a:ext cx="3584275" cy="2017503"/>
          </a:xfrm>
          <a:prstGeom prst="rect">
            <a:avLst/>
          </a:prstGeom>
        </p:spPr>
      </p:pic>
    </p:spTree>
    <p:extLst>
      <p:ext uri="{BB962C8B-B14F-4D97-AF65-F5344CB8AC3E}">
        <p14:creationId xmlns:p14="http://schemas.microsoft.com/office/powerpoint/2010/main" val="11473048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5F694-45CD-2625-C96B-9B4C85A76FE5}"/>
              </a:ext>
            </a:extLst>
          </p:cNvPr>
          <p:cNvSpPr>
            <a:spLocks noGrp="1"/>
          </p:cNvSpPr>
          <p:nvPr>
            <p:ph type="title"/>
          </p:nvPr>
        </p:nvSpPr>
        <p:spPr/>
        <p:txBody>
          <a:bodyPr>
            <a:normAutofit/>
          </a:bodyPr>
          <a:lstStyle/>
          <a:p>
            <a:pPr algn="ctr"/>
            <a:r>
              <a:rPr lang="en-US" sz="2400" dirty="0"/>
              <a:t>At this point you might want to consider doing this Lab</a:t>
            </a:r>
          </a:p>
        </p:txBody>
      </p:sp>
      <p:sp>
        <p:nvSpPr>
          <p:cNvPr id="3" name="Content Placeholder 2">
            <a:extLst>
              <a:ext uri="{FF2B5EF4-FFF2-40B4-BE49-F238E27FC236}">
                <a16:creationId xmlns:a16="http://schemas.microsoft.com/office/drawing/2014/main" id="{DE1B0631-A6FD-2544-066F-A89B99875FE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868298A-B1AE-64D1-636E-2C194502AEF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70</a:t>
            </a:fld>
            <a:endParaRPr lang="en"/>
          </a:p>
        </p:txBody>
      </p:sp>
      <p:pic>
        <p:nvPicPr>
          <p:cNvPr id="5" name="Picture 5" descr="Graphical user interface, website&#10;&#10;Description automatically generated">
            <a:extLst>
              <a:ext uri="{FF2B5EF4-FFF2-40B4-BE49-F238E27FC236}">
                <a16:creationId xmlns:a16="http://schemas.microsoft.com/office/drawing/2014/main" id="{5F8572A4-89C2-C786-E1F5-A4A60EFE1B88}"/>
              </a:ext>
            </a:extLst>
          </p:cNvPr>
          <p:cNvPicPr>
            <a:picLocks noChangeAspect="1"/>
          </p:cNvPicPr>
          <p:nvPr/>
        </p:nvPicPr>
        <p:blipFill>
          <a:blip r:embed="rId3"/>
          <a:stretch>
            <a:fillRect/>
          </a:stretch>
        </p:blipFill>
        <p:spPr>
          <a:xfrm>
            <a:off x="1185827" y="1126407"/>
            <a:ext cx="3918549" cy="3964577"/>
          </a:xfrm>
          <a:prstGeom prst="rect">
            <a:avLst/>
          </a:prstGeom>
        </p:spPr>
      </p:pic>
      <p:sp>
        <p:nvSpPr>
          <p:cNvPr id="6" name="TextBox 5">
            <a:extLst>
              <a:ext uri="{FF2B5EF4-FFF2-40B4-BE49-F238E27FC236}">
                <a16:creationId xmlns:a16="http://schemas.microsoft.com/office/drawing/2014/main" id="{B7C5FFA5-66FF-7692-CE8F-47E3150D0F67}"/>
              </a:ext>
            </a:extLst>
          </p:cNvPr>
          <p:cNvSpPr txBox="1"/>
          <p:nvPr/>
        </p:nvSpPr>
        <p:spPr>
          <a:xfrm>
            <a:off x="5743340" y="1986974"/>
            <a:ext cx="2214833"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Trebuchet MS"/>
              </a:rPr>
              <a:t>https://www.teacherspayteachers.com/Product/Physics-Free-Fall-Interactive-Video-Problems-Lab-3928602​</a:t>
            </a:r>
            <a:endParaRPr lang="en-US" dirty="0"/>
          </a:p>
        </p:txBody>
      </p:sp>
    </p:spTree>
    <p:extLst>
      <p:ext uri="{BB962C8B-B14F-4D97-AF65-F5344CB8AC3E}">
        <p14:creationId xmlns:p14="http://schemas.microsoft.com/office/powerpoint/2010/main" val="16700241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EE182-82E8-A004-9243-0AA365E67371}"/>
              </a:ext>
            </a:extLst>
          </p:cNvPr>
          <p:cNvSpPr>
            <a:spLocks noGrp="1"/>
          </p:cNvSpPr>
          <p:nvPr>
            <p:ph type="title"/>
          </p:nvPr>
        </p:nvSpPr>
        <p:spPr/>
        <p:txBody>
          <a:bodyPr/>
          <a:lstStyle/>
          <a:p>
            <a:r>
              <a:rPr lang="en-US"/>
              <a:t>Interactive Example #3</a:t>
            </a:r>
          </a:p>
        </p:txBody>
      </p:sp>
      <p:sp>
        <p:nvSpPr>
          <p:cNvPr id="3" name="Text Placeholder 2">
            <a:extLst>
              <a:ext uri="{FF2B5EF4-FFF2-40B4-BE49-F238E27FC236}">
                <a16:creationId xmlns:a16="http://schemas.microsoft.com/office/drawing/2014/main" id="{713FCCC8-92D2-88E6-E9BD-DBA3F4E092E5}"/>
              </a:ext>
            </a:extLst>
          </p:cNvPr>
          <p:cNvSpPr>
            <a:spLocks noGrp="1"/>
          </p:cNvSpPr>
          <p:nvPr>
            <p:ph idx="1"/>
          </p:nvPr>
        </p:nvSpPr>
        <p:spPr>
          <a:xfrm>
            <a:off x="902189" y="1321594"/>
            <a:ext cx="5739336" cy="3341846"/>
          </a:xfrm>
        </p:spPr>
        <p:txBody>
          <a:bodyPr/>
          <a:lstStyle/>
          <a:p>
            <a:pPr marL="76200" indent="0">
              <a:buNone/>
            </a:pPr>
            <a:r>
              <a:rPr lang="en-US" dirty="0"/>
              <a:t>Have one volunteer try to catch a dollar in the air, just like in the picture. </a:t>
            </a:r>
          </a:p>
          <a:p>
            <a:pPr marL="76200" indent="0">
              <a:buNone/>
            </a:pPr>
            <a:endParaRPr lang="en-US" dirty="0"/>
          </a:p>
          <a:p>
            <a:pPr marL="76200" indent="0">
              <a:buNone/>
            </a:pPr>
            <a:r>
              <a:rPr lang="en-US" dirty="0"/>
              <a:t>If a dollar bill (which is 0.155m long) is dropped, what is the minimum reaction time needed to catch the dollar bill?</a:t>
            </a:r>
          </a:p>
        </p:txBody>
      </p:sp>
      <p:sp>
        <p:nvSpPr>
          <p:cNvPr id="4" name="Slide Number Placeholder 3">
            <a:extLst>
              <a:ext uri="{FF2B5EF4-FFF2-40B4-BE49-F238E27FC236}">
                <a16:creationId xmlns:a16="http://schemas.microsoft.com/office/drawing/2014/main" id="{ADB7AD89-D60B-A998-B92B-96A83CC54CD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71</a:t>
            </a:fld>
            <a:endParaRPr lang="en"/>
          </a:p>
        </p:txBody>
      </p:sp>
      <p:sp>
        <p:nvSpPr>
          <p:cNvPr id="5" name="TextBox 4">
            <a:extLst>
              <a:ext uri="{FF2B5EF4-FFF2-40B4-BE49-F238E27FC236}">
                <a16:creationId xmlns:a16="http://schemas.microsoft.com/office/drawing/2014/main" id="{FD7326AD-9F50-FE5E-F4FB-368DAA201584}"/>
              </a:ext>
            </a:extLst>
          </p:cNvPr>
          <p:cNvSpPr txBox="1"/>
          <p:nvPr/>
        </p:nvSpPr>
        <p:spPr>
          <a:xfrm>
            <a:off x="3331815" y="3528787"/>
            <a:ext cx="12401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0.178 s</a:t>
            </a:r>
          </a:p>
        </p:txBody>
      </p:sp>
      <p:pic>
        <p:nvPicPr>
          <p:cNvPr id="7" name="Picture 7" descr="Qr code&#10;&#10;Description automatically generated">
            <a:extLst>
              <a:ext uri="{FF2B5EF4-FFF2-40B4-BE49-F238E27FC236}">
                <a16:creationId xmlns:a16="http://schemas.microsoft.com/office/drawing/2014/main" id="{49165A3C-86D8-8783-5776-70CF625DE5A6}"/>
              </a:ext>
            </a:extLst>
          </p:cNvPr>
          <p:cNvPicPr>
            <a:picLocks noChangeAspect="1"/>
          </p:cNvPicPr>
          <p:nvPr/>
        </p:nvPicPr>
        <p:blipFill>
          <a:blip r:embed="rId2"/>
          <a:stretch>
            <a:fillRect/>
          </a:stretch>
        </p:blipFill>
        <p:spPr>
          <a:xfrm>
            <a:off x="8197232" y="181393"/>
            <a:ext cx="835604" cy="806016"/>
          </a:xfrm>
          <a:prstGeom prst="rect">
            <a:avLst/>
          </a:prstGeom>
        </p:spPr>
      </p:pic>
      <p:grpSp>
        <p:nvGrpSpPr>
          <p:cNvPr id="6" name="Group 5">
            <a:extLst>
              <a:ext uri="{FF2B5EF4-FFF2-40B4-BE49-F238E27FC236}">
                <a16:creationId xmlns:a16="http://schemas.microsoft.com/office/drawing/2014/main" id="{6411C1B4-F34E-8E19-E5B1-E1C54F3633E7}"/>
              </a:ext>
            </a:extLst>
          </p:cNvPr>
          <p:cNvGrpSpPr/>
          <p:nvPr/>
        </p:nvGrpSpPr>
        <p:grpSpPr>
          <a:xfrm>
            <a:off x="7266822" y="1428745"/>
            <a:ext cx="1452121" cy="3167933"/>
            <a:chOff x="7266822" y="1428745"/>
            <a:chExt cx="1452121" cy="3167933"/>
          </a:xfrm>
        </p:grpSpPr>
        <p:pic>
          <p:nvPicPr>
            <p:cNvPr id="9" name="Graphic 8">
              <a:extLst>
                <a:ext uri="{FF2B5EF4-FFF2-40B4-BE49-F238E27FC236}">
                  <a16:creationId xmlns:a16="http://schemas.microsoft.com/office/drawing/2014/main" id="{8F855083-C5E6-BF0A-867C-409F972FB2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7809" y="2571750"/>
              <a:ext cx="1191134" cy="2024928"/>
            </a:xfrm>
            <a:prstGeom prst="rect">
              <a:avLst/>
            </a:prstGeom>
          </p:spPr>
        </p:pic>
        <p:pic>
          <p:nvPicPr>
            <p:cNvPr id="15" name="Graphic 14">
              <a:extLst>
                <a:ext uri="{FF2B5EF4-FFF2-40B4-BE49-F238E27FC236}">
                  <a16:creationId xmlns:a16="http://schemas.microsoft.com/office/drawing/2014/main" id="{7B138D3F-7455-01C6-C039-0DAE93D61D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66822" y="1428745"/>
              <a:ext cx="314156" cy="1268944"/>
            </a:xfrm>
            <a:prstGeom prst="rect">
              <a:avLst/>
            </a:prstGeom>
          </p:spPr>
        </p:pic>
      </p:grpSp>
    </p:spTree>
    <p:extLst>
      <p:ext uri="{BB962C8B-B14F-4D97-AF65-F5344CB8AC3E}">
        <p14:creationId xmlns:p14="http://schemas.microsoft.com/office/powerpoint/2010/main" val="245904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276A2-E723-F2F5-D517-A126BFDF8CF0}"/>
              </a:ext>
            </a:extLst>
          </p:cNvPr>
          <p:cNvSpPr>
            <a:spLocks noGrp="1"/>
          </p:cNvSpPr>
          <p:nvPr>
            <p:ph type="title"/>
          </p:nvPr>
        </p:nvSpPr>
        <p:spPr/>
        <p:txBody>
          <a:bodyPr/>
          <a:lstStyle/>
          <a:p>
            <a:r>
              <a:rPr lang="en-US"/>
              <a:t>Example #29: Free Fall</a:t>
            </a:r>
          </a:p>
        </p:txBody>
      </p:sp>
      <p:sp>
        <p:nvSpPr>
          <p:cNvPr id="3" name="Text Placeholder 2">
            <a:extLst>
              <a:ext uri="{FF2B5EF4-FFF2-40B4-BE49-F238E27FC236}">
                <a16:creationId xmlns:a16="http://schemas.microsoft.com/office/drawing/2014/main" id="{0F25FFEE-DBBA-D1A1-4B80-ED2C6D999DEC}"/>
              </a:ext>
            </a:extLst>
          </p:cNvPr>
          <p:cNvSpPr>
            <a:spLocks noGrp="1"/>
          </p:cNvSpPr>
          <p:nvPr>
            <p:ph idx="1"/>
          </p:nvPr>
        </p:nvSpPr>
        <p:spPr>
          <a:xfrm>
            <a:off x="477983" y="1247553"/>
            <a:ext cx="8247804" cy="3415887"/>
          </a:xfrm>
        </p:spPr>
        <p:txBody>
          <a:bodyPr>
            <a:normAutofit/>
          </a:bodyPr>
          <a:lstStyle/>
          <a:p>
            <a:r>
              <a:rPr lang="en-US" sz="2000" dirty="0"/>
              <a:t>In an effort to get Cindy’s attention, Jim decides to climb the roof of Cindy’s house in the middle of the night. On the way, he stumbles and falls. He gets back up again and makes it to the top. Once there, he calls Cindy to let her know that he is above her window. When Cindy opens her window, Jim tosses her a bouquet of flowers with an upward speed of 15 m/s. Find </a:t>
            </a:r>
          </a:p>
          <a:p>
            <a:pPr marL="457200" indent="-457200">
              <a:buFont typeface="+mj-lt"/>
              <a:buAutoNum type="alphaUcPeriod"/>
            </a:pPr>
            <a:r>
              <a:rPr lang="en-US" sz="2000" dirty="0"/>
              <a:t>The bouquet's displacement and velocity after 4 seconds. </a:t>
            </a:r>
          </a:p>
          <a:p>
            <a:pPr marL="457200" indent="-457200">
              <a:buFont typeface="+mj-lt"/>
              <a:buAutoNum type="alphaUcPeriod"/>
            </a:pPr>
            <a:r>
              <a:rPr lang="en-US" sz="2000" dirty="0"/>
              <a:t>The maximum height reached (distance from the point it was thrown). </a:t>
            </a:r>
          </a:p>
          <a:p>
            <a:pPr marL="457200" indent="-457200">
              <a:buFont typeface="+mj-lt"/>
              <a:buAutoNum type="alphaUcPeriod"/>
            </a:pPr>
            <a:r>
              <a:rPr lang="en-US" sz="2000" dirty="0"/>
              <a:t>The bouquet’s acceleration when it is at its maximum height.</a:t>
            </a:r>
          </a:p>
          <a:p>
            <a:endParaRPr lang="en-US" sz="2000" dirty="0"/>
          </a:p>
        </p:txBody>
      </p:sp>
      <p:sp>
        <p:nvSpPr>
          <p:cNvPr id="4" name="Slide Number Placeholder 3">
            <a:extLst>
              <a:ext uri="{FF2B5EF4-FFF2-40B4-BE49-F238E27FC236}">
                <a16:creationId xmlns:a16="http://schemas.microsoft.com/office/drawing/2014/main" id="{FEE90BBE-993F-39E8-CD58-10E6F2F102B9}"/>
              </a:ext>
            </a:extLst>
          </p:cNvPr>
          <p:cNvSpPr>
            <a:spLocks noGrp="1"/>
          </p:cNvSpPr>
          <p:nvPr>
            <p:ph type="sldNum" sz="quarter" idx="12"/>
          </p:nvPr>
        </p:nvSpPr>
        <p:spPr/>
        <p:txBody>
          <a:bodyPr/>
          <a:lstStyle/>
          <a:p>
            <a:pPr lvl="0"/>
            <a:fld id="{00000000-1234-1234-1234-123412341234}" type="slidenum">
              <a:rPr lang="en"/>
              <a:pPr lvl="0"/>
              <a:t>72</a:t>
            </a:fld>
            <a:endParaRPr lang="en"/>
          </a:p>
        </p:txBody>
      </p:sp>
      <p:pic>
        <p:nvPicPr>
          <p:cNvPr id="5" name="Picture 5" descr="Qr code&#10;&#10;Description automatically generated">
            <a:extLst>
              <a:ext uri="{FF2B5EF4-FFF2-40B4-BE49-F238E27FC236}">
                <a16:creationId xmlns:a16="http://schemas.microsoft.com/office/drawing/2014/main" id="{0B8E76AD-70C6-6A61-C7D9-530E8DE4A356}"/>
              </a:ext>
            </a:extLst>
          </p:cNvPr>
          <p:cNvPicPr>
            <a:picLocks noChangeAspect="1"/>
          </p:cNvPicPr>
          <p:nvPr/>
        </p:nvPicPr>
        <p:blipFill>
          <a:blip r:embed="rId3"/>
          <a:stretch>
            <a:fillRect/>
          </a:stretch>
        </p:blipFill>
        <p:spPr>
          <a:xfrm>
            <a:off x="8240249" y="191772"/>
            <a:ext cx="758886" cy="736835"/>
          </a:xfrm>
          <a:prstGeom prst="rect">
            <a:avLst/>
          </a:prstGeom>
        </p:spPr>
      </p:pic>
      <p:sp>
        <p:nvSpPr>
          <p:cNvPr id="6" name="TextBox 5">
            <a:extLst>
              <a:ext uri="{FF2B5EF4-FFF2-40B4-BE49-F238E27FC236}">
                <a16:creationId xmlns:a16="http://schemas.microsoft.com/office/drawing/2014/main" id="{E7F21A96-E76A-D938-9737-7D8B13F81628}"/>
              </a:ext>
            </a:extLst>
          </p:cNvPr>
          <p:cNvSpPr txBox="1"/>
          <p:nvPr/>
        </p:nvSpPr>
        <p:spPr>
          <a:xfrm>
            <a:off x="7008391" y="2752886"/>
            <a:ext cx="184533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-18.4 m &amp; -24.2 m/s</a:t>
            </a:r>
          </a:p>
        </p:txBody>
      </p:sp>
      <p:sp>
        <p:nvSpPr>
          <p:cNvPr id="7" name="TextBox 6">
            <a:extLst>
              <a:ext uri="{FF2B5EF4-FFF2-40B4-BE49-F238E27FC236}">
                <a16:creationId xmlns:a16="http://schemas.microsoft.com/office/drawing/2014/main" id="{86687FC1-E277-41B2-D273-93BE13AD9B69}"/>
              </a:ext>
            </a:extLst>
          </p:cNvPr>
          <p:cNvSpPr txBox="1"/>
          <p:nvPr/>
        </p:nvSpPr>
        <p:spPr>
          <a:xfrm>
            <a:off x="8252268" y="3167404"/>
            <a:ext cx="94703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11.48 m</a:t>
            </a:r>
          </a:p>
        </p:txBody>
      </p:sp>
      <p:sp>
        <p:nvSpPr>
          <p:cNvPr id="8" name="TextBox 7">
            <a:extLst>
              <a:ext uri="{FF2B5EF4-FFF2-40B4-BE49-F238E27FC236}">
                <a16:creationId xmlns:a16="http://schemas.microsoft.com/office/drawing/2014/main" id="{1076AF7E-3B89-5A24-5848-81AF000995E3}"/>
              </a:ext>
            </a:extLst>
          </p:cNvPr>
          <p:cNvSpPr txBox="1"/>
          <p:nvPr/>
        </p:nvSpPr>
        <p:spPr>
          <a:xfrm>
            <a:off x="7345726" y="3557393"/>
            <a:ext cx="9984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-9.8 m/s</a:t>
            </a:r>
            <a:r>
              <a:rPr lang="en-US" sz="1600" baseline="30000" dirty="0">
                <a:solidFill>
                  <a:srgbClr val="F07769"/>
                </a:solidFill>
              </a:rPr>
              <a:t>2</a:t>
            </a:r>
            <a:endParaRPr lang="en-US" baseline="30000" dirty="0">
              <a:solidFill>
                <a:srgbClr val="F07769"/>
              </a:solidFill>
            </a:endParaRPr>
          </a:p>
        </p:txBody>
      </p:sp>
      <p:sp>
        <p:nvSpPr>
          <p:cNvPr id="10" name="TextBox 9">
            <a:extLst>
              <a:ext uri="{FF2B5EF4-FFF2-40B4-BE49-F238E27FC236}">
                <a16:creationId xmlns:a16="http://schemas.microsoft.com/office/drawing/2014/main" id="{692A2A43-644E-D93F-7388-8A927C0F964F}"/>
              </a:ext>
            </a:extLst>
          </p:cNvPr>
          <p:cNvSpPr txBox="1"/>
          <p:nvPr/>
        </p:nvSpPr>
        <p:spPr>
          <a:xfrm>
            <a:off x="484623" y="4434519"/>
            <a:ext cx="688009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2">
                    <a:lumMod val="50000"/>
                  </a:schemeClr>
                </a:solidFill>
              </a:rPr>
              <a:t>Cindy catches the bouquet of flowers and is overwhelmed by Jim's gesture. </a:t>
            </a:r>
            <a:br>
              <a:rPr lang="en-US" sz="1600" dirty="0">
                <a:solidFill>
                  <a:schemeClr val="bg2">
                    <a:lumMod val="50000"/>
                  </a:schemeClr>
                </a:solidFill>
              </a:rPr>
            </a:br>
            <a:r>
              <a:rPr lang="en-US" sz="1600" dirty="0">
                <a:solidFill>
                  <a:schemeClr val="bg2">
                    <a:lumMod val="50000"/>
                  </a:schemeClr>
                </a:solidFill>
              </a:rPr>
              <a:t>Jim is feeling good about going to the Winter Dance with Cindy.</a:t>
            </a:r>
            <a:endParaRPr lang="en-US" dirty="0">
              <a:solidFill>
                <a:schemeClr val="bg2">
                  <a:lumMod val="50000"/>
                </a:schemeClr>
              </a:solidFill>
            </a:endParaRPr>
          </a:p>
        </p:txBody>
      </p:sp>
      <p:pic>
        <p:nvPicPr>
          <p:cNvPr id="12" name="Graphic 11">
            <a:extLst>
              <a:ext uri="{FF2B5EF4-FFF2-40B4-BE49-F238E27FC236}">
                <a16:creationId xmlns:a16="http://schemas.microsoft.com/office/drawing/2014/main" id="{4D3C8F1F-1FC4-CB6E-8A24-659354B9D7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625347">
            <a:off x="7654509" y="3939164"/>
            <a:ext cx="1757638" cy="2187028"/>
          </a:xfrm>
          <a:prstGeom prst="rect">
            <a:avLst/>
          </a:prstGeom>
        </p:spPr>
      </p:pic>
    </p:spTree>
    <p:extLst>
      <p:ext uri="{BB962C8B-B14F-4D97-AF65-F5344CB8AC3E}">
        <p14:creationId xmlns:p14="http://schemas.microsoft.com/office/powerpoint/2010/main" val="301335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4148D-2749-3BFB-AB96-67329C886FEE}"/>
              </a:ext>
            </a:extLst>
          </p:cNvPr>
          <p:cNvSpPr>
            <a:spLocks noGrp="1"/>
          </p:cNvSpPr>
          <p:nvPr>
            <p:ph type="title"/>
          </p:nvPr>
        </p:nvSpPr>
        <p:spPr/>
        <p:txBody>
          <a:bodyPr/>
          <a:lstStyle/>
          <a:p>
            <a:r>
              <a:rPr lang="en-US"/>
              <a:t>Example #30: Free Fall (Honors)</a:t>
            </a:r>
          </a:p>
        </p:txBody>
      </p:sp>
      <p:sp>
        <p:nvSpPr>
          <p:cNvPr id="3" name="Text Placeholder 2">
            <a:extLst>
              <a:ext uri="{FF2B5EF4-FFF2-40B4-BE49-F238E27FC236}">
                <a16:creationId xmlns:a16="http://schemas.microsoft.com/office/drawing/2014/main" id="{E85B2696-FB10-08B9-D977-35A421B9E13E}"/>
              </a:ext>
            </a:extLst>
          </p:cNvPr>
          <p:cNvSpPr>
            <a:spLocks noGrp="1"/>
          </p:cNvSpPr>
          <p:nvPr>
            <p:ph idx="1"/>
          </p:nvPr>
        </p:nvSpPr>
        <p:spPr>
          <a:xfrm>
            <a:off x="902189" y="1214126"/>
            <a:ext cx="7951188" cy="3157776"/>
          </a:xfrm>
        </p:spPr>
        <p:txBody>
          <a:bodyPr>
            <a:normAutofit/>
          </a:bodyPr>
          <a:lstStyle/>
          <a:p>
            <a:r>
              <a:rPr lang="en-US" sz="1800" dirty="0"/>
              <a:t>Cindy and Jim decide to go out for a little walk onto the George Washington Bridge. They both laugh and talk until they stumble upon two glowing rocks. Jim picks up the blue glowing rock and drops it over the bridge. It takes 3 seconds to reach the river below. Cindy takes the red glowing rock and throws it vertically. It takes this rock 2 seconds to hit the water.</a:t>
            </a:r>
          </a:p>
          <a:p>
            <a:pPr marL="457200" indent="-457200">
              <a:buFont typeface="+mj-lt"/>
              <a:buAutoNum type="alphaUcPeriod"/>
            </a:pPr>
            <a:r>
              <a:rPr lang="en-US" sz="1800" dirty="0"/>
              <a:t>With what velocity was the red glowing rock thrown? </a:t>
            </a:r>
          </a:p>
          <a:p>
            <a:pPr marL="457200" indent="-457200">
              <a:buFont typeface="+mj-lt"/>
              <a:buAutoNum type="alphaUcPeriod"/>
            </a:pPr>
            <a:r>
              <a:rPr lang="en-US" sz="1800" dirty="0"/>
              <a:t>If the scenario was the same, but it happened on the moon, where there is less gravity, would the rock have taken more, less, or the same amount of time to hit the water? Explain.</a:t>
            </a:r>
          </a:p>
        </p:txBody>
      </p:sp>
      <p:sp>
        <p:nvSpPr>
          <p:cNvPr id="4" name="Slide Number Placeholder 3">
            <a:extLst>
              <a:ext uri="{FF2B5EF4-FFF2-40B4-BE49-F238E27FC236}">
                <a16:creationId xmlns:a16="http://schemas.microsoft.com/office/drawing/2014/main" id="{BE165C3A-BAB6-F25C-09EB-DA8D5C153695}"/>
              </a:ext>
            </a:extLst>
          </p:cNvPr>
          <p:cNvSpPr>
            <a:spLocks noGrp="1"/>
          </p:cNvSpPr>
          <p:nvPr>
            <p:ph type="sldNum" sz="quarter" idx="12"/>
          </p:nvPr>
        </p:nvSpPr>
        <p:spPr/>
        <p:txBody>
          <a:bodyPr/>
          <a:lstStyle/>
          <a:p>
            <a:pPr lvl="0"/>
            <a:fld id="{00000000-1234-1234-1234-123412341234}" type="slidenum">
              <a:rPr lang="en"/>
              <a:pPr lvl="0"/>
              <a:t>73</a:t>
            </a:fld>
            <a:endParaRPr lang="en"/>
          </a:p>
        </p:txBody>
      </p:sp>
      <p:pic>
        <p:nvPicPr>
          <p:cNvPr id="5" name="Picture 5" descr="Qr code&#10;&#10;Description automatically generated">
            <a:extLst>
              <a:ext uri="{FF2B5EF4-FFF2-40B4-BE49-F238E27FC236}">
                <a16:creationId xmlns:a16="http://schemas.microsoft.com/office/drawing/2014/main" id="{406635F6-C2BA-7B59-E373-D81B5B75BFAE}"/>
              </a:ext>
            </a:extLst>
          </p:cNvPr>
          <p:cNvPicPr>
            <a:picLocks noChangeAspect="1"/>
          </p:cNvPicPr>
          <p:nvPr/>
        </p:nvPicPr>
        <p:blipFill>
          <a:blip r:embed="rId3"/>
          <a:stretch>
            <a:fillRect/>
          </a:stretch>
        </p:blipFill>
        <p:spPr>
          <a:xfrm>
            <a:off x="8153111" y="198528"/>
            <a:ext cx="858437" cy="748239"/>
          </a:xfrm>
          <a:prstGeom prst="rect">
            <a:avLst/>
          </a:prstGeom>
        </p:spPr>
      </p:pic>
      <p:sp>
        <p:nvSpPr>
          <p:cNvPr id="7" name="TextBox 6">
            <a:extLst>
              <a:ext uri="{FF2B5EF4-FFF2-40B4-BE49-F238E27FC236}">
                <a16:creationId xmlns:a16="http://schemas.microsoft.com/office/drawing/2014/main" id="{60EDC01F-E76D-9695-871C-3C188E40C948}"/>
              </a:ext>
            </a:extLst>
          </p:cNvPr>
          <p:cNvSpPr txBox="1"/>
          <p:nvPr/>
        </p:nvSpPr>
        <p:spPr>
          <a:xfrm>
            <a:off x="6490762" y="2569451"/>
            <a:ext cx="13660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-12.25 m/s</a:t>
            </a:r>
          </a:p>
        </p:txBody>
      </p:sp>
      <p:sp>
        <p:nvSpPr>
          <p:cNvPr id="8" name="TextBox 7">
            <a:extLst>
              <a:ext uri="{FF2B5EF4-FFF2-40B4-BE49-F238E27FC236}">
                <a16:creationId xmlns:a16="http://schemas.microsoft.com/office/drawing/2014/main" id="{CBC2EE53-2777-FDA4-6DF4-699C512F17D3}"/>
              </a:ext>
            </a:extLst>
          </p:cNvPr>
          <p:cNvSpPr txBox="1"/>
          <p:nvPr/>
        </p:nvSpPr>
        <p:spPr>
          <a:xfrm>
            <a:off x="1360171" y="3744034"/>
            <a:ext cx="432590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More, since the acceleration would be less, the rock will take a longer time to hit the water </a:t>
            </a:r>
          </a:p>
        </p:txBody>
      </p:sp>
      <p:sp>
        <p:nvSpPr>
          <p:cNvPr id="9" name="TextBox 8">
            <a:extLst>
              <a:ext uri="{FF2B5EF4-FFF2-40B4-BE49-F238E27FC236}">
                <a16:creationId xmlns:a16="http://schemas.microsoft.com/office/drawing/2014/main" id="{971FF96C-3D7A-07C1-854E-1651BC9CE168}"/>
              </a:ext>
            </a:extLst>
          </p:cNvPr>
          <p:cNvSpPr txBox="1"/>
          <p:nvPr/>
        </p:nvSpPr>
        <p:spPr>
          <a:xfrm>
            <a:off x="891959" y="4401942"/>
            <a:ext cx="680637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2">
                    <a:lumMod val="50000"/>
                  </a:schemeClr>
                </a:solidFill>
              </a:rPr>
              <a:t>As soon as the red rock hits the water a red-and-blue dragon appears </a:t>
            </a:r>
            <a:br>
              <a:rPr lang="en-US" sz="1600" dirty="0">
                <a:solidFill>
                  <a:schemeClr val="bg2">
                    <a:lumMod val="50000"/>
                  </a:schemeClr>
                </a:solidFill>
              </a:rPr>
            </a:br>
            <a:r>
              <a:rPr lang="en-US" sz="1600" dirty="0">
                <a:solidFill>
                  <a:schemeClr val="bg2">
                    <a:lumMod val="50000"/>
                  </a:schemeClr>
                </a:solidFill>
              </a:rPr>
              <a:t>from the river and makes Cindy and Jim some cool lemonade</a:t>
            </a:r>
          </a:p>
        </p:txBody>
      </p:sp>
      <p:pic>
        <p:nvPicPr>
          <p:cNvPr id="11" name="Graphic 10">
            <a:extLst>
              <a:ext uri="{FF2B5EF4-FFF2-40B4-BE49-F238E27FC236}">
                <a16:creationId xmlns:a16="http://schemas.microsoft.com/office/drawing/2014/main" id="{CBAF923D-56BA-B4FA-F1FD-0FA9FAB67B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81534" y="4371902"/>
            <a:ext cx="1200795" cy="890477"/>
          </a:xfrm>
          <a:prstGeom prst="rect">
            <a:avLst/>
          </a:prstGeom>
        </p:spPr>
      </p:pic>
      <p:pic>
        <p:nvPicPr>
          <p:cNvPr id="13" name="Graphic 12">
            <a:extLst>
              <a:ext uri="{FF2B5EF4-FFF2-40B4-BE49-F238E27FC236}">
                <a16:creationId xmlns:a16="http://schemas.microsoft.com/office/drawing/2014/main" id="{65D62E5B-E822-5367-A4F6-C89AEB97CB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02185" y="4231251"/>
            <a:ext cx="1152110" cy="1052545"/>
          </a:xfrm>
          <a:prstGeom prst="rect">
            <a:avLst/>
          </a:prstGeom>
        </p:spPr>
      </p:pic>
    </p:spTree>
    <p:extLst>
      <p:ext uri="{BB962C8B-B14F-4D97-AF65-F5344CB8AC3E}">
        <p14:creationId xmlns:p14="http://schemas.microsoft.com/office/powerpoint/2010/main" val="6815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05909-75A7-EF73-5306-F2411A36AF64}"/>
              </a:ext>
            </a:extLst>
          </p:cNvPr>
          <p:cNvSpPr>
            <a:spLocks noGrp="1"/>
          </p:cNvSpPr>
          <p:nvPr>
            <p:ph type="title"/>
          </p:nvPr>
        </p:nvSpPr>
        <p:spPr/>
        <p:txBody>
          <a:bodyPr/>
          <a:lstStyle/>
          <a:p>
            <a:r>
              <a:rPr lang="en-US"/>
              <a:t>Example #31: Free Fall</a:t>
            </a:r>
          </a:p>
        </p:txBody>
      </p:sp>
      <p:sp>
        <p:nvSpPr>
          <p:cNvPr id="3" name="Text Placeholder 2">
            <a:extLst>
              <a:ext uri="{FF2B5EF4-FFF2-40B4-BE49-F238E27FC236}">
                <a16:creationId xmlns:a16="http://schemas.microsoft.com/office/drawing/2014/main" id="{EF166D55-09AA-5D8B-68B2-D891903F4A57}"/>
              </a:ext>
            </a:extLst>
          </p:cNvPr>
          <p:cNvSpPr>
            <a:spLocks noGrp="1"/>
          </p:cNvSpPr>
          <p:nvPr>
            <p:ph idx="1"/>
          </p:nvPr>
        </p:nvSpPr>
        <p:spPr>
          <a:xfrm>
            <a:off x="902189" y="1321594"/>
            <a:ext cx="8027066" cy="2866696"/>
          </a:xfrm>
        </p:spPr>
        <p:txBody>
          <a:bodyPr/>
          <a:lstStyle/>
          <a:p>
            <a:r>
              <a:rPr lang="en-US" dirty="0"/>
              <a:t>Meanwhile, an owl flies upward right above Jim, who is unconscious. When the bird (travelling with a velocity of 5 m/s) is 10m away from Jim, it releases a small branch that it is carrying. The branch lands right next to Jim.</a:t>
            </a:r>
          </a:p>
          <a:p>
            <a:pPr marL="457200" indent="-457200">
              <a:buFont typeface="+mj-lt"/>
              <a:buAutoNum type="alphaUcPeriod"/>
            </a:pPr>
            <a:r>
              <a:rPr lang="en-US" dirty="0"/>
              <a:t>How fast will the branch be traveling right before it hits the ground?</a:t>
            </a:r>
            <a:br>
              <a:rPr lang="en-US" dirty="0"/>
            </a:br>
            <a:endParaRPr lang="en-US" dirty="0"/>
          </a:p>
          <a:p>
            <a:pPr marL="457200" indent="-457200">
              <a:buFont typeface="+mj-lt"/>
              <a:buAutoNum type="alphaUcPeriod"/>
            </a:pPr>
            <a:r>
              <a:rPr lang="en-US" dirty="0"/>
              <a:t>What is the max height that the branch reaches while in the air? </a:t>
            </a:r>
          </a:p>
        </p:txBody>
      </p:sp>
      <p:sp>
        <p:nvSpPr>
          <p:cNvPr id="4" name="Slide Number Placeholder 3">
            <a:extLst>
              <a:ext uri="{FF2B5EF4-FFF2-40B4-BE49-F238E27FC236}">
                <a16:creationId xmlns:a16="http://schemas.microsoft.com/office/drawing/2014/main" id="{821E448B-BAC8-A695-2C57-29A593141276}"/>
              </a:ext>
            </a:extLst>
          </p:cNvPr>
          <p:cNvSpPr>
            <a:spLocks noGrp="1"/>
          </p:cNvSpPr>
          <p:nvPr>
            <p:ph type="sldNum" sz="quarter" idx="12"/>
          </p:nvPr>
        </p:nvSpPr>
        <p:spPr/>
        <p:txBody>
          <a:bodyPr/>
          <a:lstStyle/>
          <a:p>
            <a:pPr lvl="0"/>
            <a:fld id="{00000000-1234-1234-1234-123412341234}" type="slidenum">
              <a:rPr lang="en"/>
              <a:pPr lvl="0"/>
              <a:t>74</a:t>
            </a:fld>
            <a:endParaRPr lang="en"/>
          </a:p>
        </p:txBody>
      </p:sp>
      <p:pic>
        <p:nvPicPr>
          <p:cNvPr id="5" name="Picture 5" descr="Qr code&#10;&#10;Description automatically generated">
            <a:extLst>
              <a:ext uri="{FF2B5EF4-FFF2-40B4-BE49-F238E27FC236}">
                <a16:creationId xmlns:a16="http://schemas.microsoft.com/office/drawing/2014/main" id="{64B5A7E8-78D4-0BDA-C3F8-ACAC6A04659C}"/>
              </a:ext>
            </a:extLst>
          </p:cNvPr>
          <p:cNvPicPr>
            <a:picLocks noChangeAspect="1"/>
          </p:cNvPicPr>
          <p:nvPr/>
        </p:nvPicPr>
        <p:blipFill>
          <a:blip r:embed="rId3"/>
          <a:stretch>
            <a:fillRect/>
          </a:stretch>
        </p:blipFill>
        <p:spPr>
          <a:xfrm>
            <a:off x="8242806" y="210789"/>
            <a:ext cx="748529" cy="763697"/>
          </a:xfrm>
          <a:prstGeom prst="rect">
            <a:avLst/>
          </a:prstGeom>
        </p:spPr>
      </p:pic>
      <p:sp>
        <p:nvSpPr>
          <p:cNvPr id="6" name="TextBox 5">
            <a:extLst>
              <a:ext uri="{FF2B5EF4-FFF2-40B4-BE49-F238E27FC236}">
                <a16:creationId xmlns:a16="http://schemas.microsoft.com/office/drawing/2014/main" id="{F62D2E7C-DB3E-9A02-7B64-0EB75A074E38}"/>
              </a:ext>
            </a:extLst>
          </p:cNvPr>
          <p:cNvSpPr txBox="1"/>
          <p:nvPr/>
        </p:nvSpPr>
        <p:spPr>
          <a:xfrm>
            <a:off x="6380018" y="2992517"/>
            <a:ext cx="150541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14.87 m/s</a:t>
            </a:r>
          </a:p>
        </p:txBody>
      </p:sp>
      <p:sp>
        <p:nvSpPr>
          <p:cNvPr id="7" name="TextBox 6">
            <a:extLst>
              <a:ext uri="{FF2B5EF4-FFF2-40B4-BE49-F238E27FC236}">
                <a16:creationId xmlns:a16="http://schemas.microsoft.com/office/drawing/2014/main" id="{C73C4E58-8514-C0AE-03D1-531DF4986208}"/>
              </a:ext>
            </a:extLst>
          </p:cNvPr>
          <p:cNvSpPr txBox="1"/>
          <p:nvPr/>
        </p:nvSpPr>
        <p:spPr>
          <a:xfrm>
            <a:off x="5066948" y="3678179"/>
            <a:ext cx="150541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rPr>
              <a:t>11.28 m</a:t>
            </a:r>
          </a:p>
        </p:txBody>
      </p:sp>
      <p:sp>
        <p:nvSpPr>
          <p:cNvPr id="8" name="TextBox 7">
            <a:extLst>
              <a:ext uri="{FF2B5EF4-FFF2-40B4-BE49-F238E27FC236}">
                <a16:creationId xmlns:a16="http://schemas.microsoft.com/office/drawing/2014/main" id="{05150B67-7055-1884-5302-A1E5E1F21694}"/>
              </a:ext>
            </a:extLst>
          </p:cNvPr>
          <p:cNvSpPr txBox="1"/>
          <p:nvPr/>
        </p:nvSpPr>
        <p:spPr>
          <a:xfrm>
            <a:off x="772607" y="4514417"/>
            <a:ext cx="779191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2">
                    <a:lumMod val="50000"/>
                  </a:schemeClr>
                </a:solidFill>
              </a:rPr>
              <a:t>Jim wakes up from the noise of the branch and finds himself lying on the ground </a:t>
            </a:r>
            <a:br>
              <a:rPr lang="en-US" sz="1400" dirty="0">
                <a:solidFill>
                  <a:schemeClr val="bg2">
                    <a:lumMod val="50000"/>
                  </a:schemeClr>
                </a:solidFill>
              </a:rPr>
            </a:br>
            <a:r>
              <a:rPr lang="en-US" sz="1400" dirty="0">
                <a:solidFill>
                  <a:schemeClr val="bg2">
                    <a:lumMod val="50000"/>
                  </a:schemeClr>
                </a:solidFill>
              </a:rPr>
              <a:t>next to Cindy's house. He notices that his bouquet of flowers is scattered all around him.</a:t>
            </a:r>
          </a:p>
        </p:txBody>
      </p:sp>
      <p:pic>
        <p:nvPicPr>
          <p:cNvPr id="20" name="Graphic 19">
            <a:extLst>
              <a:ext uri="{FF2B5EF4-FFF2-40B4-BE49-F238E27FC236}">
                <a16:creationId xmlns:a16="http://schemas.microsoft.com/office/drawing/2014/main" id="{2269B497-87FF-9D9B-6C5A-0CEEBBD3B9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12805" y="4083702"/>
            <a:ext cx="1278530" cy="838028"/>
          </a:xfrm>
          <a:prstGeom prst="rect">
            <a:avLst/>
          </a:prstGeom>
        </p:spPr>
      </p:pic>
    </p:spTree>
    <p:extLst>
      <p:ext uri="{BB962C8B-B14F-4D97-AF65-F5344CB8AC3E}">
        <p14:creationId xmlns:p14="http://schemas.microsoft.com/office/powerpoint/2010/main" val="103792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C01B1-E348-5D1E-F198-E5F3503959AF}"/>
              </a:ext>
            </a:extLst>
          </p:cNvPr>
          <p:cNvSpPr>
            <a:spLocks noGrp="1"/>
          </p:cNvSpPr>
          <p:nvPr>
            <p:ph type="title"/>
          </p:nvPr>
        </p:nvSpPr>
        <p:spPr/>
        <p:txBody>
          <a:bodyPr/>
          <a:lstStyle/>
          <a:p>
            <a:r>
              <a:rPr lang="en-US"/>
              <a:t>Conclusion</a:t>
            </a:r>
          </a:p>
        </p:txBody>
      </p:sp>
      <p:sp>
        <p:nvSpPr>
          <p:cNvPr id="3" name="Text Placeholder 2">
            <a:extLst>
              <a:ext uri="{FF2B5EF4-FFF2-40B4-BE49-F238E27FC236}">
                <a16:creationId xmlns:a16="http://schemas.microsoft.com/office/drawing/2014/main" id="{22A26209-3BE3-D6D1-88FB-B2D25B37CF4C}"/>
              </a:ext>
            </a:extLst>
          </p:cNvPr>
          <p:cNvSpPr>
            <a:spLocks noGrp="1"/>
          </p:cNvSpPr>
          <p:nvPr>
            <p:ph idx="1"/>
          </p:nvPr>
        </p:nvSpPr>
        <p:spPr>
          <a:xfrm>
            <a:off x="902189" y="1321594"/>
            <a:ext cx="7661134" cy="3341846"/>
          </a:xfrm>
        </p:spPr>
        <p:txBody>
          <a:bodyPr/>
          <a:lstStyle/>
          <a:p>
            <a:pPr marL="0" indent="0">
              <a:buNone/>
            </a:pPr>
            <a:r>
              <a:rPr lang="en-US" dirty="0"/>
              <a:t>Harry and Cindy decide to go to the Winter Dance together, and they have a wonderful time. Sadly, Jim could not attend the dance because he hurt his back and his head while falling off the roof of Cindy’s house. Jim spends several days in the hospital recovering.</a:t>
            </a:r>
          </a:p>
        </p:txBody>
      </p:sp>
      <p:sp>
        <p:nvSpPr>
          <p:cNvPr id="4" name="Slide Number Placeholder 3">
            <a:extLst>
              <a:ext uri="{FF2B5EF4-FFF2-40B4-BE49-F238E27FC236}">
                <a16:creationId xmlns:a16="http://schemas.microsoft.com/office/drawing/2014/main" id="{0780DECB-DE39-850D-2762-05549CFA53B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75</a:t>
            </a:fld>
            <a:endParaRPr lang="en"/>
          </a:p>
        </p:txBody>
      </p:sp>
      <p:grpSp>
        <p:nvGrpSpPr>
          <p:cNvPr id="25" name="Group 24">
            <a:extLst>
              <a:ext uri="{FF2B5EF4-FFF2-40B4-BE49-F238E27FC236}">
                <a16:creationId xmlns:a16="http://schemas.microsoft.com/office/drawing/2014/main" id="{967C4633-3E74-48A1-44F6-A7AD117B0A2E}"/>
              </a:ext>
            </a:extLst>
          </p:cNvPr>
          <p:cNvGrpSpPr/>
          <p:nvPr/>
        </p:nvGrpSpPr>
        <p:grpSpPr>
          <a:xfrm>
            <a:off x="0" y="2882976"/>
            <a:ext cx="9144000" cy="2260524"/>
            <a:chOff x="0" y="2882976"/>
            <a:chExt cx="9144000" cy="2260524"/>
          </a:xfrm>
        </p:grpSpPr>
        <p:pic>
          <p:nvPicPr>
            <p:cNvPr id="18" name="Graphic 17">
              <a:extLst>
                <a:ext uri="{FF2B5EF4-FFF2-40B4-BE49-F238E27FC236}">
                  <a16:creationId xmlns:a16="http://schemas.microsoft.com/office/drawing/2014/main" id="{D035F8E6-05FC-D348-3037-E9A6B9FD6C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5680363" y="3983851"/>
              <a:ext cx="2008909" cy="765897"/>
            </a:xfrm>
            <a:prstGeom prst="rect">
              <a:avLst/>
            </a:prstGeom>
          </p:spPr>
        </p:pic>
        <p:pic>
          <p:nvPicPr>
            <p:cNvPr id="20" name="Graphic 19">
              <a:extLst>
                <a:ext uri="{FF2B5EF4-FFF2-40B4-BE49-F238E27FC236}">
                  <a16:creationId xmlns:a16="http://schemas.microsoft.com/office/drawing/2014/main" id="{5F783794-DB47-1A79-316D-84E6460D9C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733925"/>
              <a:ext cx="9144000" cy="409575"/>
            </a:xfrm>
            <a:prstGeom prst="rect">
              <a:avLst/>
            </a:prstGeom>
          </p:spPr>
        </p:pic>
        <p:pic>
          <p:nvPicPr>
            <p:cNvPr id="24" name="Graphic 23">
              <a:extLst>
                <a:ext uri="{FF2B5EF4-FFF2-40B4-BE49-F238E27FC236}">
                  <a16:creationId xmlns:a16="http://schemas.microsoft.com/office/drawing/2014/main" id="{A7DB532A-8E3F-0781-7801-F56E90655A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8363" y="2882976"/>
              <a:ext cx="4572000" cy="1638267"/>
            </a:xfrm>
            <a:prstGeom prst="rect">
              <a:avLst/>
            </a:prstGeom>
          </p:spPr>
        </p:pic>
      </p:grpSp>
    </p:spTree>
    <p:extLst>
      <p:ext uri="{BB962C8B-B14F-4D97-AF65-F5344CB8AC3E}">
        <p14:creationId xmlns:p14="http://schemas.microsoft.com/office/powerpoint/2010/main" val="16920286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98913AB-0910-FC2B-3047-8B37552AA5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12306" y="2586439"/>
            <a:ext cx="5175530" cy="2009775"/>
          </a:xfrm>
          <a:prstGeom prst="rect">
            <a:avLst/>
          </a:prstGeom>
        </p:spPr>
      </p:pic>
      <p:sp>
        <p:nvSpPr>
          <p:cNvPr id="2" name="Title 1">
            <a:extLst>
              <a:ext uri="{FF2B5EF4-FFF2-40B4-BE49-F238E27FC236}">
                <a16:creationId xmlns:a16="http://schemas.microsoft.com/office/drawing/2014/main" id="{70CB94B0-B4D3-3EB0-BF53-310CB88E6A98}"/>
              </a:ext>
            </a:extLst>
          </p:cNvPr>
          <p:cNvSpPr>
            <a:spLocks noGrp="1"/>
          </p:cNvSpPr>
          <p:nvPr>
            <p:ph type="title"/>
          </p:nvPr>
        </p:nvSpPr>
        <p:spPr/>
        <p:txBody>
          <a:bodyPr/>
          <a:lstStyle/>
          <a:p>
            <a:r>
              <a:rPr lang="en-US"/>
              <a:t>Example #32 (Honors)</a:t>
            </a:r>
          </a:p>
        </p:txBody>
      </p:sp>
      <p:sp>
        <p:nvSpPr>
          <p:cNvPr id="3" name="Text Placeholder 2">
            <a:extLst>
              <a:ext uri="{FF2B5EF4-FFF2-40B4-BE49-F238E27FC236}">
                <a16:creationId xmlns:a16="http://schemas.microsoft.com/office/drawing/2014/main" id="{79E99374-2490-E5E1-54BE-4043AFF6705B}"/>
              </a:ext>
            </a:extLst>
          </p:cNvPr>
          <p:cNvSpPr>
            <a:spLocks noGrp="1"/>
          </p:cNvSpPr>
          <p:nvPr>
            <p:ph idx="1"/>
          </p:nvPr>
        </p:nvSpPr>
        <p:spPr>
          <a:xfrm>
            <a:off x="595423" y="1321594"/>
            <a:ext cx="5635256" cy="2779871"/>
          </a:xfrm>
        </p:spPr>
        <p:txBody>
          <a:bodyPr>
            <a:normAutofit/>
          </a:bodyPr>
          <a:lstStyle/>
          <a:p>
            <a:pPr marL="0" indent="0">
              <a:buNone/>
            </a:pPr>
            <a:r>
              <a:rPr lang="en-US" sz="2000" dirty="0"/>
              <a:t>To determine the height of a building, Jessica throws a ball straight up. She sees that the ball reaches the top of the building after 0.5s. The ball continues travelling upward before falling back down again. As it falls, it reaches the top of the building the second time after a total elapsed time of 4.1 seconds. </a:t>
            </a:r>
          </a:p>
          <a:p>
            <a:pPr marL="0" indent="0">
              <a:buNone/>
            </a:pPr>
            <a:br>
              <a:rPr lang="en-US" sz="2000" dirty="0"/>
            </a:br>
            <a:r>
              <a:rPr lang="en-US" sz="2000" dirty="0"/>
              <a:t>How high is the building (ignore Jessica’s height)? </a:t>
            </a:r>
          </a:p>
          <a:p>
            <a:pPr marL="0" indent="0">
              <a:buNone/>
            </a:pPr>
            <a:endParaRPr lang="en-US" sz="2000" dirty="0"/>
          </a:p>
        </p:txBody>
      </p:sp>
      <p:sp>
        <p:nvSpPr>
          <p:cNvPr id="4" name="Slide Number Placeholder 3">
            <a:extLst>
              <a:ext uri="{FF2B5EF4-FFF2-40B4-BE49-F238E27FC236}">
                <a16:creationId xmlns:a16="http://schemas.microsoft.com/office/drawing/2014/main" id="{65031FA4-3BA5-EFEA-FE1B-501770F80BC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76</a:t>
            </a:fld>
            <a:endParaRPr lang="en"/>
          </a:p>
        </p:txBody>
      </p:sp>
      <p:pic>
        <p:nvPicPr>
          <p:cNvPr id="5" name="Picture 5" descr="Qr code&#10;&#10;Description automatically generated">
            <a:extLst>
              <a:ext uri="{FF2B5EF4-FFF2-40B4-BE49-F238E27FC236}">
                <a16:creationId xmlns:a16="http://schemas.microsoft.com/office/drawing/2014/main" id="{F8C20CE3-EB6C-74F1-DD2C-790146BAF6AA}"/>
              </a:ext>
            </a:extLst>
          </p:cNvPr>
          <p:cNvPicPr>
            <a:picLocks noChangeAspect="1"/>
          </p:cNvPicPr>
          <p:nvPr/>
        </p:nvPicPr>
        <p:blipFill>
          <a:blip r:embed="rId5"/>
          <a:stretch>
            <a:fillRect/>
          </a:stretch>
        </p:blipFill>
        <p:spPr>
          <a:xfrm>
            <a:off x="8223644" y="214836"/>
            <a:ext cx="737476" cy="746285"/>
          </a:xfrm>
          <a:prstGeom prst="rect">
            <a:avLst/>
          </a:prstGeom>
        </p:spPr>
      </p:pic>
      <p:sp>
        <p:nvSpPr>
          <p:cNvPr id="6" name="TextBox 5">
            <a:extLst>
              <a:ext uri="{FF2B5EF4-FFF2-40B4-BE49-F238E27FC236}">
                <a16:creationId xmlns:a16="http://schemas.microsoft.com/office/drawing/2014/main" id="{B4032279-A588-95CA-E5A8-BCCB179ADB1A}"/>
              </a:ext>
            </a:extLst>
          </p:cNvPr>
          <p:cNvSpPr txBox="1"/>
          <p:nvPr/>
        </p:nvSpPr>
        <p:spPr>
          <a:xfrm>
            <a:off x="1677381" y="3787497"/>
            <a:ext cx="12997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10.04m​</a:t>
            </a:r>
          </a:p>
        </p:txBody>
      </p:sp>
      <p:pic>
        <p:nvPicPr>
          <p:cNvPr id="8" name="Graphic 7">
            <a:extLst>
              <a:ext uri="{FF2B5EF4-FFF2-40B4-BE49-F238E27FC236}">
                <a16:creationId xmlns:a16="http://schemas.microsoft.com/office/drawing/2014/main" id="{5CD42489-7D69-D29B-7348-B076E575BC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581525"/>
            <a:ext cx="9144000" cy="561975"/>
          </a:xfrm>
          <a:prstGeom prst="rect">
            <a:avLst/>
          </a:prstGeom>
        </p:spPr>
      </p:pic>
      <p:pic>
        <p:nvPicPr>
          <p:cNvPr id="16" name="Graphic 15">
            <a:extLst>
              <a:ext uri="{FF2B5EF4-FFF2-40B4-BE49-F238E27FC236}">
                <a16:creationId xmlns:a16="http://schemas.microsoft.com/office/drawing/2014/main" id="{B5557F99-5F69-1F18-5947-33402AAFCF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07201" y="1109859"/>
            <a:ext cx="596767" cy="2867077"/>
          </a:xfrm>
          <a:prstGeom prst="rect">
            <a:avLst/>
          </a:prstGeom>
        </p:spPr>
      </p:pic>
      <p:pic>
        <p:nvPicPr>
          <p:cNvPr id="18" name="Graphic 17">
            <a:extLst>
              <a:ext uri="{FF2B5EF4-FFF2-40B4-BE49-F238E27FC236}">
                <a16:creationId xmlns:a16="http://schemas.microsoft.com/office/drawing/2014/main" id="{8DB7F1B8-8647-34B3-CAC4-A06B0421EAA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40285" y="3699163"/>
            <a:ext cx="470877" cy="897051"/>
          </a:xfrm>
          <a:prstGeom prst="rect">
            <a:avLst/>
          </a:prstGeom>
        </p:spPr>
      </p:pic>
    </p:spTree>
    <p:extLst>
      <p:ext uri="{BB962C8B-B14F-4D97-AF65-F5344CB8AC3E}">
        <p14:creationId xmlns:p14="http://schemas.microsoft.com/office/powerpoint/2010/main" val="289473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DAC6-2397-9BAF-6277-19C86DF9DD83}"/>
              </a:ext>
            </a:extLst>
          </p:cNvPr>
          <p:cNvSpPr>
            <a:spLocks noGrp="1"/>
          </p:cNvSpPr>
          <p:nvPr>
            <p:ph type="title"/>
          </p:nvPr>
        </p:nvSpPr>
        <p:spPr/>
        <p:txBody>
          <a:bodyPr>
            <a:normAutofit/>
          </a:bodyPr>
          <a:lstStyle/>
          <a:p>
            <a:pPr algn="ctr"/>
            <a:r>
              <a:rPr lang="en-US" sz="2400" dirty="0"/>
              <a:t>At this point you might want to consider doing this Lab</a:t>
            </a:r>
          </a:p>
        </p:txBody>
      </p:sp>
      <p:sp>
        <p:nvSpPr>
          <p:cNvPr id="3" name="Content Placeholder 2">
            <a:extLst>
              <a:ext uri="{FF2B5EF4-FFF2-40B4-BE49-F238E27FC236}">
                <a16:creationId xmlns:a16="http://schemas.microsoft.com/office/drawing/2014/main" id="{199FF454-D06D-B312-CA09-80AF9C7C259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A0CF425-FABA-CA8B-887B-1759B1FA855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77</a:t>
            </a:fld>
            <a:endParaRPr lang="en"/>
          </a:p>
        </p:txBody>
      </p:sp>
      <p:pic>
        <p:nvPicPr>
          <p:cNvPr id="5" name="Picture 5">
            <a:extLst>
              <a:ext uri="{FF2B5EF4-FFF2-40B4-BE49-F238E27FC236}">
                <a16:creationId xmlns:a16="http://schemas.microsoft.com/office/drawing/2014/main" id="{13EB9053-A5AF-6242-40E4-50EEEED789F0}"/>
              </a:ext>
            </a:extLst>
          </p:cNvPr>
          <p:cNvPicPr>
            <a:picLocks noChangeAspect="1"/>
          </p:cNvPicPr>
          <p:nvPr/>
        </p:nvPicPr>
        <p:blipFill>
          <a:blip r:embed="rId3"/>
          <a:stretch>
            <a:fillRect/>
          </a:stretch>
        </p:blipFill>
        <p:spPr>
          <a:xfrm>
            <a:off x="1161354" y="1208172"/>
            <a:ext cx="3849837" cy="3882812"/>
          </a:xfrm>
          <a:prstGeom prst="rect">
            <a:avLst/>
          </a:prstGeom>
        </p:spPr>
      </p:pic>
      <p:sp>
        <p:nvSpPr>
          <p:cNvPr id="6" name="TextBox 5">
            <a:extLst>
              <a:ext uri="{FF2B5EF4-FFF2-40B4-BE49-F238E27FC236}">
                <a16:creationId xmlns:a16="http://schemas.microsoft.com/office/drawing/2014/main" id="{39AAEEBF-EFEE-E7A4-4D54-4170E9C2B006}"/>
              </a:ext>
            </a:extLst>
          </p:cNvPr>
          <p:cNvSpPr txBox="1"/>
          <p:nvPr/>
        </p:nvSpPr>
        <p:spPr>
          <a:xfrm>
            <a:off x="5497049" y="2297059"/>
            <a:ext cx="27432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Trebuchet MS"/>
              </a:rPr>
              <a:t>https://www.teacherspayteachers.com/Product/Free-Fall-4-Lab-Activities-Reaction-Time-Jump-Height-Ball-Toss-and-more-3939301​</a:t>
            </a:r>
            <a:endParaRPr lang="en-US" dirty="0"/>
          </a:p>
        </p:txBody>
      </p:sp>
    </p:spTree>
    <p:extLst>
      <p:ext uri="{BB962C8B-B14F-4D97-AF65-F5344CB8AC3E}">
        <p14:creationId xmlns:p14="http://schemas.microsoft.com/office/powerpoint/2010/main" val="42755766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A594A6-1170-2B12-CCC7-D907C3A7194F}"/>
              </a:ext>
            </a:extLst>
          </p:cNvPr>
          <p:cNvPicPr>
            <a:picLocks noChangeAspect="1"/>
          </p:cNvPicPr>
          <p:nvPr/>
        </p:nvPicPr>
        <p:blipFill rotWithShape="1">
          <a:blip r:embed="rId2"/>
          <a:srcRect t="6172" b="9453"/>
          <a:stretch/>
        </p:blipFill>
        <p:spPr>
          <a:xfrm>
            <a:off x="0" y="-1"/>
            <a:ext cx="9144000" cy="5143500"/>
          </a:xfrm>
          <a:prstGeom prst="rect">
            <a:avLst/>
          </a:prstGeom>
        </p:spPr>
      </p:pic>
      <p:sp>
        <p:nvSpPr>
          <p:cNvPr id="3" name="Slide Number Placeholder 2">
            <a:extLst>
              <a:ext uri="{FF2B5EF4-FFF2-40B4-BE49-F238E27FC236}">
                <a16:creationId xmlns:a16="http://schemas.microsoft.com/office/drawing/2014/main" id="{D5F9B431-85C3-943B-2B02-B4F9A863BE8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78</a:t>
            </a:fld>
            <a:endParaRPr lang="en"/>
          </a:p>
        </p:txBody>
      </p:sp>
      <p:sp>
        <p:nvSpPr>
          <p:cNvPr id="2" name="Oval 1">
            <a:extLst>
              <a:ext uri="{FF2B5EF4-FFF2-40B4-BE49-F238E27FC236}">
                <a16:creationId xmlns:a16="http://schemas.microsoft.com/office/drawing/2014/main" id="{9998D3A1-D527-1F2C-6AB9-D7FAC052EE19}"/>
              </a:ext>
            </a:extLst>
          </p:cNvPr>
          <p:cNvSpPr/>
          <p:nvPr/>
        </p:nvSpPr>
        <p:spPr>
          <a:xfrm>
            <a:off x="-1775735" y="-602118"/>
            <a:ext cx="6347735" cy="6347735"/>
          </a:xfrm>
          <a:prstGeom prst="ellipse">
            <a:avLst/>
          </a:prstGeom>
          <a:solidFill>
            <a:srgbClr val="F07769">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D1A50655-32E6-D8E4-DF40-9972311E3697}"/>
              </a:ext>
            </a:extLst>
          </p:cNvPr>
          <p:cNvSpPr txBox="1">
            <a:spLocks/>
          </p:cNvSpPr>
          <p:nvPr/>
        </p:nvSpPr>
        <p:spPr>
          <a:xfrm>
            <a:off x="274413" y="1320815"/>
            <a:ext cx="3845349" cy="250186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1pPr>
            <a:lvl2pPr marR="0" lvl="1"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2pPr>
            <a:lvl3pPr marR="0" lvl="2"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3pPr>
            <a:lvl4pPr marR="0" lvl="3"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4pPr>
            <a:lvl5pPr marR="0" lvl="4"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5pPr>
            <a:lvl6pPr marR="0" lvl="5"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6pPr>
            <a:lvl7pPr marR="0" lvl="6"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7pPr>
            <a:lvl8pPr marR="0" lvl="7"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8pPr>
            <a:lvl9pPr marR="0" lvl="8"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9pPr>
          </a:lstStyle>
          <a:p>
            <a:r>
              <a:rPr lang="en-US" sz="4800" b="1" dirty="0">
                <a:solidFill>
                  <a:srgbClr val="FFFFFF"/>
                </a:solidFill>
                <a:latin typeface="+mj-lt"/>
              </a:rPr>
              <a:t>Kinematic </a:t>
            </a:r>
            <a:br>
              <a:rPr lang="en-US" sz="4800" b="1" dirty="0">
                <a:solidFill>
                  <a:srgbClr val="FFFFFF"/>
                </a:solidFill>
                <a:latin typeface="+mj-lt"/>
              </a:rPr>
            </a:br>
            <a:r>
              <a:rPr lang="en-US" sz="4800" b="1" dirty="0">
                <a:solidFill>
                  <a:srgbClr val="FFFFFF"/>
                </a:solidFill>
                <a:latin typeface="+mj-lt"/>
              </a:rPr>
              <a:t>Motion </a:t>
            </a:r>
            <a:br>
              <a:rPr lang="en-US" sz="4800" b="1" dirty="0">
                <a:solidFill>
                  <a:srgbClr val="FFFFFF"/>
                </a:solidFill>
                <a:latin typeface="+mj-lt"/>
              </a:rPr>
            </a:br>
            <a:r>
              <a:rPr lang="en-US" sz="4800" b="1" dirty="0">
                <a:solidFill>
                  <a:srgbClr val="FFFFFF"/>
                </a:solidFill>
                <a:latin typeface="+mj-lt"/>
              </a:rPr>
              <a:t>&amp; Graphs</a:t>
            </a:r>
          </a:p>
        </p:txBody>
      </p:sp>
    </p:spTree>
    <p:extLst>
      <p:ext uri="{BB962C8B-B14F-4D97-AF65-F5344CB8AC3E}">
        <p14:creationId xmlns:p14="http://schemas.microsoft.com/office/powerpoint/2010/main" val="35341354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4B933-2DD6-9F36-83D1-E543A2D704AC}"/>
              </a:ext>
            </a:extLst>
          </p:cNvPr>
          <p:cNvSpPr>
            <a:spLocks noGrp="1"/>
          </p:cNvSpPr>
          <p:nvPr>
            <p:ph type="title"/>
          </p:nvPr>
        </p:nvSpPr>
        <p:spPr/>
        <p:txBody>
          <a:bodyPr/>
          <a:lstStyle/>
          <a:p>
            <a:r>
              <a:rPr lang="en-US"/>
              <a:t>Position vs. Time Graphs</a:t>
            </a:r>
          </a:p>
        </p:txBody>
      </p:sp>
      <p:sp>
        <p:nvSpPr>
          <p:cNvPr id="4" name="Slide Number Placeholder 3">
            <a:extLst>
              <a:ext uri="{FF2B5EF4-FFF2-40B4-BE49-F238E27FC236}">
                <a16:creationId xmlns:a16="http://schemas.microsoft.com/office/drawing/2014/main" id="{8B37D632-9A68-9647-0E96-BEE0E204E84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79</a:t>
            </a:fld>
            <a:endParaRPr lang="en"/>
          </a:p>
        </p:txBody>
      </p:sp>
      <p:graphicFrame>
        <p:nvGraphicFramePr>
          <p:cNvPr id="3" name="Table 5">
            <a:extLst>
              <a:ext uri="{FF2B5EF4-FFF2-40B4-BE49-F238E27FC236}">
                <a16:creationId xmlns:a16="http://schemas.microsoft.com/office/drawing/2014/main" id="{F72AF9B5-A5B3-B072-8765-9FF0CCDD7DF5}"/>
              </a:ext>
            </a:extLst>
          </p:cNvPr>
          <p:cNvGraphicFramePr>
            <a:graphicFrameLocks noGrp="1"/>
          </p:cNvGraphicFramePr>
          <p:nvPr>
            <p:extLst>
              <p:ext uri="{D42A27DB-BD31-4B8C-83A1-F6EECF244321}">
                <p14:modId xmlns:p14="http://schemas.microsoft.com/office/powerpoint/2010/main" val="2849676151"/>
              </p:ext>
            </p:extLst>
          </p:nvPr>
        </p:nvGraphicFramePr>
        <p:xfrm>
          <a:off x="1897811" y="1153783"/>
          <a:ext cx="6528471" cy="3652378"/>
        </p:xfrm>
        <a:graphic>
          <a:graphicData uri="http://schemas.openxmlformats.org/drawingml/2006/table">
            <a:tbl>
              <a:tblPr firstRow="1" bandRow="1">
                <a:tableStyleId>{701FB10D-A61A-4DE4-8506-F670E7A89527}</a:tableStyleId>
              </a:tblPr>
              <a:tblGrid>
                <a:gridCol w="2176157">
                  <a:extLst>
                    <a:ext uri="{9D8B030D-6E8A-4147-A177-3AD203B41FA5}">
                      <a16:colId xmlns:a16="http://schemas.microsoft.com/office/drawing/2014/main" val="1445048023"/>
                    </a:ext>
                  </a:extLst>
                </a:gridCol>
                <a:gridCol w="2176157">
                  <a:extLst>
                    <a:ext uri="{9D8B030D-6E8A-4147-A177-3AD203B41FA5}">
                      <a16:colId xmlns:a16="http://schemas.microsoft.com/office/drawing/2014/main" val="4145518274"/>
                    </a:ext>
                  </a:extLst>
                </a:gridCol>
                <a:gridCol w="2176157">
                  <a:extLst>
                    <a:ext uri="{9D8B030D-6E8A-4147-A177-3AD203B41FA5}">
                      <a16:colId xmlns:a16="http://schemas.microsoft.com/office/drawing/2014/main" val="3413506267"/>
                    </a:ext>
                  </a:extLst>
                </a:gridCol>
              </a:tblGrid>
              <a:tr h="923278">
                <a:tc>
                  <a:txBody>
                    <a:bodyPr/>
                    <a:lstStyle/>
                    <a:p>
                      <a:r>
                        <a:rPr lang="en-US" dirty="0">
                          <a:latin typeface="+mn-lt"/>
                        </a:rPr>
                        <a:t>Slope constant, zero</a:t>
                      </a:r>
                    </a:p>
                  </a:txBody>
                  <a:tcPr anchor="ctr">
                    <a:lnL w="0">
                      <a:noFill/>
                    </a:lnL>
                    <a:lnR w="0">
                      <a:noFill/>
                    </a:lnR>
                    <a:lnT w="0">
                      <a:noFill/>
                    </a:lnT>
                    <a:lnB w="0">
                      <a:noFill/>
                    </a:lnB>
                  </a:tcPr>
                </a:tc>
                <a:tc>
                  <a:txBody>
                    <a:bodyPr/>
                    <a:lstStyle/>
                    <a:p>
                      <a:r>
                        <a:rPr lang="en-US">
                          <a:latin typeface="+mn-lt"/>
                        </a:rPr>
                        <a:t>Zero velocity</a:t>
                      </a:r>
                    </a:p>
                  </a:txBody>
                  <a:tcPr anchor="ctr">
                    <a:lnL w="0">
                      <a:noFill/>
                    </a:lnL>
                    <a:lnR w="0">
                      <a:noFill/>
                    </a:lnR>
                    <a:lnT w="0">
                      <a:noFill/>
                    </a:lnT>
                    <a:lnB w="0">
                      <a:noFill/>
                    </a:lnB>
                  </a:tcPr>
                </a:tc>
                <a:tc>
                  <a:txBody>
                    <a:bodyPr/>
                    <a:lstStyle/>
                    <a:p>
                      <a:r>
                        <a:rPr lang="en-US">
                          <a:latin typeface="+mn-lt"/>
                        </a:rPr>
                        <a:t>Stopped </a:t>
                      </a:r>
                    </a:p>
                  </a:txBody>
                  <a:tcPr anchor="ctr">
                    <a:lnL w="0">
                      <a:noFill/>
                    </a:lnL>
                    <a:lnR w="0">
                      <a:noFill/>
                    </a:lnR>
                    <a:lnT w="0">
                      <a:noFill/>
                    </a:lnT>
                    <a:lnB w="0">
                      <a:noFill/>
                    </a:lnB>
                  </a:tcPr>
                </a:tc>
                <a:extLst>
                  <a:ext uri="{0D108BD9-81ED-4DB2-BD59-A6C34878D82A}">
                    <a16:rowId xmlns:a16="http://schemas.microsoft.com/office/drawing/2014/main" val="3603491265"/>
                  </a:ext>
                </a:extLst>
              </a:tr>
              <a:tr h="909700">
                <a:tc>
                  <a:txBody>
                    <a:bodyPr/>
                    <a:lstStyle/>
                    <a:p>
                      <a:r>
                        <a:rPr lang="en-US" dirty="0">
                          <a:latin typeface="+mn-lt"/>
                        </a:rPr>
                        <a:t>Slope constant, positive</a:t>
                      </a:r>
                    </a:p>
                  </a:txBody>
                  <a:tcPr anchor="ctr">
                    <a:lnL w="0">
                      <a:noFill/>
                    </a:lnL>
                    <a:lnR w="0">
                      <a:noFill/>
                    </a:lnR>
                    <a:lnT w="0">
                      <a:noFill/>
                    </a:lnT>
                    <a:lnB w="0">
                      <a:noFill/>
                    </a:lnB>
                  </a:tcPr>
                </a:tc>
                <a:tc>
                  <a:txBody>
                    <a:bodyPr/>
                    <a:lstStyle/>
                    <a:p>
                      <a:r>
                        <a:rPr lang="en-US">
                          <a:latin typeface="+mn-lt"/>
                        </a:rPr>
                        <a:t>Positive velocity</a:t>
                      </a:r>
                    </a:p>
                  </a:txBody>
                  <a:tcPr anchor="ctr">
                    <a:lnL w="0">
                      <a:noFill/>
                    </a:lnL>
                    <a:lnR w="0">
                      <a:noFill/>
                    </a:lnR>
                    <a:lnT w="0">
                      <a:noFill/>
                    </a:lnT>
                    <a:lnB w="0">
                      <a:noFill/>
                    </a:lnB>
                  </a:tcPr>
                </a:tc>
                <a:tc>
                  <a:txBody>
                    <a:bodyPr/>
                    <a:lstStyle/>
                    <a:p>
                      <a:r>
                        <a:rPr lang="en-US">
                          <a:latin typeface="+mn-lt"/>
                        </a:rPr>
                        <a:t>Constant forward velocity</a:t>
                      </a:r>
                    </a:p>
                  </a:txBody>
                  <a:tcPr anchor="ctr">
                    <a:lnL w="0">
                      <a:noFill/>
                    </a:lnL>
                    <a:lnR w="0">
                      <a:noFill/>
                    </a:lnR>
                    <a:lnT w="0">
                      <a:noFill/>
                    </a:lnT>
                    <a:lnB w="0">
                      <a:noFill/>
                    </a:lnB>
                  </a:tcPr>
                </a:tc>
                <a:extLst>
                  <a:ext uri="{0D108BD9-81ED-4DB2-BD59-A6C34878D82A}">
                    <a16:rowId xmlns:a16="http://schemas.microsoft.com/office/drawing/2014/main" val="1226608351"/>
                  </a:ext>
                </a:extLst>
              </a:tr>
              <a:tr h="909700">
                <a:tc>
                  <a:txBody>
                    <a:bodyPr/>
                    <a:lstStyle/>
                    <a:p>
                      <a:r>
                        <a:rPr lang="en-US">
                          <a:latin typeface="+mn-lt"/>
                        </a:rPr>
                        <a:t>Slope positive, increasing</a:t>
                      </a:r>
                    </a:p>
                  </a:txBody>
                  <a:tcPr anchor="ctr">
                    <a:lnL w="0">
                      <a:noFill/>
                    </a:lnL>
                    <a:lnR w="0">
                      <a:noFill/>
                    </a:lnR>
                    <a:lnT w="0">
                      <a:noFill/>
                    </a:lnT>
                    <a:lnB w="0">
                      <a:noFill/>
                    </a:lnB>
                  </a:tcPr>
                </a:tc>
                <a:tc>
                  <a:txBody>
                    <a:bodyPr/>
                    <a:lstStyle/>
                    <a:p>
                      <a:r>
                        <a:rPr lang="en-US">
                          <a:latin typeface="+mn-lt"/>
                        </a:rPr>
                        <a:t>Positive acceleration</a:t>
                      </a:r>
                    </a:p>
                  </a:txBody>
                  <a:tcPr anchor="ctr">
                    <a:lnL w="0">
                      <a:noFill/>
                    </a:lnL>
                    <a:lnR w="0">
                      <a:noFill/>
                    </a:lnR>
                    <a:lnT w="0">
                      <a:noFill/>
                    </a:lnT>
                    <a:lnB w="0">
                      <a:noFill/>
                    </a:lnB>
                  </a:tcPr>
                </a:tc>
                <a:tc>
                  <a:txBody>
                    <a:bodyPr/>
                    <a:lstStyle/>
                    <a:p>
                      <a:r>
                        <a:rPr lang="en-US">
                          <a:latin typeface="+mn-lt"/>
                        </a:rPr>
                        <a:t>Increasing forward velocity</a:t>
                      </a:r>
                    </a:p>
                  </a:txBody>
                  <a:tcPr anchor="ctr">
                    <a:lnL w="0">
                      <a:noFill/>
                    </a:lnL>
                    <a:lnR w="0">
                      <a:noFill/>
                    </a:lnR>
                    <a:lnT w="0">
                      <a:noFill/>
                    </a:lnT>
                    <a:lnB w="0">
                      <a:noFill/>
                    </a:lnB>
                  </a:tcPr>
                </a:tc>
                <a:extLst>
                  <a:ext uri="{0D108BD9-81ED-4DB2-BD59-A6C34878D82A}">
                    <a16:rowId xmlns:a16="http://schemas.microsoft.com/office/drawing/2014/main" val="1579623982"/>
                  </a:ext>
                </a:extLst>
              </a:tr>
              <a:tr h="909700">
                <a:tc>
                  <a:txBody>
                    <a:bodyPr/>
                    <a:lstStyle/>
                    <a:p>
                      <a:r>
                        <a:rPr lang="en-US">
                          <a:latin typeface="+mn-lt"/>
                        </a:rPr>
                        <a:t>Slope positive, decreasing</a:t>
                      </a:r>
                    </a:p>
                  </a:txBody>
                  <a:tcPr anchor="ctr">
                    <a:lnL w="0">
                      <a:noFill/>
                    </a:lnL>
                    <a:lnR w="0">
                      <a:noFill/>
                    </a:lnR>
                    <a:lnT w="0">
                      <a:noFill/>
                    </a:lnT>
                    <a:lnB w="0">
                      <a:noFill/>
                    </a:lnB>
                  </a:tcPr>
                </a:tc>
                <a:tc>
                  <a:txBody>
                    <a:bodyPr/>
                    <a:lstStyle/>
                    <a:p>
                      <a:r>
                        <a:rPr lang="en-US">
                          <a:latin typeface="+mn-lt"/>
                        </a:rPr>
                        <a:t>Negative acceleration</a:t>
                      </a:r>
                    </a:p>
                  </a:txBody>
                  <a:tcPr anchor="ctr">
                    <a:lnL w="0">
                      <a:noFill/>
                    </a:lnL>
                    <a:lnR w="0">
                      <a:noFill/>
                    </a:lnR>
                    <a:lnT w="0">
                      <a:noFill/>
                    </a:lnT>
                    <a:lnB w="0">
                      <a:noFill/>
                    </a:lnB>
                  </a:tcPr>
                </a:tc>
                <a:tc>
                  <a:txBody>
                    <a:bodyPr/>
                    <a:lstStyle/>
                    <a:p>
                      <a:r>
                        <a:rPr lang="en-US" dirty="0">
                          <a:latin typeface="+mn-lt"/>
                        </a:rPr>
                        <a:t>Decreasing forward velocity</a:t>
                      </a:r>
                    </a:p>
                  </a:txBody>
                  <a:tcPr anchor="ctr">
                    <a:lnL w="0">
                      <a:noFill/>
                    </a:lnL>
                    <a:lnR w="0">
                      <a:noFill/>
                    </a:lnR>
                    <a:lnT w="0">
                      <a:noFill/>
                    </a:lnT>
                    <a:lnB w="0">
                      <a:noFill/>
                    </a:lnB>
                  </a:tcPr>
                </a:tc>
                <a:extLst>
                  <a:ext uri="{0D108BD9-81ED-4DB2-BD59-A6C34878D82A}">
                    <a16:rowId xmlns:a16="http://schemas.microsoft.com/office/drawing/2014/main" val="382150407"/>
                  </a:ext>
                </a:extLst>
              </a:tr>
            </a:tbl>
          </a:graphicData>
        </a:graphic>
      </p:graphicFrame>
      <p:pic>
        <p:nvPicPr>
          <p:cNvPr id="6" name="Picture 6" descr="Chart&#10;&#10;Description automatically generated">
            <a:extLst>
              <a:ext uri="{FF2B5EF4-FFF2-40B4-BE49-F238E27FC236}">
                <a16:creationId xmlns:a16="http://schemas.microsoft.com/office/drawing/2014/main" id="{5F197B6E-BF8C-3409-02EC-194B116AEF8B}"/>
              </a:ext>
            </a:extLst>
          </p:cNvPr>
          <p:cNvPicPr>
            <a:picLocks noChangeAspect="1"/>
          </p:cNvPicPr>
          <p:nvPr/>
        </p:nvPicPr>
        <p:blipFill>
          <a:blip r:embed="rId2"/>
          <a:stretch>
            <a:fillRect/>
          </a:stretch>
        </p:blipFill>
        <p:spPr>
          <a:xfrm>
            <a:off x="741872" y="3992951"/>
            <a:ext cx="888522" cy="877739"/>
          </a:xfrm>
          <a:prstGeom prst="rect">
            <a:avLst/>
          </a:prstGeom>
        </p:spPr>
      </p:pic>
      <p:pic>
        <p:nvPicPr>
          <p:cNvPr id="7" name="Picture 7" descr="A picture containing chart&#10;&#10;Description automatically generated">
            <a:extLst>
              <a:ext uri="{FF2B5EF4-FFF2-40B4-BE49-F238E27FC236}">
                <a16:creationId xmlns:a16="http://schemas.microsoft.com/office/drawing/2014/main" id="{96C0EE46-5BD9-D6D5-623A-969380186765}"/>
              </a:ext>
            </a:extLst>
          </p:cNvPr>
          <p:cNvPicPr>
            <a:picLocks noChangeAspect="1"/>
          </p:cNvPicPr>
          <p:nvPr/>
        </p:nvPicPr>
        <p:blipFill>
          <a:blip r:embed="rId3"/>
          <a:stretch>
            <a:fillRect/>
          </a:stretch>
        </p:blipFill>
        <p:spPr>
          <a:xfrm>
            <a:off x="741872" y="3054828"/>
            <a:ext cx="888522" cy="877739"/>
          </a:xfrm>
          <a:prstGeom prst="rect">
            <a:avLst/>
          </a:prstGeom>
        </p:spPr>
      </p:pic>
      <p:pic>
        <p:nvPicPr>
          <p:cNvPr id="8" name="Picture 8" descr="Chart&#10;&#10;Description automatically generated">
            <a:extLst>
              <a:ext uri="{FF2B5EF4-FFF2-40B4-BE49-F238E27FC236}">
                <a16:creationId xmlns:a16="http://schemas.microsoft.com/office/drawing/2014/main" id="{BAADBF6C-C901-97DC-452F-1A1B6DFE7CAB}"/>
              </a:ext>
            </a:extLst>
          </p:cNvPr>
          <p:cNvPicPr>
            <a:picLocks noChangeAspect="1"/>
          </p:cNvPicPr>
          <p:nvPr/>
        </p:nvPicPr>
        <p:blipFill>
          <a:blip r:embed="rId4"/>
          <a:stretch>
            <a:fillRect/>
          </a:stretch>
        </p:blipFill>
        <p:spPr>
          <a:xfrm>
            <a:off x="741872" y="2127489"/>
            <a:ext cx="888522" cy="877739"/>
          </a:xfrm>
          <a:prstGeom prst="rect">
            <a:avLst/>
          </a:prstGeom>
        </p:spPr>
      </p:pic>
      <p:pic>
        <p:nvPicPr>
          <p:cNvPr id="9" name="Picture 9" descr="Chart&#10;&#10;Description automatically generated">
            <a:extLst>
              <a:ext uri="{FF2B5EF4-FFF2-40B4-BE49-F238E27FC236}">
                <a16:creationId xmlns:a16="http://schemas.microsoft.com/office/drawing/2014/main" id="{872B2D66-3803-D934-443C-52451B4D8384}"/>
              </a:ext>
            </a:extLst>
          </p:cNvPr>
          <p:cNvPicPr>
            <a:picLocks noChangeAspect="1"/>
          </p:cNvPicPr>
          <p:nvPr/>
        </p:nvPicPr>
        <p:blipFill>
          <a:blip r:embed="rId5"/>
          <a:stretch>
            <a:fillRect/>
          </a:stretch>
        </p:blipFill>
        <p:spPr>
          <a:xfrm>
            <a:off x="741872" y="1210933"/>
            <a:ext cx="888521" cy="877738"/>
          </a:xfrm>
          <a:prstGeom prst="rect">
            <a:avLst/>
          </a:prstGeom>
        </p:spPr>
      </p:pic>
    </p:spTree>
    <p:extLst>
      <p:ext uri="{BB962C8B-B14F-4D97-AF65-F5344CB8AC3E}">
        <p14:creationId xmlns:p14="http://schemas.microsoft.com/office/powerpoint/2010/main" val="1883776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DC899-6FD2-9992-22D0-E4D16AFBA875}"/>
              </a:ext>
            </a:extLst>
          </p:cNvPr>
          <p:cNvSpPr>
            <a:spLocks noGrp="1"/>
          </p:cNvSpPr>
          <p:nvPr>
            <p:ph type="title"/>
          </p:nvPr>
        </p:nvSpPr>
        <p:spPr/>
        <p:txBody>
          <a:bodyPr/>
          <a:lstStyle/>
          <a:p>
            <a:r>
              <a:rPr lang="en-US" dirty="0"/>
              <a:t>Video about Distance and Displacement</a:t>
            </a:r>
          </a:p>
        </p:txBody>
      </p:sp>
      <p:sp>
        <p:nvSpPr>
          <p:cNvPr id="3" name="Content Placeholder 2">
            <a:extLst>
              <a:ext uri="{FF2B5EF4-FFF2-40B4-BE49-F238E27FC236}">
                <a16:creationId xmlns:a16="http://schemas.microsoft.com/office/drawing/2014/main" id="{063029CC-7DEB-C6E7-8840-594406ADD015}"/>
              </a:ext>
            </a:extLst>
          </p:cNvPr>
          <p:cNvSpPr>
            <a:spLocks noGrp="1"/>
          </p:cNvSpPr>
          <p:nvPr>
            <p:ph idx="1"/>
          </p:nvPr>
        </p:nvSpPr>
        <p:spPr/>
        <p:txBody>
          <a:bodyPr>
            <a:normAutofit/>
          </a:bodyPr>
          <a:lstStyle/>
          <a:p>
            <a:pPr algn="ctr"/>
            <a:r>
              <a:rPr lang="en-US" sz="3600" dirty="0">
                <a:hlinkClick r:id="rId3"/>
              </a:rPr>
              <a:t>Watch Video (1:59 – 5:13)</a:t>
            </a:r>
            <a:endParaRPr lang="en-US" sz="3600" dirty="0"/>
          </a:p>
        </p:txBody>
      </p:sp>
      <p:sp>
        <p:nvSpPr>
          <p:cNvPr id="6" name="Slide Number Placeholder 5">
            <a:extLst>
              <a:ext uri="{FF2B5EF4-FFF2-40B4-BE49-F238E27FC236}">
                <a16:creationId xmlns:a16="http://schemas.microsoft.com/office/drawing/2014/main" id="{850EE7A0-B780-4F71-026D-4C4104A71FC1}"/>
              </a:ext>
            </a:extLst>
          </p:cNvPr>
          <p:cNvSpPr>
            <a:spLocks noGrp="1"/>
          </p:cNvSpPr>
          <p:nvPr>
            <p:ph type="sldNum" sz="quarter" idx="12"/>
          </p:nvPr>
        </p:nvSpPr>
        <p:spPr/>
        <p:txBody>
          <a:bodyPr/>
          <a:lstStyle/>
          <a:p>
            <a:fld id="{E8C80C6E-A1FD-40D2-B59D-45716653FE9F}" type="slidenum">
              <a:rPr lang="en-US" smtClean="0"/>
              <a:t>8</a:t>
            </a:fld>
            <a:endParaRPr lang="en-US"/>
          </a:p>
        </p:txBody>
      </p:sp>
      <p:pic>
        <p:nvPicPr>
          <p:cNvPr id="4" name="Picture 3">
            <a:hlinkClick r:id="rId3"/>
            <a:extLst>
              <a:ext uri="{FF2B5EF4-FFF2-40B4-BE49-F238E27FC236}">
                <a16:creationId xmlns:a16="http://schemas.microsoft.com/office/drawing/2014/main" id="{3B0B3578-FC76-186E-7B6C-B3E4310ED5CB}"/>
              </a:ext>
            </a:extLst>
          </p:cNvPr>
          <p:cNvPicPr>
            <a:picLocks noChangeAspect="1"/>
          </p:cNvPicPr>
          <p:nvPr/>
        </p:nvPicPr>
        <p:blipFill>
          <a:blip r:embed="rId4"/>
          <a:stretch>
            <a:fillRect/>
          </a:stretch>
        </p:blipFill>
        <p:spPr>
          <a:xfrm>
            <a:off x="2009447" y="1836542"/>
            <a:ext cx="5125106" cy="3254442"/>
          </a:xfrm>
          <a:prstGeom prst="rect">
            <a:avLst/>
          </a:prstGeom>
        </p:spPr>
      </p:pic>
    </p:spTree>
    <p:extLst>
      <p:ext uri="{BB962C8B-B14F-4D97-AF65-F5344CB8AC3E}">
        <p14:creationId xmlns:p14="http://schemas.microsoft.com/office/powerpoint/2010/main" val="33301667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5F694-45CD-2625-C96B-9B4C85A76FE5}"/>
              </a:ext>
            </a:extLst>
          </p:cNvPr>
          <p:cNvSpPr>
            <a:spLocks noGrp="1"/>
          </p:cNvSpPr>
          <p:nvPr>
            <p:ph type="title"/>
          </p:nvPr>
        </p:nvSpPr>
        <p:spPr/>
        <p:txBody>
          <a:bodyPr/>
          <a:lstStyle/>
          <a:p>
            <a:r>
              <a:rPr lang="en-US"/>
              <a:t>Velocity vs. Time Graphs</a:t>
            </a:r>
          </a:p>
        </p:txBody>
      </p:sp>
      <p:sp>
        <p:nvSpPr>
          <p:cNvPr id="4" name="Slide Number Placeholder 3">
            <a:extLst>
              <a:ext uri="{FF2B5EF4-FFF2-40B4-BE49-F238E27FC236}">
                <a16:creationId xmlns:a16="http://schemas.microsoft.com/office/drawing/2014/main" id="{D868298A-B1AE-64D1-636E-2C194502AEF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80</a:t>
            </a:fld>
            <a:endParaRPr lang="en"/>
          </a:p>
        </p:txBody>
      </p:sp>
      <p:graphicFrame>
        <p:nvGraphicFramePr>
          <p:cNvPr id="3" name="Table 5">
            <a:extLst>
              <a:ext uri="{FF2B5EF4-FFF2-40B4-BE49-F238E27FC236}">
                <a16:creationId xmlns:a16="http://schemas.microsoft.com/office/drawing/2014/main" id="{3D56D9C4-400D-4C4B-29DB-E09FEAE644A6}"/>
              </a:ext>
            </a:extLst>
          </p:cNvPr>
          <p:cNvGraphicFramePr>
            <a:graphicFrameLocks noGrp="1"/>
          </p:cNvGraphicFramePr>
          <p:nvPr>
            <p:extLst>
              <p:ext uri="{D42A27DB-BD31-4B8C-83A1-F6EECF244321}">
                <p14:modId xmlns:p14="http://schemas.microsoft.com/office/powerpoint/2010/main" val="2586852100"/>
              </p:ext>
            </p:extLst>
          </p:nvPr>
        </p:nvGraphicFramePr>
        <p:xfrm>
          <a:off x="668547" y="3741707"/>
          <a:ext cx="7741179" cy="1005840"/>
        </p:xfrm>
        <a:graphic>
          <a:graphicData uri="http://schemas.openxmlformats.org/drawingml/2006/table">
            <a:tbl>
              <a:tblPr firstRow="1" bandRow="1">
                <a:tableStyleId>{701FB10D-A61A-4DE4-8506-F670E7A89527}</a:tableStyleId>
              </a:tblPr>
              <a:tblGrid>
                <a:gridCol w="2580393">
                  <a:extLst>
                    <a:ext uri="{9D8B030D-6E8A-4147-A177-3AD203B41FA5}">
                      <a16:colId xmlns:a16="http://schemas.microsoft.com/office/drawing/2014/main" val="3775569246"/>
                    </a:ext>
                  </a:extLst>
                </a:gridCol>
                <a:gridCol w="2580393">
                  <a:extLst>
                    <a:ext uri="{9D8B030D-6E8A-4147-A177-3AD203B41FA5}">
                      <a16:colId xmlns:a16="http://schemas.microsoft.com/office/drawing/2014/main" val="3022725410"/>
                    </a:ext>
                  </a:extLst>
                </a:gridCol>
                <a:gridCol w="2580393">
                  <a:extLst>
                    <a:ext uri="{9D8B030D-6E8A-4147-A177-3AD203B41FA5}">
                      <a16:colId xmlns:a16="http://schemas.microsoft.com/office/drawing/2014/main" val="710466024"/>
                    </a:ext>
                  </a:extLst>
                </a:gridCol>
              </a:tblGrid>
              <a:tr h="683012">
                <a:tc>
                  <a:txBody>
                    <a:bodyPr/>
                    <a:lstStyle/>
                    <a:p>
                      <a:r>
                        <a:rPr lang="en-US" sz="1600" dirty="0">
                          <a:latin typeface="+mn-lt"/>
                        </a:rPr>
                        <a:t>Slope is zero</a:t>
                      </a:r>
                    </a:p>
                    <a:p>
                      <a:pPr lvl="0">
                        <a:buNone/>
                      </a:pPr>
                      <a:r>
                        <a:rPr lang="en-US" sz="1600" dirty="0">
                          <a:latin typeface="+mn-lt"/>
                        </a:rPr>
                        <a:t>Acceleration is zero (at rest or with constant velocity)</a:t>
                      </a:r>
                    </a:p>
                  </a:txBody>
                  <a:tcPr marL="137160" marR="137160" marT="137160" marB="137160">
                    <a:lnL w="0">
                      <a:noFill/>
                    </a:lnL>
                    <a:lnR w="0">
                      <a:noFill/>
                    </a:lnR>
                    <a:lnT w="0">
                      <a:noFill/>
                    </a:lnT>
                    <a:lnB w="0">
                      <a:noFill/>
                    </a:lnB>
                  </a:tcPr>
                </a:tc>
                <a:tc>
                  <a:txBody>
                    <a:bodyPr/>
                    <a:lstStyle/>
                    <a:p>
                      <a:r>
                        <a:rPr lang="en-US" sz="1600">
                          <a:latin typeface="+mn-lt"/>
                        </a:rPr>
                        <a:t>Slope is positive</a:t>
                      </a:r>
                    </a:p>
                    <a:p>
                      <a:pPr lvl="0">
                        <a:buNone/>
                      </a:pPr>
                      <a:r>
                        <a:rPr lang="en-US" sz="1600">
                          <a:latin typeface="+mn-lt"/>
                        </a:rPr>
                        <a:t>Acceleration is constant, positive</a:t>
                      </a:r>
                    </a:p>
                  </a:txBody>
                  <a:tcPr marL="137160" marR="137160" marT="137160" marB="137160">
                    <a:lnL w="0">
                      <a:noFill/>
                    </a:lnL>
                    <a:lnR w="0">
                      <a:noFill/>
                    </a:lnR>
                    <a:lnT w="0">
                      <a:noFill/>
                    </a:lnT>
                    <a:lnB w="0">
                      <a:noFill/>
                    </a:lnB>
                  </a:tcPr>
                </a:tc>
                <a:tc>
                  <a:txBody>
                    <a:bodyPr/>
                    <a:lstStyle/>
                    <a:p>
                      <a:r>
                        <a:rPr lang="en-US" sz="1600" dirty="0">
                          <a:latin typeface="+mn-lt"/>
                        </a:rPr>
                        <a:t>Slope is negative</a:t>
                      </a:r>
                    </a:p>
                    <a:p>
                      <a:pPr lvl="0">
                        <a:buNone/>
                      </a:pPr>
                      <a:r>
                        <a:rPr lang="en-US" sz="1600" dirty="0">
                          <a:latin typeface="+mn-lt"/>
                        </a:rPr>
                        <a:t>Acceleration is constant, negative</a:t>
                      </a:r>
                    </a:p>
                  </a:txBody>
                  <a:tcPr marL="137160" marR="137160" marT="137160" marB="137160">
                    <a:lnL w="0">
                      <a:noFill/>
                    </a:lnL>
                    <a:lnR w="0">
                      <a:noFill/>
                    </a:lnR>
                    <a:lnT w="0">
                      <a:noFill/>
                    </a:lnT>
                    <a:lnB w="0">
                      <a:noFill/>
                    </a:lnB>
                  </a:tcPr>
                </a:tc>
                <a:extLst>
                  <a:ext uri="{0D108BD9-81ED-4DB2-BD59-A6C34878D82A}">
                    <a16:rowId xmlns:a16="http://schemas.microsoft.com/office/drawing/2014/main" val="1213999491"/>
                  </a:ext>
                </a:extLst>
              </a:tr>
            </a:tbl>
          </a:graphicData>
        </a:graphic>
      </p:graphicFrame>
      <p:pic>
        <p:nvPicPr>
          <p:cNvPr id="6" name="Picture 6" descr="Chart, line chart&#10;&#10;Description automatically generated">
            <a:extLst>
              <a:ext uri="{FF2B5EF4-FFF2-40B4-BE49-F238E27FC236}">
                <a16:creationId xmlns:a16="http://schemas.microsoft.com/office/drawing/2014/main" id="{8640CB3B-5321-5BE4-C8E4-39C3CE3D5360}"/>
              </a:ext>
            </a:extLst>
          </p:cNvPr>
          <p:cNvPicPr>
            <a:picLocks noChangeAspect="1"/>
          </p:cNvPicPr>
          <p:nvPr/>
        </p:nvPicPr>
        <p:blipFill>
          <a:blip r:embed="rId2"/>
          <a:stretch>
            <a:fillRect/>
          </a:stretch>
        </p:blipFill>
        <p:spPr>
          <a:xfrm>
            <a:off x="5928504" y="1200150"/>
            <a:ext cx="2311880" cy="2311880"/>
          </a:xfrm>
          <a:prstGeom prst="rect">
            <a:avLst/>
          </a:prstGeom>
        </p:spPr>
      </p:pic>
      <p:pic>
        <p:nvPicPr>
          <p:cNvPr id="7" name="Picture 7" descr="Chart, line chart&#10;&#10;Description automatically generated">
            <a:extLst>
              <a:ext uri="{FF2B5EF4-FFF2-40B4-BE49-F238E27FC236}">
                <a16:creationId xmlns:a16="http://schemas.microsoft.com/office/drawing/2014/main" id="{01C88D66-B3B0-4B07-FAFE-A342BD061138}"/>
              </a:ext>
            </a:extLst>
          </p:cNvPr>
          <p:cNvPicPr>
            <a:picLocks noChangeAspect="1"/>
          </p:cNvPicPr>
          <p:nvPr/>
        </p:nvPicPr>
        <p:blipFill>
          <a:blip r:embed="rId3"/>
          <a:stretch>
            <a:fillRect/>
          </a:stretch>
        </p:blipFill>
        <p:spPr>
          <a:xfrm>
            <a:off x="3308230" y="1200150"/>
            <a:ext cx="2408927" cy="2311880"/>
          </a:xfrm>
          <a:prstGeom prst="rect">
            <a:avLst/>
          </a:prstGeom>
        </p:spPr>
      </p:pic>
      <p:pic>
        <p:nvPicPr>
          <p:cNvPr id="8" name="Picture 8" descr="Table&#10;&#10;Description automatically generated">
            <a:extLst>
              <a:ext uri="{FF2B5EF4-FFF2-40B4-BE49-F238E27FC236}">
                <a16:creationId xmlns:a16="http://schemas.microsoft.com/office/drawing/2014/main" id="{27432F6F-433B-2D65-2490-BB1BA9C394B7}"/>
              </a:ext>
            </a:extLst>
          </p:cNvPr>
          <p:cNvPicPr>
            <a:picLocks noChangeAspect="1"/>
          </p:cNvPicPr>
          <p:nvPr/>
        </p:nvPicPr>
        <p:blipFill>
          <a:blip r:embed="rId4"/>
          <a:stretch>
            <a:fillRect/>
          </a:stretch>
        </p:blipFill>
        <p:spPr>
          <a:xfrm>
            <a:off x="687957" y="1200149"/>
            <a:ext cx="2322663" cy="2311880"/>
          </a:xfrm>
          <a:prstGeom prst="rect">
            <a:avLst/>
          </a:prstGeom>
        </p:spPr>
      </p:pic>
    </p:spTree>
    <p:extLst>
      <p:ext uri="{BB962C8B-B14F-4D97-AF65-F5344CB8AC3E}">
        <p14:creationId xmlns:p14="http://schemas.microsoft.com/office/powerpoint/2010/main" val="32214357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06FCF-92E5-6D35-EBDA-1295F1A4D379}"/>
              </a:ext>
            </a:extLst>
          </p:cNvPr>
          <p:cNvSpPr>
            <a:spLocks noGrp="1"/>
          </p:cNvSpPr>
          <p:nvPr>
            <p:ph type="title"/>
          </p:nvPr>
        </p:nvSpPr>
        <p:spPr/>
        <p:txBody>
          <a:bodyPr/>
          <a:lstStyle/>
          <a:p>
            <a:r>
              <a:rPr lang="en-US"/>
              <a:t>Examples of how motion looks with 3 different graphs</a:t>
            </a:r>
          </a:p>
        </p:txBody>
      </p:sp>
      <p:sp>
        <p:nvSpPr>
          <p:cNvPr id="4" name="Slide Number Placeholder 3">
            <a:extLst>
              <a:ext uri="{FF2B5EF4-FFF2-40B4-BE49-F238E27FC236}">
                <a16:creationId xmlns:a16="http://schemas.microsoft.com/office/drawing/2014/main" id="{10A66ADC-953F-5807-9009-4922CDBA5988}"/>
              </a:ext>
            </a:extLst>
          </p:cNvPr>
          <p:cNvSpPr>
            <a:spLocks noGrp="1"/>
          </p:cNvSpPr>
          <p:nvPr>
            <p:ph type="sldNum" sz="quarter" idx="12"/>
          </p:nvPr>
        </p:nvSpPr>
        <p:spPr/>
        <p:txBody>
          <a:bodyPr/>
          <a:lstStyle/>
          <a:p>
            <a:pPr lvl="0"/>
            <a:fld id="{00000000-1234-1234-1234-123412341234}" type="slidenum">
              <a:rPr lang="en"/>
              <a:pPr lvl="0"/>
              <a:t>81</a:t>
            </a:fld>
            <a:endParaRPr lang="en"/>
          </a:p>
        </p:txBody>
      </p:sp>
      <p:graphicFrame>
        <p:nvGraphicFramePr>
          <p:cNvPr id="3" name="Table 5">
            <a:extLst>
              <a:ext uri="{FF2B5EF4-FFF2-40B4-BE49-F238E27FC236}">
                <a16:creationId xmlns:a16="http://schemas.microsoft.com/office/drawing/2014/main" id="{A98E46FC-35A2-A12D-0ED4-93F4417BDF33}"/>
              </a:ext>
            </a:extLst>
          </p:cNvPr>
          <p:cNvGraphicFramePr>
            <a:graphicFrameLocks noGrp="1"/>
          </p:cNvGraphicFramePr>
          <p:nvPr>
            <p:extLst>
              <p:ext uri="{D42A27DB-BD31-4B8C-83A1-F6EECF244321}">
                <p14:modId xmlns:p14="http://schemas.microsoft.com/office/powerpoint/2010/main" val="2068383917"/>
              </p:ext>
            </p:extLst>
          </p:nvPr>
        </p:nvGraphicFramePr>
        <p:xfrm>
          <a:off x="711679" y="675626"/>
          <a:ext cx="2123743" cy="4212785"/>
        </p:xfrm>
        <a:graphic>
          <a:graphicData uri="http://schemas.openxmlformats.org/drawingml/2006/table">
            <a:tbl>
              <a:tblPr firstRow="1" bandRow="1">
                <a:tableStyleId>{701FB10D-A61A-4DE4-8506-F670E7A89527}</a:tableStyleId>
              </a:tblPr>
              <a:tblGrid>
                <a:gridCol w="2123743">
                  <a:extLst>
                    <a:ext uri="{9D8B030D-6E8A-4147-A177-3AD203B41FA5}">
                      <a16:colId xmlns:a16="http://schemas.microsoft.com/office/drawing/2014/main" val="2614820125"/>
                    </a:ext>
                  </a:extLst>
                </a:gridCol>
              </a:tblGrid>
              <a:tr h="1430350">
                <a:tc>
                  <a:txBody>
                    <a:bodyPr/>
                    <a:lstStyle/>
                    <a:p>
                      <a:r>
                        <a:rPr lang="en-US" sz="1600" dirty="0">
                          <a:latin typeface="+mn-lt"/>
                        </a:rPr>
                        <a:t>Stationary Object</a:t>
                      </a:r>
                    </a:p>
                  </a:txBody>
                  <a:tcPr anchor="ctr">
                    <a:lnL w="0">
                      <a:noFill/>
                    </a:lnL>
                    <a:lnR w="0">
                      <a:noFill/>
                    </a:lnR>
                    <a:lnT w="0">
                      <a:noFill/>
                    </a:lnT>
                    <a:lnB w="0">
                      <a:noFill/>
                    </a:lnB>
                  </a:tcPr>
                </a:tc>
                <a:extLst>
                  <a:ext uri="{0D108BD9-81ED-4DB2-BD59-A6C34878D82A}">
                    <a16:rowId xmlns:a16="http://schemas.microsoft.com/office/drawing/2014/main" val="1533516261"/>
                  </a:ext>
                </a:extLst>
              </a:tr>
              <a:tr h="1430350">
                <a:tc>
                  <a:txBody>
                    <a:bodyPr/>
                    <a:lstStyle/>
                    <a:p>
                      <a:r>
                        <a:rPr lang="en-US" sz="1600" dirty="0">
                          <a:latin typeface="+mn-lt"/>
                        </a:rPr>
                        <a:t>Uniform Motion</a:t>
                      </a:r>
                    </a:p>
                  </a:txBody>
                  <a:tcPr anchor="ctr">
                    <a:lnL w="0">
                      <a:noFill/>
                    </a:lnL>
                    <a:lnR w="0">
                      <a:noFill/>
                    </a:lnR>
                    <a:lnT w="0">
                      <a:noFill/>
                    </a:lnT>
                    <a:lnB w="0">
                      <a:noFill/>
                    </a:lnB>
                  </a:tcPr>
                </a:tc>
                <a:extLst>
                  <a:ext uri="{0D108BD9-81ED-4DB2-BD59-A6C34878D82A}">
                    <a16:rowId xmlns:a16="http://schemas.microsoft.com/office/drawing/2014/main" val="1019573282"/>
                  </a:ext>
                </a:extLst>
              </a:tr>
              <a:tr h="1352085">
                <a:tc>
                  <a:txBody>
                    <a:bodyPr/>
                    <a:lstStyle/>
                    <a:p>
                      <a:r>
                        <a:rPr lang="en-US" sz="1600" dirty="0">
                          <a:latin typeface="+mn-lt"/>
                        </a:rPr>
                        <a:t>Motion with constant acceleration</a:t>
                      </a:r>
                    </a:p>
                  </a:txBody>
                  <a:tcPr anchor="ctr">
                    <a:lnL w="0">
                      <a:noFill/>
                    </a:lnL>
                    <a:lnR w="0">
                      <a:noFill/>
                    </a:lnR>
                    <a:lnT w="0">
                      <a:noFill/>
                    </a:lnT>
                    <a:lnB w="0">
                      <a:noFill/>
                    </a:lnB>
                  </a:tcPr>
                </a:tc>
                <a:extLst>
                  <a:ext uri="{0D108BD9-81ED-4DB2-BD59-A6C34878D82A}">
                    <a16:rowId xmlns:a16="http://schemas.microsoft.com/office/drawing/2014/main" val="3351826947"/>
                  </a:ext>
                </a:extLst>
              </a:tr>
            </a:tbl>
          </a:graphicData>
        </a:graphic>
      </p:graphicFrame>
      <p:pic>
        <p:nvPicPr>
          <p:cNvPr id="6" name="Picture 6" descr="Table&#10;&#10;Description automatically generated">
            <a:extLst>
              <a:ext uri="{FF2B5EF4-FFF2-40B4-BE49-F238E27FC236}">
                <a16:creationId xmlns:a16="http://schemas.microsoft.com/office/drawing/2014/main" id="{83134821-B870-CA49-B331-AAABD4603CF3}"/>
              </a:ext>
            </a:extLst>
          </p:cNvPr>
          <p:cNvPicPr>
            <a:picLocks noChangeAspect="1"/>
          </p:cNvPicPr>
          <p:nvPr/>
        </p:nvPicPr>
        <p:blipFill>
          <a:blip r:embed="rId2"/>
          <a:stretch>
            <a:fillRect/>
          </a:stretch>
        </p:blipFill>
        <p:spPr>
          <a:xfrm>
            <a:off x="3030028" y="1001707"/>
            <a:ext cx="1334969" cy="1325182"/>
          </a:xfrm>
          <a:prstGeom prst="rect">
            <a:avLst/>
          </a:prstGeom>
        </p:spPr>
      </p:pic>
      <p:pic>
        <p:nvPicPr>
          <p:cNvPr id="7" name="Picture 7" descr="Chart, line chart&#10;&#10;Description automatically generated">
            <a:extLst>
              <a:ext uri="{FF2B5EF4-FFF2-40B4-BE49-F238E27FC236}">
                <a16:creationId xmlns:a16="http://schemas.microsoft.com/office/drawing/2014/main" id="{D6222135-E451-0F1B-B0DB-02E5D3067306}"/>
              </a:ext>
            </a:extLst>
          </p:cNvPr>
          <p:cNvPicPr>
            <a:picLocks noChangeAspect="1"/>
          </p:cNvPicPr>
          <p:nvPr/>
        </p:nvPicPr>
        <p:blipFill>
          <a:blip r:embed="rId3"/>
          <a:stretch>
            <a:fillRect/>
          </a:stretch>
        </p:blipFill>
        <p:spPr>
          <a:xfrm>
            <a:off x="3030028" y="2407105"/>
            <a:ext cx="1334969" cy="1325182"/>
          </a:xfrm>
          <a:prstGeom prst="rect">
            <a:avLst/>
          </a:prstGeom>
        </p:spPr>
      </p:pic>
      <p:pic>
        <p:nvPicPr>
          <p:cNvPr id="8" name="Picture 8" descr="Line chart&#10;&#10;Description automatically generated">
            <a:extLst>
              <a:ext uri="{FF2B5EF4-FFF2-40B4-BE49-F238E27FC236}">
                <a16:creationId xmlns:a16="http://schemas.microsoft.com/office/drawing/2014/main" id="{CF8CD73C-9C9F-748A-1259-B22E5F4B8184}"/>
              </a:ext>
            </a:extLst>
          </p:cNvPr>
          <p:cNvPicPr>
            <a:picLocks noChangeAspect="1"/>
          </p:cNvPicPr>
          <p:nvPr/>
        </p:nvPicPr>
        <p:blipFill>
          <a:blip r:embed="rId4"/>
          <a:stretch>
            <a:fillRect/>
          </a:stretch>
        </p:blipFill>
        <p:spPr>
          <a:xfrm>
            <a:off x="3030028" y="3781862"/>
            <a:ext cx="1334969" cy="1325182"/>
          </a:xfrm>
          <a:prstGeom prst="rect">
            <a:avLst/>
          </a:prstGeom>
        </p:spPr>
      </p:pic>
      <p:pic>
        <p:nvPicPr>
          <p:cNvPr id="9" name="Picture 9" descr="Table, calendar&#10;&#10;Description automatically generated">
            <a:extLst>
              <a:ext uri="{FF2B5EF4-FFF2-40B4-BE49-F238E27FC236}">
                <a16:creationId xmlns:a16="http://schemas.microsoft.com/office/drawing/2014/main" id="{CF5B831A-F318-911D-B8E7-E733C6E4CDBC}"/>
              </a:ext>
            </a:extLst>
          </p:cNvPr>
          <p:cNvPicPr>
            <a:picLocks noChangeAspect="1"/>
          </p:cNvPicPr>
          <p:nvPr/>
        </p:nvPicPr>
        <p:blipFill>
          <a:blip r:embed="rId5"/>
          <a:stretch>
            <a:fillRect/>
          </a:stretch>
        </p:blipFill>
        <p:spPr>
          <a:xfrm>
            <a:off x="4572000" y="1001707"/>
            <a:ext cx="1334969" cy="1325182"/>
          </a:xfrm>
          <a:prstGeom prst="rect">
            <a:avLst/>
          </a:prstGeom>
        </p:spPr>
      </p:pic>
      <p:pic>
        <p:nvPicPr>
          <p:cNvPr id="10" name="Picture 10" descr="Table&#10;&#10;Description automatically generated">
            <a:extLst>
              <a:ext uri="{FF2B5EF4-FFF2-40B4-BE49-F238E27FC236}">
                <a16:creationId xmlns:a16="http://schemas.microsoft.com/office/drawing/2014/main" id="{124DAC41-B8B8-29D5-F17F-425C63C6E12F}"/>
              </a:ext>
            </a:extLst>
          </p:cNvPr>
          <p:cNvPicPr>
            <a:picLocks noChangeAspect="1"/>
          </p:cNvPicPr>
          <p:nvPr/>
        </p:nvPicPr>
        <p:blipFill>
          <a:blip r:embed="rId6"/>
          <a:stretch>
            <a:fillRect/>
          </a:stretch>
        </p:blipFill>
        <p:spPr>
          <a:xfrm>
            <a:off x="4572000" y="2407104"/>
            <a:ext cx="1334969" cy="1325182"/>
          </a:xfrm>
          <a:prstGeom prst="rect">
            <a:avLst/>
          </a:prstGeom>
        </p:spPr>
      </p:pic>
      <p:pic>
        <p:nvPicPr>
          <p:cNvPr id="11" name="Picture 11" descr="Chart, line chart&#10;&#10;Description automatically generated">
            <a:extLst>
              <a:ext uri="{FF2B5EF4-FFF2-40B4-BE49-F238E27FC236}">
                <a16:creationId xmlns:a16="http://schemas.microsoft.com/office/drawing/2014/main" id="{39BBA900-A9E2-E5B5-898C-92F27DD81684}"/>
              </a:ext>
            </a:extLst>
          </p:cNvPr>
          <p:cNvPicPr>
            <a:picLocks noChangeAspect="1"/>
          </p:cNvPicPr>
          <p:nvPr/>
        </p:nvPicPr>
        <p:blipFill>
          <a:blip r:embed="rId7"/>
          <a:stretch>
            <a:fillRect/>
          </a:stretch>
        </p:blipFill>
        <p:spPr>
          <a:xfrm>
            <a:off x="4572000" y="3781862"/>
            <a:ext cx="1334969" cy="1325182"/>
          </a:xfrm>
          <a:prstGeom prst="rect">
            <a:avLst/>
          </a:prstGeom>
        </p:spPr>
      </p:pic>
      <p:pic>
        <p:nvPicPr>
          <p:cNvPr id="12" name="Picture 12" descr="Table, calendar&#10;&#10;Description automatically generated">
            <a:extLst>
              <a:ext uri="{FF2B5EF4-FFF2-40B4-BE49-F238E27FC236}">
                <a16:creationId xmlns:a16="http://schemas.microsoft.com/office/drawing/2014/main" id="{4B0CC414-5783-1CEC-A89A-047B5638DBB6}"/>
              </a:ext>
            </a:extLst>
          </p:cNvPr>
          <p:cNvPicPr>
            <a:picLocks noChangeAspect="1"/>
          </p:cNvPicPr>
          <p:nvPr/>
        </p:nvPicPr>
        <p:blipFill>
          <a:blip r:embed="rId8"/>
          <a:stretch>
            <a:fillRect/>
          </a:stretch>
        </p:blipFill>
        <p:spPr>
          <a:xfrm>
            <a:off x="6232585" y="1001707"/>
            <a:ext cx="1334969" cy="1325182"/>
          </a:xfrm>
          <a:prstGeom prst="rect">
            <a:avLst/>
          </a:prstGeom>
        </p:spPr>
      </p:pic>
      <p:pic>
        <p:nvPicPr>
          <p:cNvPr id="5" name="Picture 12" descr="Table&#10;&#10;Description automatically generated">
            <a:extLst>
              <a:ext uri="{FF2B5EF4-FFF2-40B4-BE49-F238E27FC236}">
                <a16:creationId xmlns:a16="http://schemas.microsoft.com/office/drawing/2014/main" id="{C180291A-E690-2873-7FE7-06B924659320}"/>
              </a:ext>
            </a:extLst>
          </p:cNvPr>
          <p:cNvPicPr>
            <a:picLocks noChangeAspect="1"/>
          </p:cNvPicPr>
          <p:nvPr/>
        </p:nvPicPr>
        <p:blipFill>
          <a:blip r:embed="rId9"/>
          <a:stretch>
            <a:fillRect/>
          </a:stretch>
        </p:blipFill>
        <p:spPr>
          <a:xfrm>
            <a:off x="6232585" y="3781863"/>
            <a:ext cx="1334969" cy="1325182"/>
          </a:xfrm>
          <a:prstGeom prst="rect">
            <a:avLst/>
          </a:prstGeom>
        </p:spPr>
      </p:pic>
      <p:pic>
        <p:nvPicPr>
          <p:cNvPr id="13" name="Picture 12" descr="Table, calendar&#10;&#10;Description automatically generated">
            <a:extLst>
              <a:ext uri="{FF2B5EF4-FFF2-40B4-BE49-F238E27FC236}">
                <a16:creationId xmlns:a16="http://schemas.microsoft.com/office/drawing/2014/main" id="{6888D7C5-218C-7EA0-93B1-F19885EA3B0F}"/>
              </a:ext>
            </a:extLst>
          </p:cNvPr>
          <p:cNvPicPr>
            <a:picLocks noChangeAspect="1"/>
          </p:cNvPicPr>
          <p:nvPr/>
        </p:nvPicPr>
        <p:blipFill>
          <a:blip r:embed="rId8"/>
          <a:stretch>
            <a:fillRect/>
          </a:stretch>
        </p:blipFill>
        <p:spPr>
          <a:xfrm>
            <a:off x="6232585" y="2407104"/>
            <a:ext cx="1334969" cy="1325182"/>
          </a:xfrm>
          <a:prstGeom prst="rect">
            <a:avLst/>
          </a:prstGeom>
        </p:spPr>
      </p:pic>
    </p:spTree>
    <p:extLst>
      <p:ext uri="{BB962C8B-B14F-4D97-AF65-F5344CB8AC3E}">
        <p14:creationId xmlns:p14="http://schemas.microsoft.com/office/powerpoint/2010/main" val="26890789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EE182-82E8-A004-9243-0AA365E67371}"/>
              </a:ext>
            </a:extLst>
          </p:cNvPr>
          <p:cNvSpPr>
            <a:spLocks noGrp="1"/>
          </p:cNvSpPr>
          <p:nvPr>
            <p:ph type="title"/>
          </p:nvPr>
        </p:nvSpPr>
        <p:spPr/>
        <p:txBody>
          <a:bodyPr/>
          <a:lstStyle/>
          <a:p>
            <a:r>
              <a:rPr lang="en-US"/>
              <a:t>Analyzing Graphs</a:t>
            </a:r>
          </a:p>
        </p:txBody>
      </p:sp>
      <p:sp>
        <p:nvSpPr>
          <p:cNvPr id="3" name="Text Placeholder 2">
            <a:extLst>
              <a:ext uri="{FF2B5EF4-FFF2-40B4-BE49-F238E27FC236}">
                <a16:creationId xmlns:a16="http://schemas.microsoft.com/office/drawing/2014/main" id="{713FCCC8-92D2-88E6-E9BD-DBA3F4E092E5}"/>
              </a:ext>
            </a:extLst>
          </p:cNvPr>
          <p:cNvSpPr>
            <a:spLocks noGrp="1"/>
          </p:cNvSpPr>
          <p:nvPr>
            <p:ph idx="1"/>
          </p:nvPr>
        </p:nvSpPr>
        <p:spPr/>
        <p:txBody>
          <a:bodyPr/>
          <a:lstStyle/>
          <a:p>
            <a:pPr marL="76200" indent="0">
              <a:buNone/>
            </a:pPr>
            <a:r>
              <a:rPr lang="en-US" dirty="0"/>
              <a:t>Look at the three different graphs and try to interpret </a:t>
            </a:r>
            <a:br>
              <a:rPr lang="en-US" dirty="0"/>
            </a:br>
            <a:r>
              <a:rPr lang="en-US" dirty="0"/>
              <a:t>what is happening at the different points of time.</a:t>
            </a:r>
          </a:p>
        </p:txBody>
      </p:sp>
      <p:sp>
        <p:nvSpPr>
          <p:cNvPr id="4" name="Slide Number Placeholder 3">
            <a:extLst>
              <a:ext uri="{FF2B5EF4-FFF2-40B4-BE49-F238E27FC236}">
                <a16:creationId xmlns:a16="http://schemas.microsoft.com/office/drawing/2014/main" id="{ADB7AD89-D60B-A998-B92B-96A83CC54CD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82</a:t>
            </a:fld>
            <a:endParaRPr lang="en"/>
          </a:p>
        </p:txBody>
      </p:sp>
      <p:pic>
        <p:nvPicPr>
          <p:cNvPr id="8" name="Picture 8" descr="Chart, line chart&#10;&#10;Description automatically generated">
            <a:extLst>
              <a:ext uri="{FF2B5EF4-FFF2-40B4-BE49-F238E27FC236}">
                <a16:creationId xmlns:a16="http://schemas.microsoft.com/office/drawing/2014/main" id="{2EFC23C0-085D-FCAB-DB85-8A54EE092923}"/>
              </a:ext>
            </a:extLst>
          </p:cNvPr>
          <p:cNvPicPr>
            <a:picLocks noChangeAspect="1"/>
          </p:cNvPicPr>
          <p:nvPr/>
        </p:nvPicPr>
        <p:blipFill>
          <a:blip r:embed="rId2"/>
          <a:stretch>
            <a:fillRect/>
          </a:stretch>
        </p:blipFill>
        <p:spPr>
          <a:xfrm>
            <a:off x="3286664" y="2347463"/>
            <a:ext cx="2743200" cy="1828800"/>
          </a:xfrm>
          <a:prstGeom prst="rect">
            <a:avLst/>
          </a:prstGeom>
        </p:spPr>
      </p:pic>
      <p:pic>
        <p:nvPicPr>
          <p:cNvPr id="6" name="Picture 6" descr="Chart, line chart&#10;&#10;Description automatically generated">
            <a:extLst>
              <a:ext uri="{FF2B5EF4-FFF2-40B4-BE49-F238E27FC236}">
                <a16:creationId xmlns:a16="http://schemas.microsoft.com/office/drawing/2014/main" id="{ECDC0F71-5C7B-FDE8-17C3-846DC8B64DFA}"/>
              </a:ext>
            </a:extLst>
          </p:cNvPr>
          <p:cNvPicPr>
            <a:picLocks noChangeAspect="1"/>
          </p:cNvPicPr>
          <p:nvPr/>
        </p:nvPicPr>
        <p:blipFill rotWithShape="1">
          <a:blip r:embed="rId3"/>
          <a:srcRect l="9804" r="10588" b="694"/>
          <a:stretch/>
        </p:blipFill>
        <p:spPr>
          <a:xfrm>
            <a:off x="235070" y="2242329"/>
            <a:ext cx="2927833" cy="2049920"/>
          </a:xfrm>
          <a:prstGeom prst="rect">
            <a:avLst/>
          </a:prstGeom>
        </p:spPr>
      </p:pic>
      <p:pic>
        <p:nvPicPr>
          <p:cNvPr id="7" name="Picture 6">
            <a:extLst>
              <a:ext uri="{FF2B5EF4-FFF2-40B4-BE49-F238E27FC236}">
                <a16:creationId xmlns:a16="http://schemas.microsoft.com/office/drawing/2014/main" id="{AEE9D0A6-653F-5FD4-8BE2-CD8C4156CE31}"/>
              </a:ext>
            </a:extLst>
          </p:cNvPr>
          <p:cNvPicPr>
            <a:picLocks noChangeAspect="1"/>
          </p:cNvPicPr>
          <p:nvPr/>
        </p:nvPicPr>
        <p:blipFill>
          <a:blip r:embed="rId4"/>
          <a:stretch>
            <a:fillRect/>
          </a:stretch>
        </p:blipFill>
        <p:spPr>
          <a:xfrm>
            <a:off x="6153625" y="2309314"/>
            <a:ext cx="2857647" cy="1905098"/>
          </a:xfrm>
          <a:prstGeom prst="rect">
            <a:avLst/>
          </a:prstGeom>
        </p:spPr>
      </p:pic>
    </p:spTree>
    <p:extLst>
      <p:ext uri="{BB962C8B-B14F-4D97-AF65-F5344CB8AC3E}">
        <p14:creationId xmlns:p14="http://schemas.microsoft.com/office/powerpoint/2010/main" val="37927115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276A2-E723-F2F5-D517-A126BFDF8CF0}"/>
              </a:ext>
            </a:extLst>
          </p:cNvPr>
          <p:cNvSpPr>
            <a:spLocks noGrp="1"/>
          </p:cNvSpPr>
          <p:nvPr>
            <p:ph type="title"/>
          </p:nvPr>
        </p:nvSpPr>
        <p:spPr/>
        <p:txBody>
          <a:bodyPr/>
          <a:lstStyle/>
          <a:p>
            <a:r>
              <a:rPr lang="en-US"/>
              <a:t>Example #33: Graphs</a:t>
            </a:r>
          </a:p>
        </p:txBody>
      </p:sp>
      <p:sp>
        <p:nvSpPr>
          <p:cNvPr id="4" name="Slide Number Placeholder 3">
            <a:extLst>
              <a:ext uri="{FF2B5EF4-FFF2-40B4-BE49-F238E27FC236}">
                <a16:creationId xmlns:a16="http://schemas.microsoft.com/office/drawing/2014/main" id="{FEE90BBE-993F-39E8-CD58-10E6F2F102B9}"/>
              </a:ext>
            </a:extLst>
          </p:cNvPr>
          <p:cNvSpPr>
            <a:spLocks noGrp="1"/>
          </p:cNvSpPr>
          <p:nvPr>
            <p:ph type="sldNum" sz="quarter" idx="12"/>
          </p:nvPr>
        </p:nvSpPr>
        <p:spPr/>
        <p:txBody>
          <a:bodyPr/>
          <a:lstStyle/>
          <a:p>
            <a:pPr lvl="0"/>
            <a:fld id="{00000000-1234-1234-1234-123412341234}" type="slidenum">
              <a:rPr lang="en"/>
              <a:pPr lvl="0"/>
              <a:t>83</a:t>
            </a:fld>
            <a:endParaRPr lang="en"/>
          </a:p>
        </p:txBody>
      </p:sp>
      <p:pic>
        <p:nvPicPr>
          <p:cNvPr id="5" name="Picture 5">
            <a:extLst>
              <a:ext uri="{FF2B5EF4-FFF2-40B4-BE49-F238E27FC236}">
                <a16:creationId xmlns:a16="http://schemas.microsoft.com/office/drawing/2014/main" id="{50E517C9-0EDA-E87B-2E1A-0F846138B59D}"/>
              </a:ext>
            </a:extLst>
          </p:cNvPr>
          <p:cNvPicPr>
            <a:picLocks noChangeAspect="1"/>
          </p:cNvPicPr>
          <p:nvPr/>
        </p:nvPicPr>
        <p:blipFill>
          <a:blip r:embed="rId2"/>
          <a:stretch>
            <a:fillRect/>
          </a:stretch>
        </p:blipFill>
        <p:spPr>
          <a:xfrm>
            <a:off x="4235570" y="1557170"/>
            <a:ext cx="683644" cy="683644"/>
          </a:xfrm>
          <a:prstGeom prst="rect">
            <a:avLst/>
          </a:prstGeom>
        </p:spPr>
      </p:pic>
      <p:pic>
        <p:nvPicPr>
          <p:cNvPr id="6" name="Picture 6" descr="Diagram&#10;&#10;Description automatically generated">
            <a:extLst>
              <a:ext uri="{FF2B5EF4-FFF2-40B4-BE49-F238E27FC236}">
                <a16:creationId xmlns:a16="http://schemas.microsoft.com/office/drawing/2014/main" id="{5282F4E6-0D35-0429-C7AE-EB892DC33492}"/>
              </a:ext>
            </a:extLst>
          </p:cNvPr>
          <p:cNvPicPr>
            <a:picLocks noChangeAspect="1"/>
          </p:cNvPicPr>
          <p:nvPr/>
        </p:nvPicPr>
        <p:blipFill>
          <a:blip r:embed="rId3"/>
          <a:stretch>
            <a:fillRect/>
          </a:stretch>
        </p:blipFill>
        <p:spPr>
          <a:xfrm>
            <a:off x="4235570" y="2290181"/>
            <a:ext cx="683644" cy="672861"/>
          </a:xfrm>
          <a:prstGeom prst="rect">
            <a:avLst/>
          </a:prstGeom>
        </p:spPr>
      </p:pic>
      <p:pic>
        <p:nvPicPr>
          <p:cNvPr id="7" name="Picture 7" descr="Diagram&#10;&#10;Description automatically generated">
            <a:extLst>
              <a:ext uri="{FF2B5EF4-FFF2-40B4-BE49-F238E27FC236}">
                <a16:creationId xmlns:a16="http://schemas.microsoft.com/office/drawing/2014/main" id="{443BDBA9-815D-289B-5BEF-051DB138CD69}"/>
              </a:ext>
            </a:extLst>
          </p:cNvPr>
          <p:cNvPicPr>
            <a:picLocks noChangeAspect="1"/>
          </p:cNvPicPr>
          <p:nvPr/>
        </p:nvPicPr>
        <p:blipFill>
          <a:blip r:embed="rId4"/>
          <a:stretch>
            <a:fillRect/>
          </a:stretch>
        </p:blipFill>
        <p:spPr>
          <a:xfrm>
            <a:off x="4235570" y="2993707"/>
            <a:ext cx="683644" cy="672861"/>
          </a:xfrm>
          <a:prstGeom prst="rect">
            <a:avLst/>
          </a:prstGeom>
        </p:spPr>
      </p:pic>
      <p:pic>
        <p:nvPicPr>
          <p:cNvPr id="8" name="Picture 8" descr="Shape&#10;&#10;Description automatically generated">
            <a:extLst>
              <a:ext uri="{FF2B5EF4-FFF2-40B4-BE49-F238E27FC236}">
                <a16:creationId xmlns:a16="http://schemas.microsoft.com/office/drawing/2014/main" id="{6A129558-96B8-023B-FE9D-5E053B815D37}"/>
              </a:ext>
            </a:extLst>
          </p:cNvPr>
          <p:cNvPicPr>
            <a:picLocks noChangeAspect="1"/>
          </p:cNvPicPr>
          <p:nvPr/>
        </p:nvPicPr>
        <p:blipFill>
          <a:blip r:embed="rId5"/>
          <a:stretch>
            <a:fillRect/>
          </a:stretch>
        </p:blipFill>
        <p:spPr>
          <a:xfrm>
            <a:off x="4235570" y="3727898"/>
            <a:ext cx="683644" cy="672861"/>
          </a:xfrm>
          <a:prstGeom prst="rect">
            <a:avLst/>
          </a:prstGeom>
        </p:spPr>
      </p:pic>
      <p:pic>
        <p:nvPicPr>
          <p:cNvPr id="9" name="Picture 9">
            <a:extLst>
              <a:ext uri="{FF2B5EF4-FFF2-40B4-BE49-F238E27FC236}">
                <a16:creationId xmlns:a16="http://schemas.microsoft.com/office/drawing/2014/main" id="{EF52A292-695B-409A-D403-10EAE61AC8F4}"/>
              </a:ext>
            </a:extLst>
          </p:cNvPr>
          <p:cNvPicPr>
            <a:picLocks noChangeAspect="1"/>
          </p:cNvPicPr>
          <p:nvPr/>
        </p:nvPicPr>
        <p:blipFill>
          <a:blip r:embed="rId6"/>
          <a:stretch>
            <a:fillRect/>
          </a:stretch>
        </p:blipFill>
        <p:spPr>
          <a:xfrm>
            <a:off x="4235570" y="4413271"/>
            <a:ext cx="683644" cy="672861"/>
          </a:xfrm>
          <a:prstGeom prst="rect">
            <a:avLst/>
          </a:prstGeom>
        </p:spPr>
      </p:pic>
      <p:pic>
        <p:nvPicPr>
          <p:cNvPr id="10" name="Picture 10" descr="Chart, line chart&#10;&#10;Description automatically generated">
            <a:extLst>
              <a:ext uri="{FF2B5EF4-FFF2-40B4-BE49-F238E27FC236}">
                <a16:creationId xmlns:a16="http://schemas.microsoft.com/office/drawing/2014/main" id="{22992F7D-91D9-6F9C-47B4-7F1CFF98EBA5}"/>
              </a:ext>
            </a:extLst>
          </p:cNvPr>
          <p:cNvPicPr>
            <a:picLocks noChangeAspect="1"/>
          </p:cNvPicPr>
          <p:nvPr/>
        </p:nvPicPr>
        <p:blipFill>
          <a:blip r:embed="rId7"/>
          <a:stretch>
            <a:fillRect/>
          </a:stretch>
        </p:blipFill>
        <p:spPr>
          <a:xfrm>
            <a:off x="5788324" y="1557170"/>
            <a:ext cx="683644" cy="683644"/>
          </a:xfrm>
          <a:prstGeom prst="rect">
            <a:avLst/>
          </a:prstGeom>
        </p:spPr>
      </p:pic>
      <p:pic>
        <p:nvPicPr>
          <p:cNvPr id="11" name="Picture 11" descr="Chart, line chart&#10;&#10;Description automatically generated">
            <a:extLst>
              <a:ext uri="{FF2B5EF4-FFF2-40B4-BE49-F238E27FC236}">
                <a16:creationId xmlns:a16="http://schemas.microsoft.com/office/drawing/2014/main" id="{A9C4CB4D-8B32-4905-77E5-4AA20EAFD426}"/>
              </a:ext>
            </a:extLst>
          </p:cNvPr>
          <p:cNvPicPr>
            <a:picLocks noChangeAspect="1"/>
          </p:cNvPicPr>
          <p:nvPr/>
        </p:nvPicPr>
        <p:blipFill>
          <a:blip r:embed="rId8"/>
          <a:stretch>
            <a:fillRect/>
          </a:stretch>
        </p:blipFill>
        <p:spPr>
          <a:xfrm>
            <a:off x="5788325" y="2306719"/>
            <a:ext cx="683644" cy="683644"/>
          </a:xfrm>
          <a:prstGeom prst="rect">
            <a:avLst/>
          </a:prstGeom>
        </p:spPr>
      </p:pic>
      <p:pic>
        <p:nvPicPr>
          <p:cNvPr id="12" name="Picture 12" descr="Line chart&#10;&#10;Description automatically generated">
            <a:extLst>
              <a:ext uri="{FF2B5EF4-FFF2-40B4-BE49-F238E27FC236}">
                <a16:creationId xmlns:a16="http://schemas.microsoft.com/office/drawing/2014/main" id="{4679179E-4124-AFAD-0144-1F316F2BF03B}"/>
              </a:ext>
            </a:extLst>
          </p:cNvPr>
          <p:cNvPicPr>
            <a:picLocks noChangeAspect="1"/>
          </p:cNvPicPr>
          <p:nvPr/>
        </p:nvPicPr>
        <p:blipFill>
          <a:blip r:embed="rId9"/>
          <a:stretch>
            <a:fillRect/>
          </a:stretch>
        </p:blipFill>
        <p:spPr>
          <a:xfrm>
            <a:off x="5788325" y="3744161"/>
            <a:ext cx="683644" cy="683644"/>
          </a:xfrm>
          <a:prstGeom prst="rect">
            <a:avLst/>
          </a:prstGeom>
        </p:spPr>
      </p:pic>
      <p:pic>
        <p:nvPicPr>
          <p:cNvPr id="13" name="Picture 13" descr="Chart, line chart&#10;&#10;Description automatically generated">
            <a:extLst>
              <a:ext uri="{FF2B5EF4-FFF2-40B4-BE49-F238E27FC236}">
                <a16:creationId xmlns:a16="http://schemas.microsoft.com/office/drawing/2014/main" id="{5D7AE29B-3AF8-C54F-BBAC-5D044670C156}"/>
              </a:ext>
            </a:extLst>
          </p:cNvPr>
          <p:cNvPicPr>
            <a:picLocks noChangeAspect="1"/>
          </p:cNvPicPr>
          <p:nvPr/>
        </p:nvPicPr>
        <p:blipFill>
          <a:blip r:embed="rId10"/>
          <a:stretch>
            <a:fillRect/>
          </a:stretch>
        </p:blipFill>
        <p:spPr>
          <a:xfrm>
            <a:off x="5788325" y="4387523"/>
            <a:ext cx="683644" cy="683644"/>
          </a:xfrm>
          <a:prstGeom prst="rect">
            <a:avLst/>
          </a:prstGeom>
        </p:spPr>
      </p:pic>
      <p:pic>
        <p:nvPicPr>
          <p:cNvPr id="14" name="Picture 14" descr="Table&#10;&#10;Description automatically generated">
            <a:extLst>
              <a:ext uri="{FF2B5EF4-FFF2-40B4-BE49-F238E27FC236}">
                <a16:creationId xmlns:a16="http://schemas.microsoft.com/office/drawing/2014/main" id="{8CC52D5F-47EC-54B1-F589-C6D96F1E94F0}"/>
              </a:ext>
            </a:extLst>
          </p:cNvPr>
          <p:cNvPicPr>
            <a:picLocks noChangeAspect="1"/>
          </p:cNvPicPr>
          <p:nvPr/>
        </p:nvPicPr>
        <p:blipFill>
          <a:blip r:embed="rId11"/>
          <a:stretch>
            <a:fillRect/>
          </a:stretch>
        </p:blipFill>
        <p:spPr>
          <a:xfrm>
            <a:off x="7459692" y="1559435"/>
            <a:ext cx="683644" cy="694427"/>
          </a:xfrm>
          <a:prstGeom prst="rect">
            <a:avLst/>
          </a:prstGeom>
        </p:spPr>
      </p:pic>
      <p:pic>
        <p:nvPicPr>
          <p:cNvPr id="15" name="Picture 15" descr="Table&#10;&#10;Description automatically generated">
            <a:extLst>
              <a:ext uri="{FF2B5EF4-FFF2-40B4-BE49-F238E27FC236}">
                <a16:creationId xmlns:a16="http://schemas.microsoft.com/office/drawing/2014/main" id="{F3C07C04-6C5F-C8A8-50FB-A4A7AE0C82F3}"/>
              </a:ext>
            </a:extLst>
          </p:cNvPr>
          <p:cNvPicPr>
            <a:picLocks noChangeAspect="1"/>
          </p:cNvPicPr>
          <p:nvPr/>
        </p:nvPicPr>
        <p:blipFill>
          <a:blip r:embed="rId12"/>
          <a:stretch>
            <a:fillRect/>
          </a:stretch>
        </p:blipFill>
        <p:spPr>
          <a:xfrm>
            <a:off x="7459691" y="2284789"/>
            <a:ext cx="683644" cy="683644"/>
          </a:xfrm>
          <a:prstGeom prst="rect">
            <a:avLst/>
          </a:prstGeom>
        </p:spPr>
      </p:pic>
      <p:pic>
        <p:nvPicPr>
          <p:cNvPr id="16" name="Picture 16" descr="A picture containing diagram&#10;&#10;Description automatically generated">
            <a:extLst>
              <a:ext uri="{FF2B5EF4-FFF2-40B4-BE49-F238E27FC236}">
                <a16:creationId xmlns:a16="http://schemas.microsoft.com/office/drawing/2014/main" id="{2C2DCC36-7784-C8C7-8B94-BB5D59A8842B}"/>
              </a:ext>
            </a:extLst>
          </p:cNvPr>
          <p:cNvPicPr>
            <a:picLocks noChangeAspect="1"/>
          </p:cNvPicPr>
          <p:nvPr/>
        </p:nvPicPr>
        <p:blipFill>
          <a:blip r:embed="rId13"/>
          <a:stretch>
            <a:fillRect/>
          </a:stretch>
        </p:blipFill>
        <p:spPr>
          <a:xfrm>
            <a:off x="7459692" y="4426177"/>
            <a:ext cx="683644" cy="683644"/>
          </a:xfrm>
          <a:prstGeom prst="rect">
            <a:avLst/>
          </a:prstGeom>
        </p:spPr>
      </p:pic>
      <p:pic>
        <p:nvPicPr>
          <p:cNvPr id="17" name="Picture 15" descr="Table&#10;&#10;Description automatically generated">
            <a:extLst>
              <a:ext uri="{FF2B5EF4-FFF2-40B4-BE49-F238E27FC236}">
                <a16:creationId xmlns:a16="http://schemas.microsoft.com/office/drawing/2014/main" id="{EB895FB5-EE6E-D760-4E30-FE833DC2D7A0}"/>
              </a:ext>
            </a:extLst>
          </p:cNvPr>
          <p:cNvPicPr>
            <a:picLocks noChangeAspect="1"/>
          </p:cNvPicPr>
          <p:nvPr/>
        </p:nvPicPr>
        <p:blipFill>
          <a:blip r:embed="rId12"/>
          <a:stretch>
            <a:fillRect/>
          </a:stretch>
        </p:blipFill>
        <p:spPr>
          <a:xfrm>
            <a:off x="7459691" y="3003501"/>
            <a:ext cx="683644" cy="683644"/>
          </a:xfrm>
          <a:prstGeom prst="rect">
            <a:avLst/>
          </a:prstGeom>
        </p:spPr>
      </p:pic>
      <p:pic>
        <p:nvPicPr>
          <p:cNvPr id="18" name="Picture 14" descr="Table&#10;&#10;Description automatically generated">
            <a:extLst>
              <a:ext uri="{FF2B5EF4-FFF2-40B4-BE49-F238E27FC236}">
                <a16:creationId xmlns:a16="http://schemas.microsoft.com/office/drawing/2014/main" id="{1AABDCDE-B4DF-B2ED-97FD-CFA23423127B}"/>
              </a:ext>
            </a:extLst>
          </p:cNvPr>
          <p:cNvPicPr>
            <a:picLocks noChangeAspect="1"/>
          </p:cNvPicPr>
          <p:nvPr/>
        </p:nvPicPr>
        <p:blipFill>
          <a:blip r:embed="rId11"/>
          <a:stretch>
            <a:fillRect/>
          </a:stretch>
        </p:blipFill>
        <p:spPr>
          <a:xfrm>
            <a:off x="7459692" y="3718844"/>
            <a:ext cx="683644" cy="694427"/>
          </a:xfrm>
          <a:prstGeom prst="rect">
            <a:avLst/>
          </a:prstGeom>
        </p:spPr>
      </p:pic>
      <p:pic>
        <p:nvPicPr>
          <p:cNvPr id="19" name="Picture 19" descr="Chart, line chart&#10;&#10;Description automatically generated">
            <a:extLst>
              <a:ext uri="{FF2B5EF4-FFF2-40B4-BE49-F238E27FC236}">
                <a16:creationId xmlns:a16="http://schemas.microsoft.com/office/drawing/2014/main" id="{2663A95E-C6AC-70FA-ACC3-96D1EA31B22A}"/>
              </a:ext>
            </a:extLst>
          </p:cNvPr>
          <p:cNvPicPr>
            <a:picLocks noChangeAspect="1"/>
          </p:cNvPicPr>
          <p:nvPr/>
        </p:nvPicPr>
        <p:blipFill>
          <a:blip r:embed="rId14"/>
          <a:stretch>
            <a:fillRect/>
          </a:stretch>
        </p:blipFill>
        <p:spPr>
          <a:xfrm>
            <a:off x="5788325" y="3029831"/>
            <a:ext cx="683644" cy="672861"/>
          </a:xfrm>
          <a:prstGeom prst="rect">
            <a:avLst/>
          </a:prstGeom>
        </p:spPr>
      </p:pic>
      <p:pic>
        <p:nvPicPr>
          <p:cNvPr id="20" name="Picture 20" descr="Chart&#10;&#10;Description automatically generated">
            <a:extLst>
              <a:ext uri="{FF2B5EF4-FFF2-40B4-BE49-F238E27FC236}">
                <a16:creationId xmlns:a16="http://schemas.microsoft.com/office/drawing/2014/main" id="{3B9CB040-1817-4C2B-E9EA-F9E6A0632AE8}"/>
              </a:ext>
            </a:extLst>
          </p:cNvPr>
          <p:cNvPicPr>
            <a:picLocks noChangeAspect="1"/>
          </p:cNvPicPr>
          <p:nvPr/>
        </p:nvPicPr>
        <p:blipFill>
          <a:blip r:embed="rId15"/>
          <a:stretch>
            <a:fillRect/>
          </a:stretch>
        </p:blipFill>
        <p:spPr>
          <a:xfrm>
            <a:off x="2348541" y="4451553"/>
            <a:ext cx="1319842" cy="745107"/>
          </a:xfrm>
          <a:prstGeom prst="rect">
            <a:avLst/>
          </a:prstGeom>
        </p:spPr>
      </p:pic>
      <p:pic>
        <p:nvPicPr>
          <p:cNvPr id="21" name="Picture 21" descr="A picture containing diagram&#10;&#10;Description automatically generated">
            <a:extLst>
              <a:ext uri="{FF2B5EF4-FFF2-40B4-BE49-F238E27FC236}">
                <a16:creationId xmlns:a16="http://schemas.microsoft.com/office/drawing/2014/main" id="{7AD5A0C4-E40D-AE49-F63D-A61E29EEF9A9}"/>
              </a:ext>
            </a:extLst>
          </p:cNvPr>
          <p:cNvPicPr>
            <a:picLocks noChangeAspect="1"/>
          </p:cNvPicPr>
          <p:nvPr/>
        </p:nvPicPr>
        <p:blipFill>
          <a:blip r:embed="rId16"/>
          <a:stretch>
            <a:fillRect/>
          </a:stretch>
        </p:blipFill>
        <p:spPr>
          <a:xfrm>
            <a:off x="2348542" y="3687145"/>
            <a:ext cx="1319842" cy="745107"/>
          </a:xfrm>
          <a:prstGeom prst="rect">
            <a:avLst/>
          </a:prstGeom>
        </p:spPr>
      </p:pic>
      <p:pic>
        <p:nvPicPr>
          <p:cNvPr id="22" name="Picture 22">
            <a:extLst>
              <a:ext uri="{FF2B5EF4-FFF2-40B4-BE49-F238E27FC236}">
                <a16:creationId xmlns:a16="http://schemas.microsoft.com/office/drawing/2014/main" id="{D6FBEB64-9AB6-22B2-DAB6-A8ADBD926C45}"/>
              </a:ext>
            </a:extLst>
          </p:cNvPr>
          <p:cNvPicPr>
            <a:picLocks noChangeAspect="1"/>
          </p:cNvPicPr>
          <p:nvPr/>
        </p:nvPicPr>
        <p:blipFill>
          <a:blip r:embed="rId17"/>
          <a:stretch>
            <a:fillRect/>
          </a:stretch>
        </p:blipFill>
        <p:spPr>
          <a:xfrm>
            <a:off x="2348542" y="2957585"/>
            <a:ext cx="1319842" cy="745107"/>
          </a:xfrm>
          <a:prstGeom prst="rect">
            <a:avLst/>
          </a:prstGeom>
        </p:spPr>
      </p:pic>
      <p:pic>
        <p:nvPicPr>
          <p:cNvPr id="23" name="Picture 23" descr="A picture containing diagram&#10;&#10;Description automatically generated">
            <a:extLst>
              <a:ext uri="{FF2B5EF4-FFF2-40B4-BE49-F238E27FC236}">
                <a16:creationId xmlns:a16="http://schemas.microsoft.com/office/drawing/2014/main" id="{9610E0B2-6688-0218-5E80-CD9F6713A117}"/>
              </a:ext>
            </a:extLst>
          </p:cNvPr>
          <p:cNvPicPr>
            <a:picLocks noChangeAspect="1"/>
          </p:cNvPicPr>
          <p:nvPr/>
        </p:nvPicPr>
        <p:blipFill>
          <a:blip r:embed="rId18"/>
          <a:stretch>
            <a:fillRect/>
          </a:stretch>
        </p:blipFill>
        <p:spPr>
          <a:xfrm>
            <a:off x="2348542" y="2268070"/>
            <a:ext cx="1319842" cy="691192"/>
          </a:xfrm>
          <a:prstGeom prst="rect">
            <a:avLst/>
          </a:prstGeom>
        </p:spPr>
      </p:pic>
      <p:pic>
        <p:nvPicPr>
          <p:cNvPr id="24" name="Picture 24">
            <a:extLst>
              <a:ext uri="{FF2B5EF4-FFF2-40B4-BE49-F238E27FC236}">
                <a16:creationId xmlns:a16="http://schemas.microsoft.com/office/drawing/2014/main" id="{0CCA38A4-C3AC-60F1-B328-60634BD255D7}"/>
              </a:ext>
            </a:extLst>
          </p:cNvPr>
          <p:cNvPicPr>
            <a:picLocks noChangeAspect="1"/>
          </p:cNvPicPr>
          <p:nvPr/>
        </p:nvPicPr>
        <p:blipFill>
          <a:blip r:embed="rId19"/>
          <a:stretch>
            <a:fillRect/>
          </a:stretch>
        </p:blipFill>
        <p:spPr>
          <a:xfrm>
            <a:off x="2348542" y="1536011"/>
            <a:ext cx="1319842" cy="712758"/>
          </a:xfrm>
          <a:prstGeom prst="rect">
            <a:avLst/>
          </a:prstGeom>
        </p:spPr>
      </p:pic>
      <p:graphicFrame>
        <p:nvGraphicFramePr>
          <p:cNvPr id="3" name="Table 19">
            <a:extLst>
              <a:ext uri="{FF2B5EF4-FFF2-40B4-BE49-F238E27FC236}">
                <a16:creationId xmlns:a16="http://schemas.microsoft.com/office/drawing/2014/main" id="{C0F18EBA-3959-AA7B-0C9F-9032EE08D460}"/>
              </a:ext>
            </a:extLst>
          </p:cNvPr>
          <p:cNvGraphicFramePr>
            <a:graphicFrameLocks noGrp="1"/>
          </p:cNvGraphicFramePr>
          <p:nvPr>
            <p:extLst>
              <p:ext uri="{D42A27DB-BD31-4B8C-83A1-F6EECF244321}">
                <p14:modId xmlns:p14="http://schemas.microsoft.com/office/powerpoint/2010/main" val="981426016"/>
              </p:ext>
            </p:extLst>
          </p:nvPr>
        </p:nvGraphicFramePr>
        <p:xfrm>
          <a:off x="507258" y="1027620"/>
          <a:ext cx="8163343" cy="4095095"/>
        </p:xfrm>
        <a:graphic>
          <a:graphicData uri="http://schemas.openxmlformats.org/drawingml/2006/table">
            <a:tbl>
              <a:tblPr firstRow="1" bandRow="1">
                <a:tableStyleId>{701FB10D-A61A-4DE4-8506-F670E7A89527}</a:tableStyleId>
              </a:tblPr>
              <a:tblGrid>
                <a:gridCol w="1693236">
                  <a:extLst>
                    <a:ext uri="{9D8B030D-6E8A-4147-A177-3AD203B41FA5}">
                      <a16:colId xmlns:a16="http://schemas.microsoft.com/office/drawing/2014/main" val="2283050165"/>
                    </a:ext>
                  </a:extLst>
                </a:gridCol>
                <a:gridCol w="1637259">
                  <a:extLst>
                    <a:ext uri="{9D8B030D-6E8A-4147-A177-3AD203B41FA5}">
                      <a16:colId xmlns:a16="http://schemas.microsoft.com/office/drawing/2014/main" val="864270268"/>
                    </a:ext>
                  </a:extLst>
                </a:gridCol>
                <a:gridCol w="1567512">
                  <a:extLst>
                    <a:ext uri="{9D8B030D-6E8A-4147-A177-3AD203B41FA5}">
                      <a16:colId xmlns:a16="http://schemas.microsoft.com/office/drawing/2014/main" val="3330551576"/>
                    </a:ext>
                  </a:extLst>
                </a:gridCol>
                <a:gridCol w="1632668">
                  <a:extLst>
                    <a:ext uri="{9D8B030D-6E8A-4147-A177-3AD203B41FA5}">
                      <a16:colId xmlns:a16="http://schemas.microsoft.com/office/drawing/2014/main" val="3516077629"/>
                    </a:ext>
                  </a:extLst>
                </a:gridCol>
                <a:gridCol w="1632668">
                  <a:extLst>
                    <a:ext uri="{9D8B030D-6E8A-4147-A177-3AD203B41FA5}">
                      <a16:colId xmlns:a16="http://schemas.microsoft.com/office/drawing/2014/main" val="3612035510"/>
                    </a:ext>
                  </a:extLst>
                </a:gridCol>
              </a:tblGrid>
              <a:tr h="440893">
                <a:tc>
                  <a:txBody>
                    <a:bodyPr/>
                    <a:lstStyle/>
                    <a:p>
                      <a:r>
                        <a:rPr lang="en-US" sz="1400" b="1" dirty="0">
                          <a:latin typeface="Source Sans Pro"/>
                        </a:rPr>
                        <a:t>Written Description</a:t>
                      </a:r>
                    </a:p>
                  </a:txBody>
                  <a:tcPr>
                    <a:solidFill>
                      <a:srgbClr val="00B050"/>
                    </a:solidFill>
                  </a:tcPr>
                </a:tc>
                <a:tc>
                  <a:txBody>
                    <a:bodyPr/>
                    <a:lstStyle/>
                    <a:p>
                      <a:r>
                        <a:rPr lang="en-US" sz="1400" b="1">
                          <a:latin typeface="Source Sans Pro"/>
                        </a:rPr>
                        <a:t>Motion Diagram</a:t>
                      </a:r>
                    </a:p>
                  </a:txBody>
                  <a:tcPr>
                    <a:solidFill>
                      <a:srgbClr val="00B050"/>
                    </a:solidFill>
                  </a:tcPr>
                </a:tc>
                <a:tc>
                  <a:txBody>
                    <a:bodyPr/>
                    <a:lstStyle/>
                    <a:p>
                      <a:r>
                        <a:rPr lang="en-US" sz="1400" b="1">
                          <a:latin typeface="Source Sans Pro"/>
                        </a:rPr>
                        <a:t>Position vs. Time</a:t>
                      </a:r>
                    </a:p>
                  </a:txBody>
                  <a:tcPr>
                    <a:solidFill>
                      <a:srgbClr val="00B050"/>
                    </a:solidFill>
                  </a:tcPr>
                </a:tc>
                <a:tc>
                  <a:txBody>
                    <a:bodyPr/>
                    <a:lstStyle/>
                    <a:p>
                      <a:r>
                        <a:rPr lang="en-US" sz="1400" b="1">
                          <a:latin typeface="Source Sans Pro"/>
                        </a:rPr>
                        <a:t>Velocity vs. Time</a:t>
                      </a:r>
                    </a:p>
                  </a:txBody>
                  <a:tcPr>
                    <a:solidFill>
                      <a:srgbClr val="00B050"/>
                    </a:solidFill>
                  </a:tcPr>
                </a:tc>
                <a:tc>
                  <a:txBody>
                    <a:bodyPr/>
                    <a:lstStyle/>
                    <a:p>
                      <a:r>
                        <a:rPr lang="en-US" sz="1400" b="1" dirty="0">
                          <a:latin typeface="Source Sans Pro"/>
                        </a:rPr>
                        <a:t>Acceleration vs. Time</a:t>
                      </a:r>
                    </a:p>
                  </a:txBody>
                  <a:tcPr>
                    <a:solidFill>
                      <a:srgbClr val="00B050"/>
                    </a:solidFill>
                  </a:tcPr>
                </a:tc>
                <a:extLst>
                  <a:ext uri="{0D108BD9-81ED-4DB2-BD59-A6C34878D82A}">
                    <a16:rowId xmlns:a16="http://schemas.microsoft.com/office/drawing/2014/main" val="1414754499"/>
                  </a:ext>
                </a:extLst>
              </a:tr>
              <a:tr h="715387">
                <a:tc>
                  <a:txBody>
                    <a:bodyPr/>
                    <a:lstStyle/>
                    <a:p>
                      <a:r>
                        <a:rPr lang="en-US" sz="1400" dirty="0">
                          <a:latin typeface="Source Sans Pro"/>
                        </a:rPr>
                        <a:t>Positive direction, speeding up</a:t>
                      </a:r>
                    </a:p>
                  </a:txBody>
                  <a:tcPr/>
                </a:tc>
                <a:tc>
                  <a:txBody>
                    <a:bodyPr/>
                    <a:lstStyle/>
                    <a:p>
                      <a:endParaRPr lang="en-US" sz="1400">
                        <a:latin typeface="Source Sans Pro"/>
                      </a:endParaRPr>
                    </a:p>
                  </a:txBody>
                  <a:tcPr/>
                </a:tc>
                <a:tc>
                  <a:txBody>
                    <a:bodyPr/>
                    <a:lstStyle/>
                    <a:p>
                      <a:endParaRPr lang="en-US" sz="1400" dirty="0">
                        <a:latin typeface="Source Sans Pro"/>
                      </a:endParaRPr>
                    </a:p>
                  </a:txBody>
                  <a:tcPr/>
                </a:tc>
                <a:tc>
                  <a:txBody>
                    <a:bodyPr/>
                    <a:lstStyle/>
                    <a:p>
                      <a:endParaRPr lang="en-US" sz="1400">
                        <a:latin typeface="Source Sans Pro"/>
                      </a:endParaRPr>
                    </a:p>
                  </a:txBody>
                  <a:tcPr/>
                </a:tc>
                <a:tc>
                  <a:txBody>
                    <a:bodyPr/>
                    <a:lstStyle/>
                    <a:p>
                      <a:endParaRPr lang="en-US" sz="1400">
                        <a:latin typeface="Source Sans Pro"/>
                      </a:endParaRPr>
                    </a:p>
                  </a:txBody>
                  <a:tcPr/>
                </a:tc>
                <a:extLst>
                  <a:ext uri="{0D108BD9-81ED-4DB2-BD59-A6C34878D82A}">
                    <a16:rowId xmlns:a16="http://schemas.microsoft.com/office/drawing/2014/main" val="2183293477"/>
                  </a:ext>
                </a:extLst>
              </a:tr>
              <a:tr h="715387">
                <a:tc>
                  <a:txBody>
                    <a:bodyPr/>
                    <a:lstStyle/>
                    <a:p>
                      <a:r>
                        <a:rPr lang="en-US" sz="1400" dirty="0">
                          <a:latin typeface="Source Sans Pro"/>
                        </a:rPr>
                        <a:t>Negative direction, speeding up</a:t>
                      </a:r>
                    </a:p>
                  </a:txBody>
                  <a:tcPr/>
                </a:tc>
                <a:tc>
                  <a:txBody>
                    <a:bodyPr/>
                    <a:lstStyle/>
                    <a:p>
                      <a:endParaRPr lang="en-US" sz="1400">
                        <a:latin typeface="Source Sans Pro"/>
                      </a:endParaRPr>
                    </a:p>
                  </a:txBody>
                  <a:tcPr/>
                </a:tc>
                <a:tc>
                  <a:txBody>
                    <a:bodyPr/>
                    <a:lstStyle/>
                    <a:p>
                      <a:endParaRPr lang="en-US" sz="1400">
                        <a:latin typeface="Source Sans Pro"/>
                      </a:endParaRPr>
                    </a:p>
                  </a:txBody>
                  <a:tcPr/>
                </a:tc>
                <a:tc>
                  <a:txBody>
                    <a:bodyPr/>
                    <a:lstStyle/>
                    <a:p>
                      <a:endParaRPr lang="en-US" sz="1400" dirty="0">
                        <a:latin typeface="Source Sans Pro"/>
                      </a:endParaRPr>
                    </a:p>
                  </a:txBody>
                  <a:tcPr/>
                </a:tc>
                <a:tc>
                  <a:txBody>
                    <a:bodyPr/>
                    <a:lstStyle/>
                    <a:p>
                      <a:endParaRPr lang="en-US" sz="1400">
                        <a:latin typeface="Source Sans Pro"/>
                      </a:endParaRPr>
                    </a:p>
                  </a:txBody>
                  <a:tcPr/>
                </a:tc>
                <a:extLst>
                  <a:ext uri="{0D108BD9-81ED-4DB2-BD59-A6C34878D82A}">
                    <a16:rowId xmlns:a16="http://schemas.microsoft.com/office/drawing/2014/main" val="2382745897"/>
                  </a:ext>
                </a:extLst>
              </a:tr>
              <a:tr h="715387">
                <a:tc>
                  <a:txBody>
                    <a:bodyPr/>
                    <a:lstStyle/>
                    <a:p>
                      <a:r>
                        <a:rPr lang="en-US" sz="1400">
                          <a:latin typeface="Source Sans Pro"/>
                        </a:rPr>
                        <a:t>Positive direction, slowing down</a:t>
                      </a:r>
                    </a:p>
                  </a:txBody>
                  <a:tcPr/>
                </a:tc>
                <a:tc>
                  <a:txBody>
                    <a:bodyPr/>
                    <a:lstStyle/>
                    <a:p>
                      <a:endParaRPr lang="en-US" sz="1400">
                        <a:latin typeface="Source Sans Pro"/>
                      </a:endParaRPr>
                    </a:p>
                  </a:txBody>
                  <a:tcPr/>
                </a:tc>
                <a:tc>
                  <a:txBody>
                    <a:bodyPr/>
                    <a:lstStyle/>
                    <a:p>
                      <a:endParaRPr lang="en-US" sz="1400">
                        <a:latin typeface="Source Sans Pro"/>
                      </a:endParaRPr>
                    </a:p>
                  </a:txBody>
                  <a:tcPr/>
                </a:tc>
                <a:tc>
                  <a:txBody>
                    <a:bodyPr/>
                    <a:lstStyle/>
                    <a:p>
                      <a:endParaRPr lang="en-US" sz="1400">
                        <a:latin typeface="Source Sans Pro"/>
                      </a:endParaRPr>
                    </a:p>
                  </a:txBody>
                  <a:tcPr/>
                </a:tc>
                <a:tc>
                  <a:txBody>
                    <a:bodyPr/>
                    <a:lstStyle/>
                    <a:p>
                      <a:endParaRPr lang="en-US" sz="1400">
                        <a:latin typeface="Source Sans Pro"/>
                      </a:endParaRPr>
                    </a:p>
                  </a:txBody>
                  <a:tcPr/>
                </a:tc>
                <a:extLst>
                  <a:ext uri="{0D108BD9-81ED-4DB2-BD59-A6C34878D82A}">
                    <a16:rowId xmlns:a16="http://schemas.microsoft.com/office/drawing/2014/main" val="485500171"/>
                  </a:ext>
                </a:extLst>
              </a:tr>
              <a:tr h="715387">
                <a:tc>
                  <a:txBody>
                    <a:bodyPr/>
                    <a:lstStyle/>
                    <a:p>
                      <a:r>
                        <a:rPr lang="en-US" sz="1400">
                          <a:latin typeface="Source Sans Pro"/>
                        </a:rPr>
                        <a:t>Negative direction, slowing down</a:t>
                      </a:r>
                    </a:p>
                  </a:txBody>
                  <a:tcPr/>
                </a:tc>
                <a:tc>
                  <a:txBody>
                    <a:bodyPr/>
                    <a:lstStyle/>
                    <a:p>
                      <a:endParaRPr lang="en-US" sz="1400">
                        <a:latin typeface="Source Sans Pro"/>
                      </a:endParaRPr>
                    </a:p>
                  </a:txBody>
                  <a:tcPr/>
                </a:tc>
                <a:tc>
                  <a:txBody>
                    <a:bodyPr/>
                    <a:lstStyle/>
                    <a:p>
                      <a:endParaRPr lang="en-US" sz="1400">
                        <a:latin typeface="Source Sans Pro"/>
                      </a:endParaRPr>
                    </a:p>
                  </a:txBody>
                  <a:tcPr/>
                </a:tc>
                <a:tc>
                  <a:txBody>
                    <a:bodyPr/>
                    <a:lstStyle/>
                    <a:p>
                      <a:endParaRPr lang="en-US" sz="1400" dirty="0">
                        <a:latin typeface="Source Sans Pro"/>
                      </a:endParaRPr>
                    </a:p>
                  </a:txBody>
                  <a:tcPr/>
                </a:tc>
                <a:tc>
                  <a:txBody>
                    <a:bodyPr/>
                    <a:lstStyle/>
                    <a:p>
                      <a:endParaRPr lang="en-US" sz="1400">
                        <a:latin typeface="Source Sans Pro"/>
                      </a:endParaRPr>
                    </a:p>
                  </a:txBody>
                  <a:tcPr/>
                </a:tc>
                <a:extLst>
                  <a:ext uri="{0D108BD9-81ED-4DB2-BD59-A6C34878D82A}">
                    <a16:rowId xmlns:a16="http://schemas.microsoft.com/office/drawing/2014/main" val="848735971"/>
                  </a:ext>
                </a:extLst>
              </a:tr>
              <a:tr h="715387">
                <a:tc>
                  <a:txBody>
                    <a:bodyPr/>
                    <a:lstStyle/>
                    <a:p>
                      <a:r>
                        <a:rPr lang="en-US" sz="1400" dirty="0">
                          <a:latin typeface="Source Sans Pro"/>
                        </a:rPr>
                        <a:t>Turning around</a:t>
                      </a:r>
                    </a:p>
                  </a:txBody>
                  <a:tcPr/>
                </a:tc>
                <a:tc>
                  <a:txBody>
                    <a:bodyPr/>
                    <a:lstStyle/>
                    <a:p>
                      <a:endParaRPr lang="en-US" sz="1400">
                        <a:latin typeface="Source Sans Pro"/>
                      </a:endParaRPr>
                    </a:p>
                  </a:txBody>
                  <a:tcPr/>
                </a:tc>
                <a:tc>
                  <a:txBody>
                    <a:bodyPr/>
                    <a:lstStyle/>
                    <a:p>
                      <a:endParaRPr lang="en-US" sz="1400">
                        <a:latin typeface="Source Sans Pro"/>
                      </a:endParaRPr>
                    </a:p>
                  </a:txBody>
                  <a:tcPr/>
                </a:tc>
                <a:tc>
                  <a:txBody>
                    <a:bodyPr/>
                    <a:lstStyle/>
                    <a:p>
                      <a:endParaRPr lang="en-US" sz="1400">
                        <a:latin typeface="Source Sans Pro"/>
                      </a:endParaRPr>
                    </a:p>
                  </a:txBody>
                  <a:tcPr/>
                </a:tc>
                <a:tc>
                  <a:txBody>
                    <a:bodyPr/>
                    <a:lstStyle/>
                    <a:p>
                      <a:endParaRPr lang="en-US" sz="1400" dirty="0">
                        <a:latin typeface="Source Sans Pro"/>
                      </a:endParaRPr>
                    </a:p>
                  </a:txBody>
                  <a:tcPr/>
                </a:tc>
                <a:extLst>
                  <a:ext uri="{0D108BD9-81ED-4DB2-BD59-A6C34878D82A}">
                    <a16:rowId xmlns:a16="http://schemas.microsoft.com/office/drawing/2014/main" val="232588944"/>
                  </a:ext>
                </a:extLst>
              </a:tr>
            </a:tbl>
          </a:graphicData>
        </a:graphic>
      </p:graphicFrame>
    </p:spTree>
    <p:extLst>
      <p:ext uri="{BB962C8B-B14F-4D97-AF65-F5344CB8AC3E}">
        <p14:creationId xmlns:p14="http://schemas.microsoft.com/office/powerpoint/2010/main" val="9905777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4148D-2749-3BFB-AB96-67329C886FEE}"/>
              </a:ext>
            </a:extLst>
          </p:cNvPr>
          <p:cNvSpPr>
            <a:spLocks noGrp="1"/>
          </p:cNvSpPr>
          <p:nvPr>
            <p:ph type="title"/>
          </p:nvPr>
        </p:nvSpPr>
        <p:spPr/>
        <p:txBody>
          <a:bodyPr/>
          <a:lstStyle/>
          <a:p>
            <a:r>
              <a:rPr lang="en-US"/>
              <a:t>Example #34</a:t>
            </a:r>
          </a:p>
        </p:txBody>
      </p:sp>
      <p:sp>
        <p:nvSpPr>
          <p:cNvPr id="3" name="Text Placeholder 2">
            <a:extLst>
              <a:ext uri="{FF2B5EF4-FFF2-40B4-BE49-F238E27FC236}">
                <a16:creationId xmlns:a16="http://schemas.microsoft.com/office/drawing/2014/main" id="{E85B2696-FB10-08B9-D977-35A421B9E13E}"/>
              </a:ext>
            </a:extLst>
          </p:cNvPr>
          <p:cNvSpPr>
            <a:spLocks noGrp="1"/>
          </p:cNvSpPr>
          <p:nvPr>
            <p:ph idx="1"/>
          </p:nvPr>
        </p:nvSpPr>
        <p:spPr>
          <a:xfrm>
            <a:off x="902189" y="1321594"/>
            <a:ext cx="2309144" cy="3341846"/>
          </a:xfrm>
        </p:spPr>
        <p:txBody>
          <a:bodyPr/>
          <a:lstStyle/>
          <a:p>
            <a:r>
              <a:rPr lang="en-US" dirty="0"/>
              <a:t>Match the following graphs with each other. </a:t>
            </a:r>
          </a:p>
        </p:txBody>
      </p:sp>
      <p:sp>
        <p:nvSpPr>
          <p:cNvPr id="4" name="Slide Number Placeholder 3">
            <a:extLst>
              <a:ext uri="{FF2B5EF4-FFF2-40B4-BE49-F238E27FC236}">
                <a16:creationId xmlns:a16="http://schemas.microsoft.com/office/drawing/2014/main" id="{BE165C3A-BAB6-F25C-09EB-DA8D5C153695}"/>
              </a:ext>
            </a:extLst>
          </p:cNvPr>
          <p:cNvSpPr>
            <a:spLocks noGrp="1"/>
          </p:cNvSpPr>
          <p:nvPr>
            <p:ph type="sldNum" sz="quarter" idx="12"/>
          </p:nvPr>
        </p:nvSpPr>
        <p:spPr/>
        <p:txBody>
          <a:bodyPr/>
          <a:lstStyle/>
          <a:p>
            <a:pPr lvl="0"/>
            <a:fld id="{00000000-1234-1234-1234-123412341234}" type="slidenum">
              <a:rPr lang="en"/>
              <a:pPr lvl="0"/>
              <a:t>84</a:t>
            </a:fld>
            <a:endParaRPr lang="en"/>
          </a:p>
        </p:txBody>
      </p:sp>
      <p:pic>
        <p:nvPicPr>
          <p:cNvPr id="6" name="Picture 6" descr="Qr code&#10;&#10;Description automatically generated">
            <a:extLst>
              <a:ext uri="{FF2B5EF4-FFF2-40B4-BE49-F238E27FC236}">
                <a16:creationId xmlns:a16="http://schemas.microsoft.com/office/drawing/2014/main" id="{32D161D8-7B42-98CA-E193-E89EE272C717}"/>
              </a:ext>
            </a:extLst>
          </p:cNvPr>
          <p:cNvPicPr>
            <a:picLocks noChangeAspect="1"/>
          </p:cNvPicPr>
          <p:nvPr/>
        </p:nvPicPr>
        <p:blipFill>
          <a:blip r:embed="rId3"/>
          <a:stretch>
            <a:fillRect/>
          </a:stretch>
        </p:blipFill>
        <p:spPr>
          <a:xfrm>
            <a:off x="8081733" y="138611"/>
            <a:ext cx="735942" cy="727675"/>
          </a:xfrm>
          <a:prstGeom prst="rect">
            <a:avLst/>
          </a:prstGeom>
        </p:spPr>
      </p:pic>
      <p:sp>
        <p:nvSpPr>
          <p:cNvPr id="9" name="TextBox 8">
            <a:extLst>
              <a:ext uri="{FF2B5EF4-FFF2-40B4-BE49-F238E27FC236}">
                <a16:creationId xmlns:a16="http://schemas.microsoft.com/office/drawing/2014/main" id="{CBAC78BB-1512-5CF0-DCD4-C31D981BCBAD}"/>
              </a:ext>
            </a:extLst>
          </p:cNvPr>
          <p:cNvSpPr txBox="1"/>
          <p:nvPr/>
        </p:nvSpPr>
        <p:spPr>
          <a:xfrm>
            <a:off x="1205541" y="2645075"/>
            <a:ext cx="108261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07769"/>
                </a:solidFill>
                <a:cs typeface="Segoe UI"/>
              </a:rPr>
              <a:t>A, D, B​</a:t>
            </a:r>
          </a:p>
          <a:p>
            <a:r>
              <a:rPr lang="en-US" sz="1600" dirty="0">
                <a:solidFill>
                  <a:srgbClr val="F07769"/>
                </a:solidFill>
                <a:cs typeface="Segoe UI"/>
              </a:rPr>
              <a:t>B, C, A​</a:t>
            </a:r>
          </a:p>
          <a:p>
            <a:r>
              <a:rPr lang="en-US" sz="1600" dirty="0">
                <a:solidFill>
                  <a:srgbClr val="F07769"/>
                </a:solidFill>
                <a:cs typeface="Segoe UI"/>
              </a:rPr>
              <a:t>C, A, A​</a:t>
            </a:r>
          </a:p>
          <a:p>
            <a:r>
              <a:rPr lang="en-US" sz="1600" dirty="0">
                <a:solidFill>
                  <a:srgbClr val="F07769"/>
                </a:solidFill>
                <a:cs typeface="Segoe UI"/>
              </a:rPr>
              <a:t>D, B, C​</a:t>
            </a:r>
          </a:p>
        </p:txBody>
      </p:sp>
      <p:pic>
        <p:nvPicPr>
          <p:cNvPr id="7" name="Picture 7" descr="Shape&#10;&#10;Description automatically generated">
            <a:extLst>
              <a:ext uri="{FF2B5EF4-FFF2-40B4-BE49-F238E27FC236}">
                <a16:creationId xmlns:a16="http://schemas.microsoft.com/office/drawing/2014/main" id="{DE425BA1-DC86-952C-99EE-56318B763BFD}"/>
              </a:ext>
            </a:extLst>
          </p:cNvPr>
          <p:cNvPicPr>
            <a:picLocks noChangeAspect="1"/>
          </p:cNvPicPr>
          <p:nvPr/>
        </p:nvPicPr>
        <p:blipFill rotWithShape="1">
          <a:blip r:embed="rId4"/>
          <a:srcRect l="22353" r="22745" b="-839"/>
          <a:stretch/>
        </p:blipFill>
        <p:spPr>
          <a:xfrm>
            <a:off x="4113124" y="964352"/>
            <a:ext cx="1182586" cy="1210946"/>
          </a:xfrm>
          <a:prstGeom prst="rect">
            <a:avLst/>
          </a:prstGeom>
        </p:spPr>
      </p:pic>
      <p:pic>
        <p:nvPicPr>
          <p:cNvPr id="8" name="Picture 9" descr="Shape, rectangle&#10;&#10;Description automatically generated">
            <a:extLst>
              <a:ext uri="{FF2B5EF4-FFF2-40B4-BE49-F238E27FC236}">
                <a16:creationId xmlns:a16="http://schemas.microsoft.com/office/drawing/2014/main" id="{EA0EDBB6-7E26-6AEC-44D2-11CE8DD3C8B1}"/>
              </a:ext>
            </a:extLst>
          </p:cNvPr>
          <p:cNvPicPr>
            <a:picLocks noChangeAspect="1"/>
          </p:cNvPicPr>
          <p:nvPr/>
        </p:nvPicPr>
        <p:blipFill rotWithShape="1">
          <a:blip r:embed="rId5"/>
          <a:srcRect l="20392" r="24314" b="-839"/>
          <a:stretch/>
        </p:blipFill>
        <p:spPr>
          <a:xfrm>
            <a:off x="5115946" y="964352"/>
            <a:ext cx="1182558" cy="1210946"/>
          </a:xfrm>
          <a:prstGeom prst="rect">
            <a:avLst/>
          </a:prstGeom>
        </p:spPr>
      </p:pic>
      <p:pic>
        <p:nvPicPr>
          <p:cNvPr id="10" name="Picture 10" descr="Shape&#10;&#10;Description automatically generated">
            <a:extLst>
              <a:ext uri="{FF2B5EF4-FFF2-40B4-BE49-F238E27FC236}">
                <a16:creationId xmlns:a16="http://schemas.microsoft.com/office/drawing/2014/main" id="{BDB6313A-9901-532A-5E19-976B2F49E265}"/>
              </a:ext>
            </a:extLst>
          </p:cNvPr>
          <p:cNvPicPr>
            <a:picLocks noChangeAspect="1"/>
          </p:cNvPicPr>
          <p:nvPr/>
        </p:nvPicPr>
        <p:blipFill rotWithShape="1">
          <a:blip r:embed="rId6"/>
          <a:srcRect l="21176" r="21176" b="-839"/>
          <a:stretch/>
        </p:blipFill>
        <p:spPr>
          <a:xfrm>
            <a:off x="6172682" y="964353"/>
            <a:ext cx="1257888" cy="1210946"/>
          </a:xfrm>
          <a:prstGeom prst="rect">
            <a:avLst/>
          </a:prstGeom>
        </p:spPr>
      </p:pic>
      <p:pic>
        <p:nvPicPr>
          <p:cNvPr id="11" name="Picture 11" descr="Shape&#10;&#10;Description automatically generated">
            <a:extLst>
              <a:ext uri="{FF2B5EF4-FFF2-40B4-BE49-F238E27FC236}">
                <a16:creationId xmlns:a16="http://schemas.microsoft.com/office/drawing/2014/main" id="{254A5BA4-30D7-6162-5CC1-2AD342745FA5}"/>
              </a:ext>
            </a:extLst>
          </p:cNvPr>
          <p:cNvPicPr>
            <a:picLocks noChangeAspect="1"/>
          </p:cNvPicPr>
          <p:nvPr/>
        </p:nvPicPr>
        <p:blipFill rotWithShape="1">
          <a:blip r:embed="rId7"/>
          <a:srcRect l="22353" r="25342" b="-839"/>
          <a:stretch/>
        </p:blipFill>
        <p:spPr>
          <a:xfrm>
            <a:off x="7283332" y="964353"/>
            <a:ext cx="1089773" cy="1210946"/>
          </a:xfrm>
          <a:prstGeom prst="rect">
            <a:avLst/>
          </a:prstGeom>
        </p:spPr>
      </p:pic>
      <p:pic>
        <p:nvPicPr>
          <p:cNvPr id="5" name="Picture 11" descr="A picture containing line chart&#10;&#10;Description automatically generated">
            <a:extLst>
              <a:ext uri="{FF2B5EF4-FFF2-40B4-BE49-F238E27FC236}">
                <a16:creationId xmlns:a16="http://schemas.microsoft.com/office/drawing/2014/main" id="{CB0009D9-C0EA-A308-828A-8AFDDF6DF001}"/>
              </a:ext>
            </a:extLst>
          </p:cNvPr>
          <p:cNvPicPr>
            <a:picLocks noChangeAspect="1"/>
          </p:cNvPicPr>
          <p:nvPr/>
        </p:nvPicPr>
        <p:blipFill rotWithShape="1">
          <a:blip r:embed="rId8"/>
          <a:srcRect l="21961" r="22049" b="-854"/>
          <a:stretch/>
        </p:blipFill>
        <p:spPr>
          <a:xfrm>
            <a:off x="4130400" y="2232505"/>
            <a:ext cx="1180075" cy="1211170"/>
          </a:xfrm>
          <a:prstGeom prst="rect">
            <a:avLst/>
          </a:prstGeom>
        </p:spPr>
      </p:pic>
      <p:pic>
        <p:nvPicPr>
          <p:cNvPr id="12" name="Picture 12" descr="Chart, box and whisker chart&#10;&#10;Description automatically generated">
            <a:extLst>
              <a:ext uri="{FF2B5EF4-FFF2-40B4-BE49-F238E27FC236}">
                <a16:creationId xmlns:a16="http://schemas.microsoft.com/office/drawing/2014/main" id="{5A563B2F-96F6-A161-DE2F-91D605F32CA6}"/>
              </a:ext>
            </a:extLst>
          </p:cNvPr>
          <p:cNvPicPr>
            <a:picLocks noChangeAspect="1"/>
          </p:cNvPicPr>
          <p:nvPr/>
        </p:nvPicPr>
        <p:blipFill rotWithShape="1">
          <a:blip r:embed="rId9"/>
          <a:srcRect l="21961" r="21872" b="-854"/>
          <a:stretch/>
        </p:blipFill>
        <p:spPr>
          <a:xfrm>
            <a:off x="5230268" y="2232505"/>
            <a:ext cx="1174163" cy="1211170"/>
          </a:xfrm>
          <a:prstGeom prst="rect">
            <a:avLst/>
          </a:prstGeom>
        </p:spPr>
      </p:pic>
      <p:pic>
        <p:nvPicPr>
          <p:cNvPr id="13" name="Picture 13" descr="Shape&#10;&#10;Description automatically generated">
            <a:extLst>
              <a:ext uri="{FF2B5EF4-FFF2-40B4-BE49-F238E27FC236}">
                <a16:creationId xmlns:a16="http://schemas.microsoft.com/office/drawing/2014/main" id="{133EF276-B888-9F42-B960-66A2D9A6385E}"/>
              </a:ext>
            </a:extLst>
          </p:cNvPr>
          <p:cNvPicPr>
            <a:picLocks noChangeAspect="1"/>
          </p:cNvPicPr>
          <p:nvPr/>
        </p:nvPicPr>
        <p:blipFill rotWithShape="1">
          <a:blip r:embed="rId10"/>
          <a:srcRect l="19608" r="23383" b="694"/>
          <a:stretch/>
        </p:blipFill>
        <p:spPr>
          <a:xfrm>
            <a:off x="6189957" y="2232505"/>
            <a:ext cx="1251156" cy="1208846"/>
          </a:xfrm>
          <a:prstGeom prst="rect">
            <a:avLst/>
          </a:prstGeom>
        </p:spPr>
      </p:pic>
      <p:pic>
        <p:nvPicPr>
          <p:cNvPr id="14" name="Picture 14" descr="Shape&#10;&#10;Description automatically generated">
            <a:extLst>
              <a:ext uri="{FF2B5EF4-FFF2-40B4-BE49-F238E27FC236}">
                <a16:creationId xmlns:a16="http://schemas.microsoft.com/office/drawing/2014/main" id="{AA2E52A2-5260-1C22-C0A9-475CF7123302}"/>
              </a:ext>
            </a:extLst>
          </p:cNvPr>
          <p:cNvPicPr>
            <a:picLocks noChangeAspect="1"/>
          </p:cNvPicPr>
          <p:nvPr/>
        </p:nvPicPr>
        <p:blipFill rotWithShape="1">
          <a:blip r:embed="rId11"/>
          <a:srcRect l="21961" r="21872" b="-854"/>
          <a:stretch/>
        </p:blipFill>
        <p:spPr>
          <a:xfrm>
            <a:off x="7322174" y="2232505"/>
            <a:ext cx="1195729" cy="1211170"/>
          </a:xfrm>
          <a:prstGeom prst="rect">
            <a:avLst/>
          </a:prstGeom>
        </p:spPr>
      </p:pic>
      <p:pic>
        <p:nvPicPr>
          <p:cNvPr id="15" name="Picture 15" descr="Chart&#10;&#10;Description automatically generated">
            <a:extLst>
              <a:ext uri="{FF2B5EF4-FFF2-40B4-BE49-F238E27FC236}">
                <a16:creationId xmlns:a16="http://schemas.microsoft.com/office/drawing/2014/main" id="{D188155D-D9A0-9BB0-5785-FA36C635E099}"/>
              </a:ext>
            </a:extLst>
          </p:cNvPr>
          <p:cNvPicPr>
            <a:picLocks noChangeAspect="1"/>
          </p:cNvPicPr>
          <p:nvPr/>
        </p:nvPicPr>
        <p:blipFill rotWithShape="1">
          <a:blip r:embed="rId12"/>
          <a:srcRect l="22353" r="22049" b="-854"/>
          <a:stretch/>
        </p:blipFill>
        <p:spPr>
          <a:xfrm>
            <a:off x="4120784" y="3530489"/>
            <a:ext cx="1180099" cy="1211170"/>
          </a:xfrm>
          <a:prstGeom prst="rect">
            <a:avLst/>
          </a:prstGeom>
        </p:spPr>
      </p:pic>
      <p:pic>
        <p:nvPicPr>
          <p:cNvPr id="16" name="Picture 16" descr="Chart&#10;&#10;Description automatically generated">
            <a:extLst>
              <a:ext uri="{FF2B5EF4-FFF2-40B4-BE49-F238E27FC236}">
                <a16:creationId xmlns:a16="http://schemas.microsoft.com/office/drawing/2014/main" id="{7715C7AE-CB3D-D455-8826-98657F952D02}"/>
              </a:ext>
            </a:extLst>
          </p:cNvPr>
          <p:cNvPicPr>
            <a:picLocks noChangeAspect="1"/>
          </p:cNvPicPr>
          <p:nvPr/>
        </p:nvPicPr>
        <p:blipFill rotWithShape="1">
          <a:blip r:embed="rId13"/>
          <a:srcRect l="21961" r="22049" b="-854"/>
          <a:stretch/>
        </p:blipFill>
        <p:spPr>
          <a:xfrm>
            <a:off x="5220652" y="3530489"/>
            <a:ext cx="1180075" cy="1211170"/>
          </a:xfrm>
          <a:prstGeom prst="rect">
            <a:avLst/>
          </a:prstGeom>
        </p:spPr>
      </p:pic>
      <p:pic>
        <p:nvPicPr>
          <p:cNvPr id="17" name="Picture 17" descr="Chart, box and whisker chart&#10;&#10;Description automatically generated">
            <a:extLst>
              <a:ext uri="{FF2B5EF4-FFF2-40B4-BE49-F238E27FC236}">
                <a16:creationId xmlns:a16="http://schemas.microsoft.com/office/drawing/2014/main" id="{02F18A56-C3F7-C6CC-7F20-1AD89713DED7}"/>
              </a:ext>
            </a:extLst>
          </p:cNvPr>
          <p:cNvPicPr>
            <a:picLocks noChangeAspect="1"/>
          </p:cNvPicPr>
          <p:nvPr/>
        </p:nvPicPr>
        <p:blipFill rotWithShape="1">
          <a:blip r:embed="rId14"/>
          <a:srcRect l="20000" t="-695" r="23881" b="-160"/>
          <a:stretch/>
        </p:blipFill>
        <p:spPr>
          <a:xfrm>
            <a:off x="6180340" y="3455008"/>
            <a:ext cx="1345355" cy="1362133"/>
          </a:xfrm>
          <a:prstGeom prst="rect">
            <a:avLst/>
          </a:prstGeom>
        </p:spPr>
      </p:pic>
      <p:sp>
        <p:nvSpPr>
          <p:cNvPr id="18" name="TextBox 17">
            <a:extLst>
              <a:ext uri="{FF2B5EF4-FFF2-40B4-BE49-F238E27FC236}">
                <a16:creationId xmlns:a16="http://schemas.microsoft.com/office/drawing/2014/main" id="{ED6A4259-E275-1820-6C34-33C750C62D74}"/>
              </a:ext>
            </a:extLst>
          </p:cNvPr>
          <p:cNvSpPr txBox="1"/>
          <p:nvPr/>
        </p:nvSpPr>
        <p:spPr>
          <a:xfrm rot="-5400000">
            <a:off x="3157799" y="1407502"/>
            <a:ext cx="10116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Position</a:t>
            </a:r>
          </a:p>
        </p:txBody>
      </p:sp>
      <p:sp>
        <p:nvSpPr>
          <p:cNvPr id="19" name="TextBox 18">
            <a:extLst>
              <a:ext uri="{FF2B5EF4-FFF2-40B4-BE49-F238E27FC236}">
                <a16:creationId xmlns:a16="http://schemas.microsoft.com/office/drawing/2014/main" id="{FE76CB2E-1ACC-BE71-6CD3-C4CB9D181185}"/>
              </a:ext>
            </a:extLst>
          </p:cNvPr>
          <p:cNvSpPr txBox="1"/>
          <p:nvPr/>
        </p:nvSpPr>
        <p:spPr>
          <a:xfrm rot="-5400000">
            <a:off x="3157802" y="2639971"/>
            <a:ext cx="10116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Velocity</a:t>
            </a:r>
          </a:p>
        </p:txBody>
      </p:sp>
      <p:sp>
        <p:nvSpPr>
          <p:cNvPr id="20" name="TextBox 19">
            <a:extLst>
              <a:ext uri="{FF2B5EF4-FFF2-40B4-BE49-F238E27FC236}">
                <a16:creationId xmlns:a16="http://schemas.microsoft.com/office/drawing/2014/main" id="{2D337AAC-19B3-B15B-6826-D432B7E086CC}"/>
              </a:ext>
            </a:extLst>
          </p:cNvPr>
          <p:cNvSpPr txBox="1"/>
          <p:nvPr/>
        </p:nvSpPr>
        <p:spPr>
          <a:xfrm rot="16200000">
            <a:off x="2935100" y="4004258"/>
            <a:ext cx="14678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Acceleration</a:t>
            </a:r>
          </a:p>
        </p:txBody>
      </p:sp>
      <p:sp>
        <p:nvSpPr>
          <p:cNvPr id="22" name="TextBox 21">
            <a:extLst>
              <a:ext uri="{FF2B5EF4-FFF2-40B4-BE49-F238E27FC236}">
                <a16:creationId xmlns:a16="http://schemas.microsoft.com/office/drawing/2014/main" id="{BB8A53AC-5113-6867-2B39-AF8C4AF1C656}"/>
              </a:ext>
            </a:extLst>
          </p:cNvPr>
          <p:cNvSpPr txBox="1"/>
          <p:nvPr/>
        </p:nvSpPr>
        <p:spPr>
          <a:xfrm>
            <a:off x="4535556" y="2011036"/>
            <a:ext cx="3278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A</a:t>
            </a:r>
          </a:p>
        </p:txBody>
      </p:sp>
      <p:sp>
        <p:nvSpPr>
          <p:cNvPr id="23" name="TextBox 22">
            <a:extLst>
              <a:ext uri="{FF2B5EF4-FFF2-40B4-BE49-F238E27FC236}">
                <a16:creationId xmlns:a16="http://schemas.microsoft.com/office/drawing/2014/main" id="{32C9D940-129D-DA72-A0C9-FCAFF3E6F813}"/>
              </a:ext>
            </a:extLst>
          </p:cNvPr>
          <p:cNvSpPr txBox="1"/>
          <p:nvPr/>
        </p:nvSpPr>
        <p:spPr>
          <a:xfrm>
            <a:off x="5635424" y="2011035"/>
            <a:ext cx="3278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a:t>
            </a:r>
          </a:p>
        </p:txBody>
      </p:sp>
      <p:sp>
        <p:nvSpPr>
          <p:cNvPr id="24" name="TextBox 23">
            <a:extLst>
              <a:ext uri="{FF2B5EF4-FFF2-40B4-BE49-F238E27FC236}">
                <a16:creationId xmlns:a16="http://schemas.microsoft.com/office/drawing/2014/main" id="{E90EE2F6-4677-03A8-137D-9E6B67F4B6A5}"/>
              </a:ext>
            </a:extLst>
          </p:cNvPr>
          <p:cNvSpPr txBox="1"/>
          <p:nvPr/>
        </p:nvSpPr>
        <p:spPr>
          <a:xfrm>
            <a:off x="6681377" y="2011035"/>
            <a:ext cx="3278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a:t>
            </a:r>
          </a:p>
        </p:txBody>
      </p:sp>
      <p:sp>
        <p:nvSpPr>
          <p:cNvPr id="25" name="TextBox 24">
            <a:extLst>
              <a:ext uri="{FF2B5EF4-FFF2-40B4-BE49-F238E27FC236}">
                <a16:creationId xmlns:a16="http://schemas.microsoft.com/office/drawing/2014/main" id="{A91B66D4-CCA7-36F9-F22C-1C659D9C1553}"/>
              </a:ext>
            </a:extLst>
          </p:cNvPr>
          <p:cNvSpPr txBox="1"/>
          <p:nvPr/>
        </p:nvSpPr>
        <p:spPr>
          <a:xfrm>
            <a:off x="7738112" y="2000251"/>
            <a:ext cx="3278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a:t>
            </a:r>
          </a:p>
        </p:txBody>
      </p:sp>
      <p:sp>
        <p:nvSpPr>
          <p:cNvPr id="26" name="TextBox 25">
            <a:extLst>
              <a:ext uri="{FF2B5EF4-FFF2-40B4-BE49-F238E27FC236}">
                <a16:creationId xmlns:a16="http://schemas.microsoft.com/office/drawing/2014/main" id="{6D16953C-FECD-ACCF-7A2F-1D8D4A115FDA}"/>
              </a:ext>
            </a:extLst>
          </p:cNvPr>
          <p:cNvSpPr txBox="1"/>
          <p:nvPr/>
        </p:nvSpPr>
        <p:spPr>
          <a:xfrm>
            <a:off x="4542048" y="3227974"/>
            <a:ext cx="3278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a:t>
            </a:r>
          </a:p>
        </p:txBody>
      </p:sp>
      <p:sp>
        <p:nvSpPr>
          <p:cNvPr id="27" name="TextBox 26">
            <a:extLst>
              <a:ext uri="{FF2B5EF4-FFF2-40B4-BE49-F238E27FC236}">
                <a16:creationId xmlns:a16="http://schemas.microsoft.com/office/drawing/2014/main" id="{DDEEAAA0-65FD-F1F8-B5E2-AE88371416EA}"/>
              </a:ext>
            </a:extLst>
          </p:cNvPr>
          <p:cNvSpPr txBox="1"/>
          <p:nvPr/>
        </p:nvSpPr>
        <p:spPr>
          <a:xfrm>
            <a:off x="5641916" y="3227973"/>
            <a:ext cx="3278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a:t>
            </a:r>
          </a:p>
        </p:txBody>
      </p:sp>
      <p:sp>
        <p:nvSpPr>
          <p:cNvPr id="28" name="TextBox 27">
            <a:extLst>
              <a:ext uri="{FF2B5EF4-FFF2-40B4-BE49-F238E27FC236}">
                <a16:creationId xmlns:a16="http://schemas.microsoft.com/office/drawing/2014/main" id="{063B6E3E-E1B4-2B6B-B2E6-03F737E0972B}"/>
              </a:ext>
            </a:extLst>
          </p:cNvPr>
          <p:cNvSpPr txBox="1"/>
          <p:nvPr/>
        </p:nvSpPr>
        <p:spPr>
          <a:xfrm>
            <a:off x="6741784" y="3227973"/>
            <a:ext cx="3278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a:t>
            </a:r>
          </a:p>
        </p:txBody>
      </p:sp>
      <p:sp>
        <p:nvSpPr>
          <p:cNvPr id="29" name="TextBox 28">
            <a:extLst>
              <a:ext uri="{FF2B5EF4-FFF2-40B4-BE49-F238E27FC236}">
                <a16:creationId xmlns:a16="http://schemas.microsoft.com/office/drawing/2014/main" id="{801E4168-7B81-4D19-46DE-A7B8E67742BA}"/>
              </a:ext>
            </a:extLst>
          </p:cNvPr>
          <p:cNvSpPr txBox="1"/>
          <p:nvPr/>
        </p:nvSpPr>
        <p:spPr>
          <a:xfrm>
            <a:off x="7755387" y="3227972"/>
            <a:ext cx="3278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a:t>
            </a:r>
          </a:p>
        </p:txBody>
      </p:sp>
      <p:sp>
        <p:nvSpPr>
          <p:cNvPr id="30" name="TextBox 29">
            <a:extLst>
              <a:ext uri="{FF2B5EF4-FFF2-40B4-BE49-F238E27FC236}">
                <a16:creationId xmlns:a16="http://schemas.microsoft.com/office/drawing/2014/main" id="{E9B986CA-2C01-B447-59BE-F5F510E2B5C0}"/>
              </a:ext>
            </a:extLst>
          </p:cNvPr>
          <p:cNvSpPr txBox="1"/>
          <p:nvPr/>
        </p:nvSpPr>
        <p:spPr>
          <a:xfrm>
            <a:off x="4532432" y="4590656"/>
            <a:ext cx="3278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a:t>
            </a:r>
          </a:p>
        </p:txBody>
      </p:sp>
      <p:sp>
        <p:nvSpPr>
          <p:cNvPr id="31" name="TextBox 30">
            <a:extLst>
              <a:ext uri="{FF2B5EF4-FFF2-40B4-BE49-F238E27FC236}">
                <a16:creationId xmlns:a16="http://schemas.microsoft.com/office/drawing/2014/main" id="{077991F3-6424-483A-7901-16911C381C76}"/>
              </a:ext>
            </a:extLst>
          </p:cNvPr>
          <p:cNvSpPr txBox="1"/>
          <p:nvPr/>
        </p:nvSpPr>
        <p:spPr>
          <a:xfrm>
            <a:off x="5632300" y="4590655"/>
            <a:ext cx="3278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a:t>
            </a:r>
          </a:p>
        </p:txBody>
      </p:sp>
      <p:sp>
        <p:nvSpPr>
          <p:cNvPr id="32" name="TextBox 31">
            <a:extLst>
              <a:ext uri="{FF2B5EF4-FFF2-40B4-BE49-F238E27FC236}">
                <a16:creationId xmlns:a16="http://schemas.microsoft.com/office/drawing/2014/main" id="{1D0E54F1-75CC-9E67-B8C6-3F0FBC57CA13}"/>
              </a:ext>
            </a:extLst>
          </p:cNvPr>
          <p:cNvSpPr txBox="1"/>
          <p:nvPr/>
        </p:nvSpPr>
        <p:spPr>
          <a:xfrm>
            <a:off x="6732168" y="4590655"/>
            <a:ext cx="3278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a:t>
            </a:r>
          </a:p>
        </p:txBody>
      </p:sp>
      <p:sp>
        <p:nvSpPr>
          <p:cNvPr id="33" name="TextBox 32">
            <a:extLst>
              <a:ext uri="{FF2B5EF4-FFF2-40B4-BE49-F238E27FC236}">
                <a16:creationId xmlns:a16="http://schemas.microsoft.com/office/drawing/2014/main" id="{6B99ED35-58CA-4B7B-27B2-374E61F9EF69}"/>
              </a:ext>
            </a:extLst>
          </p:cNvPr>
          <p:cNvSpPr txBox="1"/>
          <p:nvPr/>
        </p:nvSpPr>
        <p:spPr>
          <a:xfrm>
            <a:off x="6009686" y="4794156"/>
            <a:ext cx="65129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Time</a:t>
            </a:r>
          </a:p>
        </p:txBody>
      </p:sp>
    </p:spTree>
    <p:extLst>
      <p:ext uri="{BB962C8B-B14F-4D97-AF65-F5344CB8AC3E}">
        <p14:creationId xmlns:p14="http://schemas.microsoft.com/office/powerpoint/2010/main" val="380559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CC3DCB1A-74C7-4E8A-987B-E59AE3658962}"/>
              </a:ext>
            </a:extLst>
          </p:cNvPr>
          <p:cNvPicPr>
            <a:picLocks noChangeAspect="1"/>
          </p:cNvPicPr>
          <p:nvPr/>
        </p:nvPicPr>
        <p:blipFill rotWithShape="1">
          <a:blip r:embed="rId3"/>
          <a:srcRect l="6667" r="13725" b="694"/>
          <a:stretch/>
        </p:blipFill>
        <p:spPr>
          <a:xfrm>
            <a:off x="288677" y="1743306"/>
            <a:ext cx="4906825" cy="3426939"/>
          </a:xfrm>
          <a:prstGeom prst="rect">
            <a:avLst/>
          </a:prstGeom>
        </p:spPr>
      </p:pic>
      <p:sp>
        <p:nvSpPr>
          <p:cNvPr id="2" name="Title 1">
            <a:extLst>
              <a:ext uri="{FF2B5EF4-FFF2-40B4-BE49-F238E27FC236}">
                <a16:creationId xmlns:a16="http://schemas.microsoft.com/office/drawing/2014/main" id="{F2C05909-75A7-EF73-5306-F2411A36AF64}"/>
              </a:ext>
            </a:extLst>
          </p:cNvPr>
          <p:cNvSpPr>
            <a:spLocks noGrp="1"/>
          </p:cNvSpPr>
          <p:nvPr>
            <p:ph type="title"/>
          </p:nvPr>
        </p:nvSpPr>
        <p:spPr/>
        <p:txBody>
          <a:bodyPr/>
          <a:lstStyle/>
          <a:p>
            <a:r>
              <a:rPr lang="en-US"/>
              <a:t>Example #35: Graphs</a:t>
            </a:r>
          </a:p>
        </p:txBody>
      </p:sp>
      <p:sp>
        <p:nvSpPr>
          <p:cNvPr id="3" name="Text Placeholder 2">
            <a:extLst>
              <a:ext uri="{FF2B5EF4-FFF2-40B4-BE49-F238E27FC236}">
                <a16:creationId xmlns:a16="http://schemas.microsoft.com/office/drawing/2014/main" id="{EF166D55-09AA-5D8B-68B2-D891903F4A57}"/>
              </a:ext>
            </a:extLst>
          </p:cNvPr>
          <p:cNvSpPr>
            <a:spLocks noGrp="1"/>
          </p:cNvSpPr>
          <p:nvPr>
            <p:ph idx="1"/>
          </p:nvPr>
        </p:nvSpPr>
        <p:spPr>
          <a:xfrm>
            <a:off x="902188" y="1116971"/>
            <a:ext cx="7890205" cy="820905"/>
          </a:xfrm>
        </p:spPr>
        <p:txBody>
          <a:bodyPr>
            <a:normAutofit/>
          </a:bodyPr>
          <a:lstStyle/>
          <a:p>
            <a:r>
              <a:rPr lang="en-US" sz="1800" dirty="0"/>
              <a:t>Describe whether the ∆x, V, and A are positive, negative, or zero</a:t>
            </a:r>
          </a:p>
          <a:p>
            <a:r>
              <a:rPr lang="en-US" sz="1800" dirty="0"/>
              <a:t>Describe whether the ∆x, V, and A are increasing, decreasing, or constant</a:t>
            </a:r>
          </a:p>
        </p:txBody>
      </p:sp>
      <p:sp>
        <p:nvSpPr>
          <p:cNvPr id="4" name="Slide Number Placeholder 3">
            <a:extLst>
              <a:ext uri="{FF2B5EF4-FFF2-40B4-BE49-F238E27FC236}">
                <a16:creationId xmlns:a16="http://schemas.microsoft.com/office/drawing/2014/main" id="{821E448B-BAC8-A695-2C57-29A593141276}"/>
              </a:ext>
            </a:extLst>
          </p:cNvPr>
          <p:cNvSpPr>
            <a:spLocks noGrp="1"/>
          </p:cNvSpPr>
          <p:nvPr>
            <p:ph type="sldNum" sz="quarter" idx="12"/>
          </p:nvPr>
        </p:nvSpPr>
        <p:spPr/>
        <p:txBody>
          <a:bodyPr/>
          <a:lstStyle/>
          <a:p>
            <a:pPr lvl="0"/>
            <a:fld id="{00000000-1234-1234-1234-123412341234}" type="slidenum">
              <a:rPr lang="en"/>
              <a:pPr lvl="0"/>
              <a:t>85</a:t>
            </a:fld>
            <a:endParaRPr lang="en"/>
          </a:p>
        </p:txBody>
      </p:sp>
      <p:sp>
        <p:nvSpPr>
          <p:cNvPr id="7" name="Text Placeholder 2">
            <a:extLst>
              <a:ext uri="{FF2B5EF4-FFF2-40B4-BE49-F238E27FC236}">
                <a16:creationId xmlns:a16="http://schemas.microsoft.com/office/drawing/2014/main" id="{838A8585-D29F-11C7-EDF3-0DC31101EFC1}"/>
              </a:ext>
            </a:extLst>
          </p:cNvPr>
          <p:cNvSpPr txBox="1">
            <a:spLocks/>
          </p:cNvSpPr>
          <p:nvPr/>
        </p:nvSpPr>
        <p:spPr>
          <a:xfrm>
            <a:off x="5108736" y="1966047"/>
            <a:ext cx="3635899" cy="14907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4pPr>
            <a:lvl5pPr marL="2286000" marR="0" lvl="4"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5pPr>
            <a:lvl6pPr marL="2743200" marR="0" lvl="5"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6pPr>
            <a:lvl7pPr marL="3200400" marR="0" lvl="6"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7pPr>
            <a:lvl8pPr marL="3657600" marR="0" lvl="7"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8pPr>
            <a:lvl9pPr marL="4114800" marR="0" lvl="8"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9pPr>
          </a:lstStyle>
          <a:p>
            <a:pPr marL="76200" indent="0">
              <a:buFont typeface="Source Sans Pro"/>
              <a:buNone/>
            </a:pPr>
            <a:r>
              <a:rPr lang="en-US" sz="1600" b="1" dirty="0">
                <a:latin typeface="+mn-lt"/>
              </a:rPr>
              <a:t>A</a:t>
            </a:r>
          </a:p>
          <a:p>
            <a:pPr marL="361950" indent="-285750">
              <a:buClr>
                <a:srgbClr val="F07769"/>
              </a:buClr>
              <a:buFont typeface="Arial"/>
              <a:buChar char="•"/>
            </a:pPr>
            <a:r>
              <a:rPr lang="en-US" sz="1600" dirty="0">
                <a:latin typeface="+mn-lt"/>
              </a:rPr>
              <a:t>+, increasing = displacement</a:t>
            </a:r>
          </a:p>
          <a:p>
            <a:pPr marL="361950" indent="-285750">
              <a:buClr>
                <a:srgbClr val="F07769"/>
              </a:buClr>
              <a:buFont typeface="Arial"/>
              <a:buChar char="•"/>
            </a:pPr>
            <a:r>
              <a:rPr lang="en-US" sz="1600" dirty="0">
                <a:latin typeface="+mn-lt"/>
              </a:rPr>
              <a:t>+, constant = velocity</a:t>
            </a:r>
          </a:p>
          <a:p>
            <a:pPr marL="361950" indent="-285750">
              <a:buClr>
                <a:srgbClr val="F07769"/>
              </a:buClr>
              <a:buFont typeface="Arial"/>
              <a:buChar char="•"/>
            </a:pPr>
            <a:r>
              <a:rPr lang="en-US" sz="1600" dirty="0">
                <a:latin typeface="+mn-lt"/>
              </a:rPr>
              <a:t>0 = acceleration</a:t>
            </a:r>
          </a:p>
        </p:txBody>
      </p:sp>
      <p:sp>
        <p:nvSpPr>
          <p:cNvPr id="8" name="Text Placeholder 2">
            <a:extLst>
              <a:ext uri="{FF2B5EF4-FFF2-40B4-BE49-F238E27FC236}">
                <a16:creationId xmlns:a16="http://schemas.microsoft.com/office/drawing/2014/main" id="{0ED36C0F-CE61-9553-7360-AF8C547AD92E}"/>
              </a:ext>
            </a:extLst>
          </p:cNvPr>
          <p:cNvSpPr txBox="1">
            <a:spLocks/>
          </p:cNvSpPr>
          <p:nvPr/>
        </p:nvSpPr>
        <p:spPr>
          <a:xfrm>
            <a:off x="5108736" y="3456776"/>
            <a:ext cx="3635899" cy="15953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4pPr>
            <a:lvl5pPr marL="2286000" marR="0" lvl="4"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5pPr>
            <a:lvl6pPr marL="2743200" marR="0" lvl="5"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6pPr>
            <a:lvl7pPr marL="3200400" marR="0" lvl="6"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7pPr>
            <a:lvl8pPr marL="3657600" marR="0" lvl="7"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8pPr>
            <a:lvl9pPr marL="4114800" marR="0" lvl="8"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9pPr>
          </a:lstStyle>
          <a:p>
            <a:pPr marL="76200" indent="0">
              <a:buFont typeface="Source Sans Pro"/>
              <a:buNone/>
            </a:pPr>
            <a:r>
              <a:rPr lang="en-US" sz="1600" b="1" dirty="0">
                <a:latin typeface="+mn-lt"/>
              </a:rPr>
              <a:t>B</a:t>
            </a:r>
          </a:p>
          <a:p>
            <a:pPr marL="361950" indent="-285750">
              <a:buClr>
                <a:srgbClr val="F07769"/>
              </a:buClr>
              <a:buFont typeface="Arial"/>
              <a:buChar char="•"/>
            </a:pPr>
            <a:r>
              <a:rPr lang="en-US" sz="1600" dirty="0">
                <a:latin typeface="+mn-lt"/>
              </a:rPr>
              <a:t>+, increasing = displacement</a:t>
            </a:r>
          </a:p>
          <a:p>
            <a:pPr marL="361950" indent="-285750">
              <a:buClr>
                <a:srgbClr val="F07769"/>
              </a:buClr>
              <a:buFont typeface="Arial"/>
              <a:buChar char="•"/>
            </a:pPr>
            <a:r>
              <a:rPr lang="en-US" sz="1600" dirty="0">
                <a:latin typeface="+mn-lt"/>
              </a:rPr>
              <a:t>+, increasing = velocity</a:t>
            </a:r>
          </a:p>
          <a:p>
            <a:pPr marL="361950" indent="-285750">
              <a:buClr>
                <a:srgbClr val="F07769"/>
              </a:buClr>
              <a:buFont typeface="Arial"/>
              <a:buChar char="•"/>
            </a:pPr>
            <a:r>
              <a:rPr lang="en-US" sz="1600" dirty="0">
                <a:latin typeface="+mn-lt"/>
              </a:rPr>
              <a:t>+, constant = acceleration</a:t>
            </a:r>
          </a:p>
        </p:txBody>
      </p:sp>
    </p:spTree>
    <p:extLst>
      <p:ext uri="{BB962C8B-B14F-4D97-AF65-F5344CB8AC3E}">
        <p14:creationId xmlns:p14="http://schemas.microsoft.com/office/powerpoint/2010/main" val="355079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C01B1-E348-5D1E-F198-E5F3503959AF}"/>
              </a:ext>
            </a:extLst>
          </p:cNvPr>
          <p:cNvSpPr>
            <a:spLocks noGrp="1"/>
          </p:cNvSpPr>
          <p:nvPr>
            <p:ph type="title"/>
          </p:nvPr>
        </p:nvSpPr>
        <p:spPr/>
        <p:txBody>
          <a:bodyPr/>
          <a:lstStyle/>
          <a:p>
            <a:r>
              <a:rPr lang="en-US"/>
              <a:t>Velocity-Time Graphs</a:t>
            </a:r>
          </a:p>
        </p:txBody>
      </p:sp>
      <p:sp>
        <p:nvSpPr>
          <p:cNvPr id="4" name="Slide Number Placeholder 3">
            <a:extLst>
              <a:ext uri="{FF2B5EF4-FFF2-40B4-BE49-F238E27FC236}">
                <a16:creationId xmlns:a16="http://schemas.microsoft.com/office/drawing/2014/main" id="{0780DECB-DE39-850D-2762-05549CFA53B3}"/>
              </a:ext>
            </a:extLst>
          </p:cNvPr>
          <p:cNvSpPr>
            <a:spLocks noGrp="1"/>
          </p:cNvSpPr>
          <p:nvPr>
            <p:ph type="sldNum" sz="quarter" idx="12"/>
          </p:nvPr>
        </p:nvSpPr>
        <p:spPr/>
        <p:txBody>
          <a:bodyPr/>
          <a:lstStyle/>
          <a:p>
            <a:pPr lvl="0"/>
            <a:fld id="{00000000-1234-1234-1234-123412341234}" type="slidenum">
              <a:rPr lang="en"/>
              <a:pPr lvl="0"/>
              <a:t>86</a:t>
            </a:fld>
            <a:endParaRPr lang="en"/>
          </a:p>
        </p:txBody>
      </p:sp>
      <p:pic>
        <p:nvPicPr>
          <p:cNvPr id="6" name="Picture 5" descr="Chart, line chart&#10;&#10;Description automatically generated">
            <a:extLst>
              <a:ext uri="{FF2B5EF4-FFF2-40B4-BE49-F238E27FC236}">
                <a16:creationId xmlns:a16="http://schemas.microsoft.com/office/drawing/2014/main" id="{DEBCA4DB-1559-E620-0EA4-6CBA1B3D744C}"/>
              </a:ext>
            </a:extLst>
          </p:cNvPr>
          <p:cNvPicPr>
            <a:picLocks noChangeAspect="1"/>
          </p:cNvPicPr>
          <p:nvPr/>
        </p:nvPicPr>
        <p:blipFill rotWithShape="1">
          <a:blip r:embed="rId3"/>
          <a:srcRect l="6667" r="13725" b="694"/>
          <a:stretch/>
        </p:blipFill>
        <p:spPr>
          <a:xfrm>
            <a:off x="242798" y="1172678"/>
            <a:ext cx="5127571" cy="3581109"/>
          </a:xfrm>
          <a:prstGeom prst="rect">
            <a:avLst/>
          </a:prstGeom>
        </p:spPr>
      </p:pic>
      <p:sp>
        <p:nvSpPr>
          <p:cNvPr id="8" name="Text Placeholder 2">
            <a:extLst>
              <a:ext uri="{FF2B5EF4-FFF2-40B4-BE49-F238E27FC236}">
                <a16:creationId xmlns:a16="http://schemas.microsoft.com/office/drawing/2014/main" id="{EE61CEC0-2B8F-A24E-C5E0-41D9294ED931}"/>
              </a:ext>
            </a:extLst>
          </p:cNvPr>
          <p:cNvSpPr txBox="1">
            <a:spLocks/>
          </p:cNvSpPr>
          <p:nvPr/>
        </p:nvSpPr>
        <p:spPr>
          <a:xfrm>
            <a:off x="5370369" y="816405"/>
            <a:ext cx="3776078" cy="14128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4pPr>
            <a:lvl5pPr marL="2286000" marR="0" lvl="4"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5pPr>
            <a:lvl6pPr marL="2743200" marR="0" lvl="5"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6pPr>
            <a:lvl7pPr marL="3200400" marR="0" lvl="6"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7pPr>
            <a:lvl8pPr marL="3657600" marR="0" lvl="7"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8pPr>
            <a:lvl9pPr marL="4114800" marR="0" lvl="8"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9pPr>
          </a:lstStyle>
          <a:p>
            <a:pPr marL="76200" indent="0">
              <a:buNone/>
            </a:pPr>
            <a:r>
              <a:rPr lang="en-US" sz="1600" b="1" dirty="0">
                <a:latin typeface="+mn-lt"/>
              </a:rPr>
              <a:t>C</a:t>
            </a:r>
          </a:p>
          <a:p>
            <a:pPr marL="361950" indent="-285750">
              <a:buClr>
                <a:srgbClr val="F07769"/>
              </a:buClr>
              <a:buFont typeface="Arial"/>
              <a:buChar char="•"/>
            </a:pPr>
            <a:r>
              <a:rPr lang="en-US" sz="1600" dirty="0">
                <a:latin typeface="+mn-lt"/>
              </a:rPr>
              <a:t>+, increasing = displacement</a:t>
            </a:r>
          </a:p>
          <a:p>
            <a:pPr marL="361950" indent="-285750">
              <a:buClr>
                <a:srgbClr val="F07769"/>
              </a:buClr>
              <a:buFont typeface="Arial"/>
              <a:buChar char="•"/>
            </a:pPr>
            <a:r>
              <a:rPr lang="en-US" sz="1600" dirty="0">
                <a:latin typeface="+mn-lt"/>
              </a:rPr>
              <a:t>+, decreasing = velocity</a:t>
            </a:r>
          </a:p>
          <a:p>
            <a:pPr marL="361950" indent="-285750">
              <a:buClr>
                <a:srgbClr val="F07769"/>
              </a:buClr>
              <a:buFont typeface="Arial"/>
              <a:buChar char="•"/>
            </a:pPr>
            <a:r>
              <a:rPr lang="en-US" sz="1600" dirty="0">
                <a:latin typeface="+mn-lt"/>
              </a:rPr>
              <a:t>– , constant = acceleration</a:t>
            </a:r>
          </a:p>
        </p:txBody>
      </p:sp>
      <p:sp>
        <p:nvSpPr>
          <p:cNvPr id="10" name="Text Placeholder 2">
            <a:extLst>
              <a:ext uri="{FF2B5EF4-FFF2-40B4-BE49-F238E27FC236}">
                <a16:creationId xmlns:a16="http://schemas.microsoft.com/office/drawing/2014/main" id="{73001B8C-ED96-4625-2CDC-4932BAC2128C}"/>
              </a:ext>
            </a:extLst>
          </p:cNvPr>
          <p:cNvSpPr txBox="1">
            <a:spLocks/>
          </p:cNvSpPr>
          <p:nvPr/>
        </p:nvSpPr>
        <p:spPr>
          <a:xfrm>
            <a:off x="5370369" y="2053607"/>
            <a:ext cx="3776078" cy="16707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4pPr>
            <a:lvl5pPr marL="2286000" marR="0" lvl="4"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5pPr>
            <a:lvl6pPr marL="2743200" marR="0" lvl="5"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6pPr>
            <a:lvl7pPr marL="3200400" marR="0" lvl="6"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7pPr>
            <a:lvl8pPr marL="3657600" marR="0" lvl="7"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8pPr>
            <a:lvl9pPr marL="4114800" marR="0" lvl="8"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9pPr>
          </a:lstStyle>
          <a:p>
            <a:pPr marL="76200" indent="0">
              <a:buFont typeface="Source Sans Pro"/>
              <a:buNone/>
            </a:pPr>
            <a:r>
              <a:rPr lang="en-US" sz="1600" b="1" dirty="0">
                <a:latin typeface="+mn-lt"/>
              </a:rPr>
              <a:t>D</a:t>
            </a:r>
          </a:p>
          <a:p>
            <a:pPr marL="361950" indent="-285750">
              <a:buClr>
                <a:srgbClr val="F07769"/>
              </a:buClr>
              <a:buFont typeface="Arial"/>
              <a:buChar char="•"/>
            </a:pPr>
            <a:r>
              <a:rPr lang="en-US" sz="1600" dirty="0">
                <a:latin typeface="+mn-lt"/>
              </a:rPr>
              <a:t>0 = displacement</a:t>
            </a:r>
          </a:p>
          <a:p>
            <a:pPr marL="361950" indent="-285750">
              <a:buClr>
                <a:srgbClr val="F07769"/>
              </a:buClr>
              <a:buFont typeface="Arial"/>
              <a:buChar char="•"/>
            </a:pPr>
            <a:r>
              <a:rPr lang="en-US" sz="1600" dirty="0">
                <a:latin typeface="+mn-lt"/>
              </a:rPr>
              <a:t>– then +, decreasing then increasing = velocity</a:t>
            </a:r>
          </a:p>
          <a:p>
            <a:pPr marL="361950" indent="-285750">
              <a:buClr>
                <a:srgbClr val="F07769"/>
              </a:buClr>
              <a:buFont typeface="Arial"/>
              <a:buChar char="•"/>
            </a:pPr>
            <a:r>
              <a:rPr lang="en-US" sz="1600" dirty="0">
                <a:latin typeface="+mn-lt"/>
              </a:rPr>
              <a:t>+ acceleration</a:t>
            </a:r>
          </a:p>
        </p:txBody>
      </p:sp>
      <p:sp>
        <p:nvSpPr>
          <p:cNvPr id="12" name="Text Placeholder 2">
            <a:extLst>
              <a:ext uri="{FF2B5EF4-FFF2-40B4-BE49-F238E27FC236}">
                <a16:creationId xmlns:a16="http://schemas.microsoft.com/office/drawing/2014/main" id="{EBEA129B-9CDC-BDCF-1AAD-06A1F2BD1616}"/>
              </a:ext>
            </a:extLst>
          </p:cNvPr>
          <p:cNvSpPr txBox="1">
            <a:spLocks/>
          </p:cNvSpPr>
          <p:nvPr/>
        </p:nvSpPr>
        <p:spPr>
          <a:xfrm>
            <a:off x="5367922" y="3620663"/>
            <a:ext cx="3776078" cy="14128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4pPr>
            <a:lvl5pPr marL="2286000" marR="0" lvl="4"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5pPr>
            <a:lvl6pPr marL="2743200" marR="0" lvl="5"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6pPr>
            <a:lvl7pPr marL="3200400" marR="0" lvl="6"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7pPr>
            <a:lvl8pPr marL="3657600" marR="0" lvl="7"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8pPr>
            <a:lvl9pPr marL="4114800" marR="0" lvl="8"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9pPr>
          </a:lstStyle>
          <a:p>
            <a:pPr marL="76200" indent="0">
              <a:buFont typeface="Source Sans Pro"/>
              <a:buNone/>
            </a:pPr>
            <a:r>
              <a:rPr lang="en-US" sz="1600" b="1" dirty="0">
                <a:latin typeface="+mn-lt"/>
              </a:rPr>
              <a:t>E</a:t>
            </a:r>
          </a:p>
          <a:p>
            <a:pPr marL="361950" indent="-285750">
              <a:buClr>
                <a:srgbClr val="F07769"/>
              </a:buClr>
              <a:buFont typeface="Arial"/>
              <a:buChar char="•"/>
            </a:pPr>
            <a:r>
              <a:rPr lang="en-US" sz="1600" dirty="0">
                <a:latin typeface="+mn-lt"/>
              </a:rPr>
              <a:t>–, increasing = displacement</a:t>
            </a:r>
          </a:p>
          <a:p>
            <a:pPr marL="361950" indent="-285750">
              <a:buClr>
                <a:srgbClr val="F07769"/>
              </a:buClr>
              <a:buFont typeface="Arial"/>
              <a:buChar char="•"/>
            </a:pPr>
            <a:r>
              <a:rPr lang="en-US" sz="1600" dirty="0">
                <a:latin typeface="+mn-lt"/>
              </a:rPr>
              <a:t>–, constant = velocity</a:t>
            </a:r>
          </a:p>
          <a:p>
            <a:pPr marL="361950" indent="-285750">
              <a:buClr>
                <a:srgbClr val="F07769"/>
              </a:buClr>
              <a:buFont typeface="Arial"/>
              <a:buChar char="•"/>
            </a:pPr>
            <a:r>
              <a:rPr lang="en-US" sz="1600" dirty="0">
                <a:latin typeface="+mn-lt"/>
              </a:rPr>
              <a:t>0 = acceleration</a:t>
            </a:r>
          </a:p>
        </p:txBody>
      </p:sp>
    </p:spTree>
    <p:extLst>
      <p:ext uri="{BB962C8B-B14F-4D97-AF65-F5344CB8AC3E}">
        <p14:creationId xmlns:p14="http://schemas.microsoft.com/office/powerpoint/2010/main" val="177337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B94B0-B4D3-3EB0-BF53-310CB88E6A98}"/>
              </a:ext>
            </a:extLst>
          </p:cNvPr>
          <p:cNvSpPr>
            <a:spLocks noGrp="1"/>
          </p:cNvSpPr>
          <p:nvPr>
            <p:ph type="title"/>
          </p:nvPr>
        </p:nvSpPr>
        <p:spPr/>
        <p:txBody>
          <a:bodyPr/>
          <a:lstStyle/>
          <a:p>
            <a:r>
              <a:rPr lang="en-US"/>
              <a:t>Example #36: Graphs</a:t>
            </a:r>
          </a:p>
        </p:txBody>
      </p:sp>
      <p:sp>
        <p:nvSpPr>
          <p:cNvPr id="3" name="Text Placeholder 2">
            <a:extLst>
              <a:ext uri="{FF2B5EF4-FFF2-40B4-BE49-F238E27FC236}">
                <a16:creationId xmlns:a16="http://schemas.microsoft.com/office/drawing/2014/main" id="{79E99374-2490-E5E1-54BE-4043AFF6705B}"/>
              </a:ext>
            </a:extLst>
          </p:cNvPr>
          <p:cNvSpPr>
            <a:spLocks noGrp="1"/>
          </p:cNvSpPr>
          <p:nvPr>
            <p:ph idx="1"/>
          </p:nvPr>
        </p:nvSpPr>
        <p:spPr>
          <a:xfrm>
            <a:off x="902189" y="1321594"/>
            <a:ext cx="3943464" cy="3341846"/>
          </a:xfrm>
        </p:spPr>
        <p:txBody>
          <a:bodyPr/>
          <a:lstStyle/>
          <a:p>
            <a:pPr marL="76200" indent="0">
              <a:buNone/>
            </a:pPr>
            <a:r>
              <a:rPr lang="en-US" dirty="0"/>
              <a:t>From the following graph... </a:t>
            </a:r>
          </a:p>
          <a:p>
            <a:pPr marL="533400" indent="-457200">
              <a:buAutoNum type="arabicPeriod"/>
            </a:pPr>
            <a:r>
              <a:rPr lang="en-US" dirty="0"/>
              <a:t>Find the acceleration </a:t>
            </a:r>
            <a:br>
              <a:rPr lang="en-US" dirty="0"/>
            </a:br>
            <a:r>
              <a:rPr lang="en-US" dirty="0"/>
              <a:t>of the motion</a:t>
            </a:r>
          </a:p>
          <a:p>
            <a:pPr marL="533400" indent="-457200">
              <a:buAutoNum type="arabicPeriod"/>
            </a:pPr>
            <a:endParaRPr lang="en-US" dirty="0"/>
          </a:p>
          <a:p>
            <a:pPr marL="533400" indent="-457200">
              <a:buAutoNum type="arabicPeriod"/>
            </a:pPr>
            <a:r>
              <a:rPr lang="en-US" dirty="0"/>
              <a:t>Find the displacement </a:t>
            </a:r>
            <a:br>
              <a:rPr lang="en-US" dirty="0"/>
            </a:br>
            <a:r>
              <a:rPr lang="en-US" dirty="0"/>
              <a:t>of the motion 0 to 40 seconds.</a:t>
            </a:r>
          </a:p>
        </p:txBody>
      </p:sp>
      <p:sp>
        <p:nvSpPr>
          <p:cNvPr id="4" name="Slide Number Placeholder 3">
            <a:extLst>
              <a:ext uri="{FF2B5EF4-FFF2-40B4-BE49-F238E27FC236}">
                <a16:creationId xmlns:a16="http://schemas.microsoft.com/office/drawing/2014/main" id="{65031FA4-3BA5-EFEA-FE1B-501770F80BC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87</a:t>
            </a:fld>
            <a:endParaRPr lang="en"/>
          </a:p>
        </p:txBody>
      </p:sp>
      <p:pic>
        <p:nvPicPr>
          <p:cNvPr id="5" name="Picture 5" descr="Chart, line chart&#10;&#10;Description automatically generated">
            <a:extLst>
              <a:ext uri="{FF2B5EF4-FFF2-40B4-BE49-F238E27FC236}">
                <a16:creationId xmlns:a16="http://schemas.microsoft.com/office/drawing/2014/main" id="{625896EB-66E2-512A-B09E-8A0B72634437}"/>
              </a:ext>
            </a:extLst>
          </p:cNvPr>
          <p:cNvPicPr>
            <a:picLocks noChangeAspect="1"/>
          </p:cNvPicPr>
          <p:nvPr/>
        </p:nvPicPr>
        <p:blipFill>
          <a:blip r:embed="rId3"/>
          <a:srcRect r="-977"/>
          <a:stretch/>
        </p:blipFill>
        <p:spPr>
          <a:xfrm>
            <a:off x="5126246" y="1254359"/>
            <a:ext cx="3651993" cy="3627407"/>
          </a:xfrm>
          <a:prstGeom prst="rect">
            <a:avLst/>
          </a:prstGeom>
        </p:spPr>
      </p:pic>
      <p:pic>
        <p:nvPicPr>
          <p:cNvPr id="8" name="Picture 8" descr="Qr code&#10;&#10;Description automatically generated">
            <a:extLst>
              <a:ext uri="{FF2B5EF4-FFF2-40B4-BE49-F238E27FC236}">
                <a16:creationId xmlns:a16="http://schemas.microsoft.com/office/drawing/2014/main" id="{DDDCADFC-19CE-BBB5-4C56-473A7622F097}"/>
              </a:ext>
            </a:extLst>
          </p:cNvPr>
          <p:cNvPicPr>
            <a:picLocks noChangeAspect="1"/>
          </p:cNvPicPr>
          <p:nvPr/>
        </p:nvPicPr>
        <p:blipFill>
          <a:blip r:embed="rId4"/>
          <a:stretch>
            <a:fillRect/>
          </a:stretch>
        </p:blipFill>
        <p:spPr>
          <a:xfrm>
            <a:off x="8226901" y="241712"/>
            <a:ext cx="757661" cy="718763"/>
          </a:xfrm>
          <a:prstGeom prst="rect">
            <a:avLst/>
          </a:prstGeom>
        </p:spPr>
      </p:pic>
      <p:sp>
        <p:nvSpPr>
          <p:cNvPr id="6" name="TextBox 5">
            <a:extLst>
              <a:ext uri="{FF2B5EF4-FFF2-40B4-BE49-F238E27FC236}">
                <a16:creationId xmlns:a16="http://schemas.microsoft.com/office/drawing/2014/main" id="{CB4F78A2-8B57-AD1B-E7CD-D38C52090F22}"/>
              </a:ext>
            </a:extLst>
          </p:cNvPr>
          <p:cNvSpPr txBox="1"/>
          <p:nvPr/>
        </p:nvSpPr>
        <p:spPr>
          <a:xfrm>
            <a:off x="2483291" y="2387084"/>
            <a:ext cx="17002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800" dirty="0">
                <a:solidFill>
                  <a:srgbClr val="F07769"/>
                </a:solidFill>
              </a:rPr>
              <a:t>0.2m/s</a:t>
            </a:r>
            <a:r>
              <a:rPr lang="en-US" sz="1800" baseline="30000" dirty="0">
                <a:solidFill>
                  <a:srgbClr val="F07769"/>
                </a:solidFill>
              </a:rPr>
              <a:t>2</a:t>
            </a:r>
          </a:p>
        </p:txBody>
      </p:sp>
      <p:sp>
        <p:nvSpPr>
          <p:cNvPr id="7" name="TextBox 6">
            <a:extLst>
              <a:ext uri="{FF2B5EF4-FFF2-40B4-BE49-F238E27FC236}">
                <a16:creationId xmlns:a16="http://schemas.microsoft.com/office/drawing/2014/main" id="{DCD633FE-E63D-E2D0-9F00-A67CA7CFAD67}"/>
              </a:ext>
            </a:extLst>
          </p:cNvPr>
          <p:cNvSpPr txBox="1"/>
          <p:nvPr/>
        </p:nvSpPr>
        <p:spPr>
          <a:xfrm>
            <a:off x="2531782" y="3566106"/>
            <a:ext cx="17002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800" dirty="0">
                <a:solidFill>
                  <a:srgbClr val="F07769"/>
                </a:solidFill>
              </a:rPr>
              <a:t>2</a:t>
            </a:r>
            <a:r>
              <a:rPr lang="en-US" dirty="0">
                <a:solidFill>
                  <a:srgbClr val="F07769"/>
                </a:solidFill>
              </a:rPr>
              <a:t>40 </a:t>
            </a:r>
            <a:r>
              <a:rPr lang="en-US" sz="1800" dirty="0">
                <a:solidFill>
                  <a:srgbClr val="F07769"/>
                </a:solidFill>
              </a:rPr>
              <a:t>m</a:t>
            </a:r>
            <a:endParaRPr lang="en-US" dirty="0">
              <a:solidFill>
                <a:srgbClr val="F07769"/>
              </a:solidFill>
            </a:endParaRPr>
          </a:p>
        </p:txBody>
      </p:sp>
    </p:spTree>
    <p:extLst>
      <p:ext uri="{BB962C8B-B14F-4D97-AF65-F5344CB8AC3E}">
        <p14:creationId xmlns:p14="http://schemas.microsoft.com/office/powerpoint/2010/main" val="75704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4148D-2749-3BFB-AB96-67329C886FEE}"/>
              </a:ext>
            </a:extLst>
          </p:cNvPr>
          <p:cNvSpPr>
            <a:spLocks noGrp="1"/>
          </p:cNvSpPr>
          <p:nvPr>
            <p:ph type="title"/>
          </p:nvPr>
        </p:nvSpPr>
        <p:spPr/>
        <p:txBody>
          <a:bodyPr/>
          <a:lstStyle/>
          <a:p>
            <a:r>
              <a:rPr lang="en-US"/>
              <a:t>Example #37: Graphs</a:t>
            </a:r>
          </a:p>
        </p:txBody>
      </p:sp>
      <p:sp>
        <p:nvSpPr>
          <p:cNvPr id="13" name="Content Placeholder 12">
            <a:extLst>
              <a:ext uri="{FF2B5EF4-FFF2-40B4-BE49-F238E27FC236}">
                <a16:creationId xmlns:a16="http://schemas.microsoft.com/office/drawing/2014/main" id="{A30AC627-E936-17E2-2CEC-E49836815B7D}"/>
              </a:ext>
            </a:extLst>
          </p:cNvPr>
          <p:cNvSpPr>
            <a:spLocks noGrp="1"/>
          </p:cNvSpPr>
          <p:nvPr>
            <p:ph idx="1"/>
          </p:nvPr>
        </p:nvSpPr>
        <p:spPr>
          <a:xfrm>
            <a:off x="902189" y="1321594"/>
            <a:ext cx="3843347" cy="3341846"/>
          </a:xfrm>
        </p:spPr>
        <p:txBody>
          <a:bodyPr/>
          <a:lstStyle/>
          <a:p>
            <a:pPr marL="76200" indent="0">
              <a:buNone/>
            </a:pPr>
            <a:r>
              <a:rPr lang="en-US" dirty="0">
                <a:latin typeface="+mn-lt"/>
              </a:rPr>
              <a:t>Using the graph at the right, determine the average acceleration of the car </a:t>
            </a:r>
          </a:p>
          <a:p>
            <a:pPr marL="533400" indent="-457200">
              <a:buAutoNum type="alphaUcPeriod"/>
            </a:pPr>
            <a:r>
              <a:rPr lang="en-US" dirty="0">
                <a:latin typeface="+mn-lt"/>
              </a:rPr>
              <a:t>0.5 m/s</a:t>
            </a:r>
            <a:r>
              <a:rPr lang="en-US" baseline="30000" dirty="0">
                <a:latin typeface="+mn-lt"/>
              </a:rPr>
              <a:t>2</a:t>
            </a:r>
          </a:p>
          <a:p>
            <a:pPr marL="533400" indent="-457200">
              <a:buAutoNum type="alphaUcPeriod"/>
            </a:pPr>
            <a:r>
              <a:rPr lang="en-US" dirty="0">
                <a:latin typeface="+mn-lt"/>
              </a:rPr>
              <a:t>-0.5 m/s</a:t>
            </a:r>
            <a:r>
              <a:rPr lang="en-US" baseline="30000" dirty="0">
                <a:latin typeface="+mn-lt"/>
              </a:rPr>
              <a:t>2</a:t>
            </a:r>
          </a:p>
          <a:p>
            <a:pPr marL="533400" indent="-457200">
              <a:buAutoNum type="alphaUcPeriod"/>
            </a:pPr>
            <a:r>
              <a:rPr lang="en-US" dirty="0">
                <a:latin typeface="+mn-lt"/>
              </a:rPr>
              <a:t>2 m/s</a:t>
            </a:r>
            <a:r>
              <a:rPr lang="en-US" baseline="30000" dirty="0">
                <a:latin typeface="+mn-lt"/>
              </a:rPr>
              <a:t>2</a:t>
            </a:r>
          </a:p>
          <a:p>
            <a:pPr marL="533400" indent="-457200">
              <a:buAutoNum type="alphaUcPeriod"/>
            </a:pPr>
            <a:r>
              <a:rPr lang="en-US" dirty="0">
                <a:latin typeface="+mn-lt"/>
              </a:rPr>
              <a:t>-2 m/s</a:t>
            </a:r>
            <a:r>
              <a:rPr lang="en-US" baseline="30000" dirty="0">
                <a:latin typeface="+mn-lt"/>
              </a:rPr>
              <a:t>2</a:t>
            </a:r>
          </a:p>
          <a:p>
            <a:endParaRPr lang="en-US" dirty="0"/>
          </a:p>
        </p:txBody>
      </p:sp>
      <p:sp>
        <p:nvSpPr>
          <p:cNvPr id="4" name="Slide Number Placeholder 3">
            <a:extLst>
              <a:ext uri="{FF2B5EF4-FFF2-40B4-BE49-F238E27FC236}">
                <a16:creationId xmlns:a16="http://schemas.microsoft.com/office/drawing/2014/main" id="{BE165C3A-BAB6-F25C-09EB-DA8D5C153695}"/>
              </a:ext>
            </a:extLst>
          </p:cNvPr>
          <p:cNvSpPr>
            <a:spLocks noGrp="1"/>
          </p:cNvSpPr>
          <p:nvPr>
            <p:ph type="sldNum" sz="quarter" idx="12"/>
          </p:nvPr>
        </p:nvSpPr>
        <p:spPr/>
        <p:txBody>
          <a:bodyPr/>
          <a:lstStyle/>
          <a:p>
            <a:pPr lvl="0"/>
            <a:fld id="{00000000-1234-1234-1234-123412341234}" type="slidenum">
              <a:rPr lang="en"/>
              <a:pPr lvl="0"/>
              <a:t>88</a:t>
            </a:fld>
            <a:endParaRPr lang="en"/>
          </a:p>
        </p:txBody>
      </p:sp>
      <p:pic>
        <p:nvPicPr>
          <p:cNvPr id="8" name="Picture 8" descr="Chart, line chart&#10;&#10;Description automatically generated">
            <a:extLst>
              <a:ext uri="{FF2B5EF4-FFF2-40B4-BE49-F238E27FC236}">
                <a16:creationId xmlns:a16="http://schemas.microsoft.com/office/drawing/2014/main" id="{0C6BDF1F-8D2C-5DF1-940D-D2944C80B2B4}"/>
              </a:ext>
            </a:extLst>
          </p:cNvPr>
          <p:cNvPicPr>
            <a:picLocks noChangeAspect="1"/>
          </p:cNvPicPr>
          <p:nvPr/>
        </p:nvPicPr>
        <p:blipFill>
          <a:blip r:embed="rId3"/>
          <a:stretch>
            <a:fillRect/>
          </a:stretch>
        </p:blipFill>
        <p:spPr>
          <a:xfrm>
            <a:off x="4986273" y="1184086"/>
            <a:ext cx="3562709" cy="3584275"/>
          </a:xfrm>
          <a:prstGeom prst="rect">
            <a:avLst/>
          </a:prstGeom>
        </p:spPr>
      </p:pic>
      <p:sp>
        <p:nvSpPr>
          <p:cNvPr id="3" name="Rectangle: Rounded Corners 2">
            <a:extLst>
              <a:ext uri="{FF2B5EF4-FFF2-40B4-BE49-F238E27FC236}">
                <a16:creationId xmlns:a16="http://schemas.microsoft.com/office/drawing/2014/main" id="{A46DC2E8-030B-64CE-C35B-320D41BBADA7}"/>
              </a:ext>
            </a:extLst>
          </p:cNvPr>
          <p:cNvSpPr/>
          <p:nvPr/>
        </p:nvSpPr>
        <p:spPr>
          <a:xfrm>
            <a:off x="902189" y="2730795"/>
            <a:ext cx="2037990" cy="410767"/>
          </a:xfrm>
          <a:prstGeom prst="roundRect">
            <a:avLst/>
          </a:prstGeom>
          <a:noFill/>
          <a:ln w="57150">
            <a:solidFill>
              <a:srgbClr val="F077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07769"/>
              </a:solidFill>
            </a:endParaRPr>
          </a:p>
        </p:txBody>
      </p:sp>
    </p:spTree>
    <p:extLst>
      <p:ext uri="{BB962C8B-B14F-4D97-AF65-F5344CB8AC3E}">
        <p14:creationId xmlns:p14="http://schemas.microsoft.com/office/powerpoint/2010/main" val="210007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05909-75A7-EF73-5306-F2411A36AF64}"/>
              </a:ext>
            </a:extLst>
          </p:cNvPr>
          <p:cNvSpPr>
            <a:spLocks noGrp="1"/>
          </p:cNvSpPr>
          <p:nvPr>
            <p:ph type="title"/>
          </p:nvPr>
        </p:nvSpPr>
        <p:spPr/>
        <p:txBody>
          <a:bodyPr/>
          <a:lstStyle/>
          <a:p>
            <a:r>
              <a:rPr lang="en-US"/>
              <a:t>Example #38: Graphs</a:t>
            </a:r>
          </a:p>
        </p:txBody>
      </p:sp>
      <p:sp>
        <p:nvSpPr>
          <p:cNvPr id="5" name="Content Placeholder 4">
            <a:extLst>
              <a:ext uri="{FF2B5EF4-FFF2-40B4-BE49-F238E27FC236}">
                <a16:creationId xmlns:a16="http://schemas.microsoft.com/office/drawing/2014/main" id="{A6FF7E24-D318-3F15-8EFD-0AB5DB0E56C1}"/>
              </a:ext>
            </a:extLst>
          </p:cNvPr>
          <p:cNvSpPr>
            <a:spLocks noGrp="1"/>
          </p:cNvSpPr>
          <p:nvPr>
            <p:ph idx="1"/>
          </p:nvPr>
        </p:nvSpPr>
        <p:spPr>
          <a:xfrm>
            <a:off x="902189" y="1321594"/>
            <a:ext cx="3840776" cy="3341846"/>
          </a:xfrm>
        </p:spPr>
        <p:txBody>
          <a:bodyPr/>
          <a:lstStyle/>
          <a:p>
            <a:r>
              <a:rPr lang="en-US" dirty="0">
                <a:latin typeface="+mn-lt"/>
              </a:rPr>
              <a:t>Using the graph at the right, determine the acceleration and the displacement for each segment (A,B,C, and D).</a:t>
            </a:r>
          </a:p>
          <a:p>
            <a:endParaRPr lang="en-US" dirty="0"/>
          </a:p>
        </p:txBody>
      </p:sp>
      <p:sp>
        <p:nvSpPr>
          <p:cNvPr id="4" name="Slide Number Placeholder 3">
            <a:extLst>
              <a:ext uri="{FF2B5EF4-FFF2-40B4-BE49-F238E27FC236}">
                <a16:creationId xmlns:a16="http://schemas.microsoft.com/office/drawing/2014/main" id="{821E448B-BAC8-A695-2C57-29A59314127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89</a:t>
            </a:fld>
            <a:endParaRPr lang="en"/>
          </a:p>
        </p:txBody>
      </p:sp>
      <p:sp>
        <p:nvSpPr>
          <p:cNvPr id="6" name="Text Placeholder 2">
            <a:extLst>
              <a:ext uri="{FF2B5EF4-FFF2-40B4-BE49-F238E27FC236}">
                <a16:creationId xmlns:a16="http://schemas.microsoft.com/office/drawing/2014/main" id="{0B873B81-F14E-8B51-EE5F-5E5F6560DE0F}"/>
              </a:ext>
            </a:extLst>
          </p:cNvPr>
          <p:cNvSpPr txBox="1">
            <a:spLocks/>
          </p:cNvSpPr>
          <p:nvPr/>
        </p:nvSpPr>
        <p:spPr>
          <a:xfrm>
            <a:off x="1346867" y="3641661"/>
            <a:ext cx="3714681" cy="1287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4pPr>
            <a:lvl5pPr marL="2286000" marR="0" lvl="4"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5pPr>
            <a:lvl6pPr marL="2743200" marR="0" lvl="5"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6pPr>
            <a:lvl7pPr marL="3200400" marR="0" lvl="6"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7pPr>
            <a:lvl8pPr marL="3657600" marR="0" lvl="7"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8pPr>
            <a:lvl9pPr marL="4114800" marR="0" lvl="8"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9pPr>
          </a:lstStyle>
          <a:p>
            <a:pPr marL="76200" indent="0">
              <a:buNone/>
            </a:pPr>
            <a:endParaRPr lang="en-US" dirty="0">
              <a:latin typeface="+mn-lt"/>
            </a:endParaRPr>
          </a:p>
        </p:txBody>
      </p:sp>
      <p:pic>
        <p:nvPicPr>
          <p:cNvPr id="10" name="Picture 10" descr="Qr code&#10;&#10;Description automatically generated">
            <a:extLst>
              <a:ext uri="{FF2B5EF4-FFF2-40B4-BE49-F238E27FC236}">
                <a16:creationId xmlns:a16="http://schemas.microsoft.com/office/drawing/2014/main" id="{959C14C4-A78F-1B53-0408-86D6027618E1}"/>
              </a:ext>
            </a:extLst>
          </p:cNvPr>
          <p:cNvPicPr>
            <a:picLocks noChangeAspect="1"/>
          </p:cNvPicPr>
          <p:nvPr/>
        </p:nvPicPr>
        <p:blipFill>
          <a:blip r:embed="rId3"/>
          <a:stretch>
            <a:fillRect/>
          </a:stretch>
        </p:blipFill>
        <p:spPr>
          <a:xfrm>
            <a:off x="8188042" y="173868"/>
            <a:ext cx="822583" cy="844866"/>
          </a:xfrm>
          <a:prstGeom prst="rect">
            <a:avLst/>
          </a:prstGeom>
        </p:spPr>
      </p:pic>
      <p:sp>
        <p:nvSpPr>
          <p:cNvPr id="3" name="TextBox 2">
            <a:extLst>
              <a:ext uri="{FF2B5EF4-FFF2-40B4-BE49-F238E27FC236}">
                <a16:creationId xmlns:a16="http://schemas.microsoft.com/office/drawing/2014/main" id="{BDED148D-83C3-5785-30B8-EB2B71CDE6A8}"/>
              </a:ext>
            </a:extLst>
          </p:cNvPr>
          <p:cNvSpPr txBox="1"/>
          <p:nvPr/>
        </p:nvSpPr>
        <p:spPr>
          <a:xfrm>
            <a:off x="914669" y="2682815"/>
            <a:ext cx="358616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2000" dirty="0">
                <a:solidFill>
                  <a:srgbClr val="F07769"/>
                </a:solidFill>
              </a:rPr>
              <a:t>2 m/s</a:t>
            </a:r>
            <a:r>
              <a:rPr lang="en-US" sz="2000" baseline="30000" dirty="0">
                <a:solidFill>
                  <a:srgbClr val="F07769"/>
                </a:solidFill>
              </a:rPr>
              <a:t>2</a:t>
            </a:r>
            <a:r>
              <a:rPr lang="en-US" sz="2000" dirty="0">
                <a:solidFill>
                  <a:srgbClr val="F07769"/>
                </a:solidFill>
              </a:rPr>
              <a:t> , 4 m</a:t>
            </a:r>
          </a:p>
          <a:p>
            <a:pPr marL="342900" indent="-342900">
              <a:buAutoNum type="alphaUcPeriod"/>
            </a:pPr>
            <a:r>
              <a:rPr lang="en-US" sz="2000" dirty="0">
                <a:solidFill>
                  <a:srgbClr val="F07769"/>
                </a:solidFill>
              </a:rPr>
              <a:t>-1 m/s</a:t>
            </a:r>
            <a:r>
              <a:rPr lang="en-US" sz="2000" baseline="30000" dirty="0">
                <a:solidFill>
                  <a:srgbClr val="F07769"/>
                </a:solidFill>
              </a:rPr>
              <a:t>2</a:t>
            </a:r>
            <a:r>
              <a:rPr lang="en-US" sz="2000" dirty="0">
                <a:solidFill>
                  <a:srgbClr val="F07769"/>
                </a:solidFill>
              </a:rPr>
              <a:t>, 6 m</a:t>
            </a:r>
          </a:p>
          <a:p>
            <a:pPr marL="342900" indent="-342900">
              <a:buAutoNum type="alphaUcPeriod"/>
            </a:pPr>
            <a:r>
              <a:rPr lang="en-US" sz="2000" dirty="0">
                <a:solidFill>
                  <a:srgbClr val="F07769"/>
                </a:solidFill>
              </a:rPr>
              <a:t>0 m/s</a:t>
            </a:r>
            <a:r>
              <a:rPr lang="en-US" sz="2000" baseline="30000" dirty="0">
                <a:solidFill>
                  <a:srgbClr val="F07769"/>
                </a:solidFill>
              </a:rPr>
              <a:t>2</a:t>
            </a:r>
            <a:r>
              <a:rPr lang="en-US" sz="2000" dirty="0">
                <a:solidFill>
                  <a:srgbClr val="F07769"/>
                </a:solidFill>
              </a:rPr>
              <a:t>, 8 m</a:t>
            </a:r>
          </a:p>
          <a:p>
            <a:pPr marL="342900" indent="-342900">
              <a:buAutoNum type="alphaUcPeriod"/>
            </a:pPr>
            <a:r>
              <a:rPr lang="en-US" sz="2000" dirty="0">
                <a:solidFill>
                  <a:srgbClr val="F07769"/>
                </a:solidFill>
              </a:rPr>
              <a:t>-2 m/s</a:t>
            </a:r>
            <a:r>
              <a:rPr lang="en-US" sz="2000" baseline="30000" dirty="0">
                <a:solidFill>
                  <a:srgbClr val="F07769"/>
                </a:solidFill>
              </a:rPr>
              <a:t>2</a:t>
            </a:r>
            <a:r>
              <a:rPr lang="en-US" sz="2000" dirty="0">
                <a:solidFill>
                  <a:srgbClr val="F07769"/>
                </a:solidFill>
              </a:rPr>
              <a:t>, 0 m</a:t>
            </a:r>
          </a:p>
        </p:txBody>
      </p:sp>
      <p:grpSp>
        <p:nvGrpSpPr>
          <p:cNvPr id="8" name="Group 7">
            <a:extLst>
              <a:ext uri="{FF2B5EF4-FFF2-40B4-BE49-F238E27FC236}">
                <a16:creationId xmlns:a16="http://schemas.microsoft.com/office/drawing/2014/main" id="{5240A903-5060-1626-C331-2702C282F144}"/>
              </a:ext>
            </a:extLst>
          </p:cNvPr>
          <p:cNvGrpSpPr/>
          <p:nvPr/>
        </p:nvGrpSpPr>
        <p:grpSpPr>
          <a:xfrm>
            <a:off x="5149322" y="1227337"/>
            <a:ext cx="3541143" cy="3530360"/>
            <a:chOff x="4648738" y="639552"/>
            <a:chExt cx="3541143" cy="3530360"/>
          </a:xfrm>
        </p:grpSpPr>
        <p:pic>
          <p:nvPicPr>
            <p:cNvPr id="7" name="Picture 7" descr="Chart, line chart&#10;&#10;Description automatically generated">
              <a:extLst>
                <a:ext uri="{FF2B5EF4-FFF2-40B4-BE49-F238E27FC236}">
                  <a16:creationId xmlns:a16="http://schemas.microsoft.com/office/drawing/2014/main" id="{FD391040-9EA8-8574-2F71-9CB90EA09C2C}"/>
                </a:ext>
              </a:extLst>
            </p:cNvPr>
            <p:cNvPicPr>
              <a:picLocks noChangeAspect="1"/>
            </p:cNvPicPr>
            <p:nvPr/>
          </p:nvPicPr>
          <p:blipFill>
            <a:blip r:embed="rId4"/>
            <a:stretch>
              <a:fillRect/>
            </a:stretch>
          </p:blipFill>
          <p:spPr>
            <a:xfrm>
              <a:off x="4648738" y="639552"/>
              <a:ext cx="3541143" cy="3530360"/>
            </a:xfrm>
            <a:prstGeom prst="rect">
              <a:avLst/>
            </a:prstGeom>
          </p:spPr>
        </p:pic>
        <p:sp>
          <p:nvSpPr>
            <p:cNvPr id="12" name="TextBox 11">
              <a:extLst>
                <a:ext uri="{FF2B5EF4-FFF2-40B4-BE49-F238E27FC236}">
                  <a16:creationId xmlns:a16="http://schemas.microsoft.com/office/drawing/2014/main" id="{B13ABAA6-4E0E-85AB-C250-520FF35F83DD}"/>
                </a:ext>
              </a:extLst>
            </p:cNvPr>
            <p:cNvSpPr txBox="1"/>
            <p:nvPr/>
          </p:nvSpPr>
          <p:spPr>
            <a:xfrm>
              <a:off x="5085811" y="1763024"/>
              <a:ext cx="54292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A</a:t>
              </a:r>
            </a:p>
          </p:txBody>
        </p:sp>
        <p:sp>
          <p:nvSpPr>
            <p:cNvPr id="13" name="TextBox 12">
              <a:extLst>
                <a:ext uri="{FF2B5EF4-FFF2-40B4-BE49-F238E27FC236}">
                  <a16:creationId xmlns:a16="http://schemas.microsoft.com/office/drawing/2014/main" id="{D7614B39-DC78-2DC3-123E-C020204A3F0C}"/>
                </a:ext>
              </a:extLst>
            </p:cNvPr>
            <p:cNvSpPr txBox="1"/>
            <p:nvPr/>
          </p:nvSpPr>
          <p:spPr>
            <a:xfrm>
              <a:off x="5624962" y="1417967"/>
              <a:ext cx="54292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B</a:t>
              </a:r>
            </a:p>
          </p:txBody>
        </p:sp>
        <p:sp>
          <p:nvSpPr>
            <p:cNvPr id="14" name="TextBox 13">
              <a:extLst>
                <a:ext uri="{FF2B5EF4-FFF2-40B4-BE49-F238E27FC236}">
                  <a16:creationId xmlns:a16="http://schemas.microsoft.com/office/drawing/2014/main" id="{311F40F6-5A8C-1272-0079-CAC271E82EAB}"/>
                </a:ext>
              </a:extLst>
            </p:cNvPr>
            <p:cNvSpPr txBox="1"/>
            <p:nvPr/>
          </p:nvSpPr>
          <p:spPr>
            <a:xfrm>
              <a:off x="6164112" y="1752240"/>
              <a:ext cx="54292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C</a:t>
              </a:r>
            </a:p>
          </p:txBody>
        </p:sp>
        <p:sp>
          <p:nvSpPr>
            <p:cNvPr id="15" name="TextBox 14">
              <a:extLst>
                <a:ext uri="{FF2B5EF4-FFF2-40B4-BE49-F238E27FC236}">
                  <a16:creationId xmlns:a16="http://schemas.microsoft.com/office/drawing/2014/main" id="{02EC1E3E-D307-1A19-9E25-8D5A17B3BF56}"/>
                </a:ext>
              </a:extLst>
            </p:cNvPr>
            <p:cNvSpPr txBox="1"/>
            <p:nvPr/>
          </p:nvSpPr>
          <p:spPr>
            <a:xfrm>
              <a:off x="7188499" y="2205127"/>
              <a:ext cx="54292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D</a:t>
              </a:r>
            </a:p>
          </p:txBody>
        </p:sp>
      </p:grpSp>
    </p:spTree>
    <p:extLst>
      <p:ext uri="{BB962C8B-B14F-4D97-AF65-F5344CB8AC3E}">
        <p14:creationId xmlns:p14="http://schemas.microsoft.com/office/powerpoint/2010/main" val="168207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DD5C-F980-C826-4D13-E1D8C55774C1}"/>
              </a:ext>
            </a:extLst>
          </p:cNvPr>
          <p:cNvSpPr>
            <a:spLocks noGrp="1"/>
          </p:cNvSpPr>
          <p:nvPr>
            <p:ph type="title"/>
          </p:nvPr>
        </p:nvSpPr>
        <p:spPr/>
        <p:txBody>
          <a:bodyPr/>
          <a:lstStyle/>
          <a:p>
            <a:r>
              <a:rPr lang="en-US"/>
              <a:t>Example #2: Distance &amp; Displacement</a:t>
            </a:r>
          </a:p>
        </p:txBody>
      </p:sp>
      <p:sp>
        <p:nvSpPr>
          <p:cNvPr id="4" name="Text Placeholder 3">
            <a:extLst>
              <a:ext uri="{FF2B5EF4-FFF2-40B4-BE49-F238E27FC236}">
                <a16:creationId xmlns:a16="http://schemas.microsoft.com/office/drawing/2014/main" id="{02076211-FE71-421C-3269-8CF380B6E902}"/>
              </a:ext>
            </a:extLst>
          </p:cNvPr>
          <p:cNvSpPr>
            <a:spLocks noGrp="1"/>
          </p:cNvSpPr>
          <p:nvPr>
            <p:ph idx="1"/>
          </p:nvPr>
        </p:nvSpPr>
        <p:spPr>
          <a:xfrm>
            <a:off x="902189" y="1321594"/>
            <a:ext cx="7338060" cy="1955562"/>
          </a:xfrm>
        </p:spPr>
        <p:txBody>
          <a:bodyPr/>
          <a:lstStyle/>
          <a:p>
            <a:pPr marL="76200" indent="0">
              <a:buNone/>
            </a:pPr>
            <a:r>
              <a:rPr lang="en-US" dirty="0"/>
              <a:t>Jim travels 60 meters east to go to Cindy's house. However, Cindy is not home so he decides to head 40 meters west to hang out with Harry. </a:t>
            </a:r>
          </a:p>
          <a:p>
            <a:pPr marL="533400" indent="-457200">
              <a:buAutoNum type="alphaUcPeriod"/>
            </a:pPr>
            <a:r>
              <a:rPr lang="en-US" dirty="0"/>
              <a:t>What distance did Jim travel? </a:t>
            </a:r>
          </a:p>
          <a:p>
            <a:pPr marL="533400" indent="-457200">
              <a:buAutoNum type="alphaUcPeriod"/>
            </a:pPr>
            <a:r>
              <a:rPr lang="en-US" dirty="0"/>
              <a:t>What is Jim's displacement?</a:t>
            </a:r>
          </a:p>
        </p:txBody>
      </p:sp>
      <p:sp>
        <p:nvSpPr>
          <p:cNvPr id="3" name="Slide Number Placeholder 2">
            <a:extLst>
              <a:ext uri="{FF2B5EF4-FFF2-40B4-BE49-F238E27FC236}">
                <a16:creationId xmlns:a16="http://schemas.microsoft.com/office/drawing/2014/main" id="{152861A8-35D3-1AE8-9976-9886A0A0F02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9</a:t>
            </a:fld>
            <a:endParaRPr lang="en"/>
          </a:p>
        </p:txBody>
      </p:sp>
      <p:sp>
        <p:nvSpPr>
          <p:cNvPr id="8" name="TextBox 7">
            <a:extLst>
              <a:ext uri="{FF2B5EF4-FFF2-40B4-BE49-F238E27FC236}">
                <a16:creationId xmlns:a16="http://schemas.microsoft.com/office/drawing/2014/main" id="{6FEC1991-2899-6156-E514-6D146B089D0B}"/>
              </a:ext>
            </a:extLst>
          </p:cNvPr>
          <p:cNvSpPr txBox="1"/>
          <p:nvPr/>
        </p:nvSpPr>
        <p:spPr>
          <a:xfrm>
            <a:off x="4755689" y="2300053"/>
            <a:ext cx="31917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100 meters</a:t>
            </a:r>
          </a:p>
        </p:txBody>
      </p:sp>
      <p:sp>
        <p:nvSpPr>
          <p:cNvPr id="9" name="TextBox 8">
            <a:extLst>
              <a:ext uri="{FF2B5EF4-FFF2-40B4-BE49-F238E27FC236}">
                <a16:creationId xmlns:a16="http://schemas.microsoft.com/office/drawing/2014/main" id="{938584D3-B143-A96B-61ED-7A3771F7DC5C}"/>
              </a:ext>
            </a:extLst>
          </p:cNvPr>
          <p:cNvSpPr txBox="1"/>
          <p:nvPr/>
        </p:nvSpPr>
        <p:spPr>
          <a:xfrm>
            <a:off x="4755687" y="2774506"/>
            <a:ext cx="4468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07769"/>
                </a:solidFill>
              </a:rPr>
              <a:t>20 meters (the positive number implies east)</a:t>
            </a:r>
          </a:p>
          <a:p>
            <a:r>
              <a:rPr lang="en-US" sz="1800" dirty="0">
                <a:solidFill>
                  <a:srgbClr val="F07769"/>
                </a:solidFill>
              </a:rPr>
              <a:t>Or 20 meters east</a:t>
            </a:r>
          </a:p>
        </p:txBody>
      </p:sp>
      <p:pic>
        <p:nvPicPr>
          <p:cNvPr id="5" name="Picture 8" descr="Qr code&#10;&#10;Description automatically generated">
            <a:extLst>
              <a:ext uri="{FF2B5EF4-FFF2-40B4-BE49-F238E27FC236}">
                <a16:creationId xmlns:a16="http://schemas.microsoft.com/office/drawing/2014/main" id="{1DACE78D-66DD-B15C-FF26-849D72F4AC99}"/>
              </a:ext>
            </a:extLst>
          </p:cNvPr>
          <p:cNvPicPr>
            <a:picLocks noChangeAspect="1"/>
          </p:cNvPicPr>
          <p:nvPr/>
        </p:nvPicPr>
        <p:blipFill>
          <a:blip r:embed="rId3"/>
          <a:stretch>
            <a:fillRect/>
          </a:stretch>
        </p:blipFill>
        <p:spPr>
          <a:xfrm>
            <a:off x="8188085" y="213667"/>
            <a:ext cx="758047" cy="779613"/>
          </a:xfrm>
          <a:prstGeom prst="rect">
            <a:avLst/>
          </a:prstGeom>
        </p:spPr>
      </p:pic>
      <p:pic>
        <p:nvPicPr>
          <p:cNvPr id="16" name="Graphic 15">
            <a:extLst>
              <a:ext uri="{FF2B5EF4-FFF2-40B4-BE49-F238E27FC236}">
                <a16:creationId xmlns:a16="http://schemas.microsoft.com/office/drawing/2014/main" id="{BF09F8A3-4DCA-6E25-4468-EF41C1DDFC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 y="3886200"/>
            <a:ext cx="9144000" cy="1257300"/>
          </a:xfrm>
          <a:prstGeom prst="rect">
            <a:avLst/>
          </a:prstGeom>
        </p:spPr>
      </p:pic>
      <p:sp>
        <p:nvSpPr>
          <p:cNvPr id="18" name="TextBox 17">
            <a:extLst>
              <a:ext uri="{FF2B5EF4-FFF2-40B4-BE49-F238E27FC236}">
                <a16:creationId xmlns:a16="http://schemas.microsoft.com/office/drawing/2014/main" id="{0CCBA8F6-9DC1-1FB1-E9F1-14C71761D30E}"/>
              </a:ext>
            </a:extLst>
          </p:cNvPr>
          <p:cNvSpPr txBox="1"/>
          <p:nvPr/>
        </p:nvSpPr>
        <p:spPr>
          <a:xfrm>
            <a:off x="2877235" y="3516868"/>
            <a:ext cx="1772686"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600" dirty="0">
                <a:solidFill>
                  <a:schemeClr val="bg2">
                    <a:lumMod val="50000"/>
                  </a:schemeClr>
                </a:solidFill>
              </a:rPr>
              <a:t>Harry's House</a:t>
            </a:r>
          </a:p>
        </p:txBody>
      </p:sp>
      <p:sp>
        <p:nvSpPr>
          <p:cNvPr id="20" name="TextBox 19">
            <a:extLst>
              <a:ext uri="{FF2B5EF4-FFF2-40B4-BE49-F238E27FC236}">
                <a16:creationId xmlns:a16="http://schemas.microsoft.com/office/drawing/2014/main" id="{18495B6D-1989-DD96-EB32-ED0275460513}"/>
              </a:ext>
            </a:extLst>
          </p:cNvPr>
          <p:cNvSpPr txBox="1"/>
          <p:nvPr/>
        </p:nvSpPr>
        <p:spPr>
          <a:xfrm>
            <a:off x="6010226" y="3516868"/>
            <a:ext cx="1772687"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600" dirty="0">
                <a:solidFill>
                  <a:schemeClr val="bg2">
                    <a:lumMod val="50000"/>
                  </a:schemeClr>
                </a:solidFill>
              </a:rPr>
              <a:t>Cindy's House</a:t>
            </a:r>
          </a:p>
        </p:txBody>
      </p:sp>
      <p:sp>
        <p:nvSpPr>
          <p:cNvPr id="21" name="TextBox 20">
            <a:extLst>
              <a:ext uri="{FF2B5EF4-FFF2-40B4-BE49-F238E27FC236}">
                <a16:creationId xmlns:a16="http://schemas.microsoft.com/office/drawing/2014/main" id="{BFD28B57-0DF3-C710-6208-78A095B43CC6}"/>
              </a:ext>
            </a:extLst>
          </p:cNvPr>
          <p:cNvSpPr txBox="1"/>
          <p:nvPr/>
        </p:nvSpPr>
        <p:spPr>
          <a:xfrm>
            <a:off x="2118084" y="3701534"/>
            <a:ext cx="759151"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600" dirty="0">
                <a:solidFill>
                  <a:schemeClr val="bg2">
                    <a:lumMod val="50000"/>
                  </a:schemeClr>
                </a:solidFill>
              </a:rPr>
              <a:t>Jim</a:t>
            </a:r>
          </a:p>
        </p:txBody>
      </p:sp>
    </p:spTree>
    <p:extLst>
      <p:ext uri="{BB962C8B-B14F-4D97-AF65-F5344CB8AC3E}">
        <p14:creationId xmlns:p14="http://schemas.microsoft.com/office/powerpoint/2010/main" val="54111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C01B1-E348-5D1E-F198-E5F3503959AF}"/>
              </a:ext>
            </a:extLst>
          </p:cNvPr>
          <p:cNvSpPr>
            <a:spLocks noGrp="1"/>
          </p:cNvSpPr>
          <p:nvPr>
            <p:ph type="title"/>
          </p:nvPr>
        </p:nvSpPr>
        <p:spPr/>
        <p:txBody>
          <a:bodyPr/>
          <a:lstStyle/>
          <a:p>
            <a:r>
              <a:rPr lang="en-US"/>
              <a:t>Example #39</a:t>
            </a:r>
          </a:p>
        </p:txBody>
      </p:sp>
      <p:sp>
        <p:nvSpPr>
          <p:cNvPr id="3" name="Text Placeholder 2">
            <a:extLst>
              <a:ext uri="{FF2B5EF4-FFF2-40B4-BE49-F238E27FC236}">
                <a16:creationId xmlns:a16="http://schemas.microsoft.com/office/drawing/2014/main" id="{22A26209-3BE3-D6D1-88FB-B2D25B37CF4C}"/>
              </a:ext>
            </a:extLst>
          </p:cNvPr>
          <p:cNvSpPr>
            <a:spLocks noGrp="1"/>
          </p:cNvSpPr>
          <p:nvPr>
            <p:ph idx="1"/>
          </p:nvPr>
        </p:nvSpPr>
        <p:spPr>
          <a:xfrm>
            <a:off x="902189" y="1209551"/>
            <a:ext cx="7338060" cy="478616"/>
          </a:xfrm>
        </p:spPr>
        <p:txBody>
          <a:bodyPr/>
          <a:lstStyle/>
          <a:p>
            <a:pPr marL="76200" indent="0">
              <a:buNone/>
            </a:pPr>
            <a:r>
              <a:rPr lang="en-US" sz="2000" dirty="0"/>
              <a:t>Find the acceleration and displacement of each segment</a:t>
            </a:r>
          </a:p>
        </p:txBody>
      </p:sp>
      <p:sp>
        <p:nvSpPr>
          <p:cNvPr id="4" name="Slide Number Placeholder 3">
            <a:extLst>
              <a:ext uri="{FF2B5EF4-FFF2-40B4-BE49-F238E27FC236}">
                <a16:creationId xmlns:a16="http://schemas.microsoft.com/office/drawing/2014/main" id="{0780DECB-DE39-850D-2762-05549CFA53B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90</a:t>
            </a:fld>
            <a:endParaRPr lang="en"/>
          </a:p>
        </p:txBody>
      </p:sp>
      <p:pic>
        <p:nvPicPr>
          <p:cNvPr id="5" name="Picture 5" descr="Chart, line chart&#10;&#10;Description automatically generated">
            <a:extLst>
              <a:ext uri="{FF2B5EF4-FFF2-40B4-BE49-F238E27FC236}">
                <a16:creationId xmlns:a16="http://schemas.microsoft.com/office/drawing/2014/main" id="{43C6E0FE-FACC-389E-6273-4813ADFDB1C9}"/>
              </a:ext>
            </a:extLst>
          </p:cNvPr>
          <p:cNvPicPr>
            <a:picLocks noChangeAspect="1"/>
          </p:cNvPicPr>
          <p:nvPr/>
        </p:nvPicPr>
        <p:blipFill rotWithShape="1">
          <a:blip r:embed="rId3"/>
          <a:srcRect l="11207" r="216" b="325"/>
          <a:stretch/>
        </p:blipFill>
        <p:spPr>
          <a:xfrm>
            <a:off x="548298" y="1748724"/>
            <a:ext cx="4426097" cy="3306091"/>
          </a:xfrm>
          <a:prstGeom prst="rect">
            <a:avLst/>
          </a:prstGeom>
        </p:spPr>
      </p:pic>
      <p:sp>
        <p:nvSpPr>
          <p:cNvPr id="6" name="TextBox 5">
            <a:extLst>
              <a:ext uri="{FF2B5EF4-FFF2-40B4-BE49-F238E27FC236}">
                <a16:creationId xmlns:a16="http://schemas.microsoft.com/office/drawing/2014/main" id="{CAF826FC-547E-2C8F-056B-7D33ADC150E7}"/>
              </a:ext>
            </a:extLst>
          </p:cNvPr>
          <p:cNvSpPr txBox="1"/>
          <p:nvPr/>
        </p:nvSpPr>
        <p:spPr>
          <a:xfrm>
            <a:off x="5422280" y="1650765"/>
            <a:ext cx="281568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F07769"/>
                </a:solidFill>
              </a:rPr>
              <a:t>A = 6 m/s</a:t>
            </a:r>
            <a:r>
              <a:rPr lang="en-US" sz="2000" baseline="30000" dirty="0">
                <a:solidFill>
                  <a:srgbClr val="F07769"/>
                </a:solidFill>
              </a:rPr>
              <a:t>2</a:t>
            </a:r>
          </a:p>
        </p:txBody>
      </p:sp>
      <p:sp>
        <p:nvSpPr>
          <p:cNvPr id="7" name="TextBox 6">
            <a:extLst>
              <a:ext uri="{FF2B5EF4-FFF2-40B4-BE49-F238E27FC236}">
                <a16:creationId xmlns:a16="http://schemas.microsoft.com/office/drawing/2014/main" id="{B44600E3-26C9-3E72-F9A9-4766FC6EBAD0}"/>
              </a:ext>
            </a:extLst>
          </p:cNvPr>
          <p:cNvSpPr txBox="1"/>
          <p:nvPr/>
        </p:nvSpPr>
        <p:spPr>
          <a:xfrm>
            <a:off x="5422280" y="1909557"/>
            <a:ext cx="281568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F07769"/>
                </a:solidFill>
              </a:rPr>
              <a:t>75m</a:t>
            </a:r>
            <a:endParaRPr lang="en-US" dirty="0">
              <a:solidFill>
                <a:srgbClr val="F07769"/>
              </a:solidFill>
            </a:endParaRPr>
          </a:p>
        </p:txBody>
      </p:sp>
      <p:sp>
        <p:nvSpPr>
          <p:cNvPr id="8" name="TextBox 7">
            <a:extLst>
              <a:ext uri="{FF2B5EF4-FFF2-40B4-BE49-F238E27FC236}">
                <a16:creationId xmlns:a16="http://schemas.microsoft.com/office/drawing/2014/main" id="{BA90F834-F33E-9204-1379-FD7586317A0B}"/>
              </a:ext>
            </a:extLst>
          </p:cNvPr>
          <p:cNvSpPr txBox="1"/>
          <p:nvPr/>
        </p:nvSpPr>
        <p:spPr>
          <a:xfrm>
            <a:off x="5422280" y="2531057"/>
            <a:ext cx="281568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F07769"/>
                </a:solidFill>
              </a:rPr>
              <a:t>150m</a:t>
            </a:r>
            <a:endParaRPr lang="en-US" dirty="0">
              <a:solidFill>
                <a:srgbClr val="F07769"/>
              </a:solidFill>
            </a:endParaRPr>
          </a:p>
        </p:txBody>
      </p:sp>
      <p:sp>
        <p:nvSpPr>
          <p:cNvPr id="9" name="TextBox 8">
            <a:extLst>
              <a:ext uri="{FF2B5EF4-FFF2-40B4-BE49-F238E27FC236}">
                <a16:creationId xmlns:a16="http://schemas.microsoft.com/office/drawing/2014/main" id="{BC136E71-3E13-78B3-CC09-7C72F97AE847}"/>
              </a:ext>
            </a:extLst>
          </p:cNvPr>
          <p:cNvSpPr txBox="1"/>
          <p:nvPr/>
        </p:nvSpPr>
        <p:spPr>
          <a:xfrm>
            <a:off x="5422279" y="2927983"/>
            <a:ext cx="281568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F07769"/>
                </a:solidFill>
              </a:rPr>
              <a:t>C = -2 m/s</a:t>
            </a:r>
            <a:r>
              <a:rPr lang="en-US" sz="2000" baseline="30000" dirty="0">
                <a:solidFill>
                  <a:srgbClr val="F07769"/>
                </a:solidFill>
              </a:rPr>
              <a:t>2</a:t>
            </a:r>
          </a:p>
        </p:txBody>
      </p:sp>
      <p:sp>
        <p:nvSpPr>
          <p:cNvPr id="10" name="TextBox 9">
            <a:extLst>
              <a:ext uri="{FF2B5EF4-FFF2-40B4-BE49-F238E27FC236}">
                <a16:creationId xmlns:a16="http://schemas.microsoft.com/office/drawing/2014/main" id="{767405EE-7D93-22D8-3B44-FE434EC9AE92}"/>
              </a:ext>
            </a:extLst>
          </p:cNvPr>
          <p:cNvSpPr txBox="1"/>
          <p:nvPr/>
        </p:nvSpPr>
        <p:spPr>
          <a:xfrm>
            <a:off x="5422279" y="3197558"/>
            <a:ext cx="281568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F07769"/>
                </a:solidFill>
              </a:rPr>
              <a:t>125m</a:t>
            </a:r>
          </a:p>
        </p:txBody>
      </p:sp>
      <p:sp>
        <p:nvSpPr>
          <p:cNvPr id="11" name="TextBox 10">
            <a:extLst>
              <a:ext uri="{FF2B5EF4-FFF2-40B4-BE49-F238E27FC236}">
                <a16:creationId xmlns:a16="http://schemas.microsoft.com/office/drawing/2014/main" id="{4F97646B-A74A-3991-48E8-ACE7BCA77BB7}"/>
              </a:ext>
            </a:extLst>
          </p:cNvPr>
          <p:cNvSpPr txBox="1"/>
          <p:nvPr/>
        </p:nvSpPr>
        <p:spPr>
          <a:xfrm>
            <a:off x="5422280" y="3628879"/>
            <a:ext cx="281568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F07769"/>
                </a:solidFill>
              </a:rPr>
              <a:t>D= 0</a:t>
            </a:r>
          </a:p>
        </p:txBody>
      </p:sp>
      <p:sp>
        <p:nvSpPr>
          <p:cNvPr id="12" name="TextBox 11">
            <a:extLst>
              <a:ext uri="{FF2B5EF4-FFF2-40B4-BE49-F238E27FC236}">
                <a16:creationId xmlns:a16="http://schemas.microsoft.com/office/drawing/2014/main" id="{E2D4567B-C4C1-DB3F-99DA-2D77DE03CCD3}"/>
              </a:ext>
            </a:extLst>
          </p:cNvPr>
          <p:cNvSpPr txBox="1"/>
          <p:nvPr/>
        </p:nvSpPr>
        <p:spPr>
          <a:xfrm>
            <a:off x="5422280" y="3952369"/>
            <a:ext cx="281568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F07769"/>
                </a:solidFill>
              </a:rPr>
              <a:t>100m</a:t>
            </a:r>
          </a:p>
        </p:txBody>
      </p:sp>
      <p:sp>
        <p:nvSpPr>
          <p:cNvPr id="13" name="TextBox 12">
            <a:extLst>
              <a:ext uri="{FF2B5EF4-FFF2-40B4-BE49-F238E27FC236}">
                <a16:creationId xmlns:a16="http://schemas.microsoft.com/office/drawing/2014/main" id="{2B225F09-2417-7C09-1B67-10E5D2001DF6}"/>
              </a:ext>
            </a:extLst>
          </p:cNvPr>
          <p:cNvSpPr txBox="1"/>
          <p:nvPr/>
        </p:nvSpPr>
        <p:spPr>
          <a:xfrm>
            <a:off x="5422279" y="4653265"/>
            <a:ext cx="281568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F07769"/>
                </a:solidFill>
              </a:rPr>
              <a:t>50m</a:t>
            </a:r>
          </a:p>
        </p:txBody>
      </p:sp>
      <p:sp>
        <p:nvSpPr>
          <p:cNvPr id="14" name="TextBox 13">
            <a:extLst>
              <a:ext uri="{FF2B5EF4-FFF2-40B4-BE49-F238E27FC236}">
                <a16:creationId xmlns:a16="http://schemas.microsoft.com/office/drawing/2014/main" id="{F9F7EBC2-9E71-35B7-ED4D-488962291824}"/>
              </a:ext>
            </a:extLst>
          </p:cNvPr>
          <p:cNvSpPr txBox="1"/>
          <p:nvPr/>
        </p:nvSpPr>
        <p:spPr>
          <a:xfrm>
            <a:off x="5422280" y="4351342"/>
            <a:ext cx="281568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F07769"/>
                </a:solidFill>
              </a:rPr>
              <a:t>E = -4 m/s</a:t>
            </a:r>
            <a:r>
              <a:rPr lang="en-US" sz="2000" baseline="30000" dirty="0">
                <a:solidFill>
                  <a:srgbClr val="F07769"/>
                </a:solidFill>
              </a:rPr>
              <a:t>2</a:t>
            </a:r>
          </a:p>
        </p:txBody>
      </p:sp>
      <p:sp>
        <p:nvSpPr>
          <p:cNvPr id="15" name="TextBox 14">
            <a:extLst>
              <a:ext uri="{FF2B5EF4-FFF2-40B4-BE49-F238E27FC236}">
                <a16:creationId xmlns:a16="http://schemas.microsoft.com/office/drawing/2014/main" id="{008C86F3-A936-73A3-0F54-47EBD4F02C55}"/>
              </a:ext>
            </a:extLst>
          </p:cNvPr>
          <p:cNvSpPr txBox="1"/>
          <p:nvPr/>
        </p:nvSpPr>
        <p:spPr>
          <a:xfrm>
            <a:off x="5422280" y="2293831"/>
            <a:ext cx="281568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F07769"/>
                </a:solidFill>
              </a:rPr>
              <a:t>B = 0</a:t>
            </a:r>
            <a:endParaRPr lang="en-US" dirty="0">
              <a:solidFill>
                <a:srgbClr val="F07769"/>
              </a:solidFill>
            </a:endParaRPr>
          </a:p>
        </p:txBody>
      </p:sp>
    </p:spTree>
    <p:extLst>
      <p:ext uri="{BB962C8B-B14F-4D97-AF65-F5344CB8AC3E}">
        <p14:creationId xmlns:p14="http://schemas.microsoft.com/office/powerpoint/2010/main" val="11862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B94B0-B4D3-3EB0-BF53-310CB88E6A98}"/>
              </a:ext>
            </a:extLst>
          </p:cNvPr>
          <p:cNvSpPr>
            <a:spLocks noGrp="1"/>
          </p:cNvSpPr>
          <p:nvPr>
            <p:ph type="title"/>
          </p:nvPr>
        </p:nvSpPr>
        <p:spPr/>
        <p:txBody>
          <a:bodyPr/>
          <a:lstStyle/>
          <a:p>
            <a:r>
              <a:rPr lang="en-US"/>
              <a:t>Example #40</a:t>
            </a:r>
          </a:p>
        </p:txBody>
      </p:sp>
      <p:sp>
        <p:nvSpPr>
          <p:cNvPr id="3" name="Text Placeholder 2">
            <a:extLst>
              <a:ext uri="{FF2B5EF4-FFF2-40B4-BE49-F238E27FC236}">
                <a16:creationId xmlns:a16="http://schemas.microsoft.com/office/drawing/2014/main" id="{79E99374-2490-E5E1-54BE-4043AFF6705B}"/>
              </a:ext>
            </a:extLst>
          </p:cNvPr>
          <p:cNvSpPr>
            <a:spLocks noGrp="1"/>
          </p:cNvSpPr>
          <p:nvPr>
            <p:ph idx="1"/>
          </p:nvPr>
        </p:nvSpPr>
        <p:spPr>
          <a:xfrm>
            <a:off x="902189" y="1321594"/>
            <a:ext cx="4211658" cy="3341846"/>
          </a:xfrm>
        </p:spPr>
        <p:txBody>
          <a:bodyPr/>
          <a:lstStyle/>
          <a:p>
            <a:r>
              <a:rPr lang="en-US" dirty="0"/>
              <a:t>The motion of a particle is described in the velocity vs time graph shown in the figure below. What can we say about the speed?</a:t>
            </a:r>
          </a:p>
          <a:p>
            <a:pPr marL="457200" indent="-457200">
              <a:buFont typeface="+mj-lt"/>
              <a:buAutoNum type="alphaUcPeriod"/>
            </a:pPr>
            <a:r>
              <a:rPr lang="en-US" dirty="0"/>
              <a:t>Increases</a:t>
            </a:r>
          </a:p>
          <a:p>
            <a:pPr marL="457200" indent="-457200">
              <a:buFont typeface="+mj-lt"/>
              <a:buAutoNum type="alphaUcPeriod"/>
            </a:pPr>
            <a:r>
              <a:rPr lang="en-US" dirty="0"/>
              <a:t>Increases and then decreases</a:t>
            </a:r>
          </a:p>
          <a:p>
            <a:pPr marL="457200" indent="-457200">
              <a:buFont typeface="+mj-lt"/>
              <a:buAutoNum type="alphaUcPeriod"/>
            </a:pPr>
            <a:r>
              <a:rPr lang="en-US" dirty="0"/>
              <a:t>Decreases</a:t>
            </a:r>
          </a:p>
          <a:p>
            <a:pPr marL="457200" indent="-457200">
              <a:buFont typeface="+mj-lt"/>
              <a:buAutoNum type="alphaUcPeriod"/>
            </a:pPr>
            <a:r>
              <a:rPr lang="en-US" dirty="0"/>
              <a:t>Decreases and then increases</a:t>
            </a:r>
          </a:p>
        </p:txBody>
      </p:sp>
      <p:sp>
        <p:nvSpPr>
          <p:cNvPr id="4" name="Slide Number Placeholder 3">
            <a:extLst>
              <a:ext uri="{FF2B5EF4-FFF2-40B4-BE49-F238E27FC236}">
                <a16:creationId xmlns:a16="http://schemas.microsoft.com/office/drawing/2014/main" id="{65031FA4-3BA5-EFEA-FE1B-501770F80BCC}"/>
              </a:ext>
            </a:extLst>
          </p:cNvPr>
          <p:cNvSpPr>
            <a:spLocks noGrp="1"/>
          </p:cNvSpPr>
          <p:nvPr>
            <p:ph type="sldNum" sz="quarter" idx="12"/>
          </p:nvPr>
        </p:nvSpPr>
        <p:spPr/>
        <p:txBody>
          <a:bodyPr/>
          <a:lstStyle/>
          <a:p>
            <a:pPr lvl="0"/>
            <a:fld id="{00000000-1234-1234-1234-123412341234}" type="slidenum">
              <a:rPr lang="en"/>
              <a:pPr lvl="0"/>
              <a:t>91</a:t>
            </a:fld>
            <a:endParaRPr lang="en"/>
          </a:p>
        </p:txBody>
      </p:sp>
      <p:pic>
        <p:nvPicPr>
          <p:cNvPr id="5" name="Picture 5" descr="Qr code&#10;&#10;Description automatically generated">
            <a:extLst>
              <a:ext uri="{FF2B5EF4-FFF2-40B4-BE49-F238E27FC236}">
                <a16:creationId xmlns:a16="http://schemas.microsoft.com/office/drawing/2014/main" id="{394D99EE-FD86-FE55-C5B9-A004FCF0CD27}"/>
              </a:ext>
            </a:extLst>
          </p:cNvPr>
          <p:cNvPicPr>
            <a:picLocks noChangeAspect="1"/>
          </p:cNvPicPr>
          <p:nvPr/>
        </p:nvPicPr>
        <p:blipFill>
          <a:blip r:embed="rId3"/>
          <a:stretch>
            <a:fillRect/>
          </a:stretch>
        </p:blipFill>
        <p:spPr>
          <a:xfrm>
            <a:off x="8240250" y="206948"/>
            <a:ext cx="733512" cy="743946"/>
          </a:xfrm>
          <a:prstGeom prst="rect">
            <a:avLst/>
          </a:prstGeom>
        </p:spPr>
      </p:pic>
      <p:pic>
        <p:nvPicPr>
          <p:cNvPr id="6" name="Picture 6" descr="Chart, line chart&#10;&#10;Description automatically generated">
            <a:extLst>
              <a:ext uri="{FF2B5EF4-FFF2-40B4-BE49-F238E27FC236}">
                <a16:creationId xmlns:a16="http://schemas.microsoft.com/office/drawing/2014/main" id="{398C294A-3AC4-B092-7D73-2BB166474D15}"/>
              </a:ext>
            </a:extLst>
          </p:cNvPr>
          <p:cNvPicPr>
            <a:picLocks noChangeAspect="1"/>
          </p:cNvPicPr>
          <p:nvPr/>
        </p:nvPicPr>
        <p:blipFill>
          <a:blip r:embed="rId4"/>
          <a:stretch>
            <a:fillRect/>
          </a:stretch>
        </p:blipFill>
        <p:spPr>
          <a:xfrm>
            <a:off x="5382209" y="1184086"/>
            <a:ext cx="3411747" cy="3411747"/>
          </a:xfrm>
          <a:prstGeom prst="rect">
            <a:avLst/>
          </a:prstGeom>
        </p:spPr>
      </p:pic>
      <p:sp>
        <p:nvSpPr>
          <p:cNvPr id="8" name="Rectangle: Rounded Corners 7">
            <a:extLst>
              <a:ext uri="{FF2B5EF4-FFF2-40B4-BE49-F238E27FC236}">
                <a16:creationId xmlns:a16="http://schemas.microsoft.com/office/drawing/2014/main" id="{F0CA89A1-BAB4-A93A-E8E0-0A19D1E387D2}"/>
              </a:ext>
            </a:extLst>
          </p:cNvPr>
          <p:cNvSpPr/>
          <p:nvPr/>
        </p:nvSpPr>
        <p:spPr>
          <a:xfrm>
            <a:off x="811962" y="3850061"/>
            <a:ext cx="4108329" cy="478794"/>
          </a:xfrm>
          <a:prstGeom prst="roundRect">
            <a:avLst/>
          </a:prstGeom>
          <a:noFill/>
          <a:ln w="57150">
            <a:solidFill>
              <a:srgbClr val="F077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745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798E9-74DF-A5C9-FF33-A61B884A315D}"/>
              </a:ext>
            </a:extLst>
          </p:cNvPr>
          <p:cNvSpPr>
            <a:spLocks noGrp="1"/>
          </p:cNvSpPr>
          <p:nvPr>
            <p:ph type="title"/>
          </p:nvPr>
        </p:nvSpPr>
        <p:spPr/>
        <p:txBody>
          <a:bodyPr/>
          <a:lstStyle/>
          <a:p>
            <a:r>
              <a:rPr lang="en-US" dirty="0"/>
              <a:t>What’s Next?</a:t>
            </a:r>
          </a:p>
        </p:txBody>
      </p:sp>
      <p:sp>
        <p:nvSpPr>
          <p:cNvPr id="3" name="Content Placeholder 2">
            <a:extLst>
              <a:ext uri="{FF2B5EF4-FFF2-40B4-BE49-F238E27FC236}">
                <a16:creationId xmlns:a16="http://schemas.microsoft.com/office/drawing/2014/main" id="{0B2285F0-98E0-85A4-D271-D946E196C0D0}"/>
              </a:ext>
            </a:extLst>
          </p:cNvPr>
          <p:cNvSpPr>
            <a:spLocks noGrp="1"/>
          </p:cNvSpPr>
          <p:nvPr>
            <p:ph idx="1"/>
          </p:nvPr>
        </p:nvSpPr>
        <p:spPr>
          <a:xfrm>
            <a:off x="214685" y="1343607"/>
            <a:ext cx="4031312" cy="3319833"/>
          </a:xfrm>
        </p:spPr>
        <p:txBody>
          <a:bodyPr/>
          <a:lstStyle/>
          <a:p>
            <a:pPr algn="ctr"/>
            <a:r>
              <a:rPr lang="en-US" b="1" u="sng" dirty="0"/>
              <a:t>Next Unit</a:t>
            </a:r>
          </a:p>
          <a:p>
            <a:pPr algn="ctr"/>
            <a:r>
              <a:rPr lang="en-US" b="1" u="sng" dirty="0">
                <a:hlinkClick r:id="rId2"/>
              </a:rPr>
              <a:t>https://www.teacherspayteachers.com/Store/Physics-Burns/Category/B-Vectors-642654</a:t>
            </a:r>
            <a:endParaRPr lang="en-US" b="1" u="sng" dirty="0"/>
          </a:p>
        </p:txBody>
      </p:sp>
      <p:sp>
        <p:nvSpPr>
          <p:cNvPr id="4" name="Slide Number Placeholder 3">
            <a:extLst>
              <a:ext uri="{FF2B5EF4-FFF2-40B4-BE49-F238E27FC236}">
                <a16:creationId xmlns:a16="http://schemas.microsoft.com/office/drawing/2014/main" id="{3F107055-56BA-998B-5722-017C4DEED98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92</a:t>
            </a:fld>
            <a:endParaRPr lang="en">
              <a:latin typeface="Roboto Slab"/>
              <a:ea typeface="Roboto Slab"/>
              <a:cs typeface="Roboto Slab"/>
              <a:sym typeface="Roboto Slab"/>
            </a:endParaRPr>
          </a:p>
        </p:txBody>
      </p:sp>
      <p:pic>
        <p:nvPicPr>
          <p:cNvPr id="6" name="Picture 5">
            <a:hlinkClick r:id="rId2"/>
            <a:extLst>
              <a:ext uri="{FF2B5EF4-FFF2-40B4-BE49-F238E27FC236}">
                <a16:creationId xmlns:a16="http://schemas.microsoft.com/office/drawing/2014/main" id="{48D35297-B50C-C953-DCC9-DD9861060D9D}"/>
              </a:ext>
            </a:extLst>
          </p:cNvPr>
          <p:cNvPicPr>
            <a:picLocks noChangeAspect="1"/>
          </p:cNvPicPr>
          <p:nvPr/>
        </p:nvPicPr>
        <p:blipFill>
          <a:blip r:embed="rId3"/>
          <a:stretch>
            <a:fillRect/>
          </a:stretch>
        </p:blipFill>
        <p:spPr>
          <a:xfrm>
            <a:off x="1124283" y="2736854"/>
            <a:ext cx="2286827" cy="2279426"/>
          </a:xfrm>
          <a:prstGeom prst="rect">
            <a:avLst/>
          </a:prstGeom>
          <a:ln>
            <a:noFill/>
          </a:ln>
          <a:effectLst>
            <a:outerShdw blurRad="190500" algn="tl" rotWithShape="0">
              <a:srgbClr val="000000">
                <a:alpha val="70000"/>
              </a:srgbClr>
            </a:outerShdw>
          </a:effectLst>
        </p:spPr>
      </p:pic>
      <p:sp>
        <p:nvSpPr>
          <p:cNvPr id="7" name="Content Placeholder 2">
            <a:extLst>
              <a:ext uri="{FF2B5EF4-FFF2-40B4-BE49-F238E27FC236}">
                <a16:creationId xmlns:a16="http://schemas.microsoft.com/office/drawing/2014/main" id="{3A3472FA-B74E-9C96-8A78-BBA342BD8E53}"/>
              </a:ext>
            </a:extLst>
          </p:cNvPr>
          <p:cNvSpPr txBox="1">
            <a:spLocks/>
          </p:cNvSpPr>
          <p:nvPr/>
        </p:nvSpPr>
        <p:spPr>
          <a:xfrm>
            <a:off x="4572000" y="1343607"/>
            <a:ext cx="4031312" cy="3319833"/>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900"/>
              </a:spcBef>
              <a:spcAft>
                <a:spcPts val="150"/>
              </a:spcAft>
              <a:buClr>
                <a:schemeClr val="tx1"/>
              </a:buClr>
              <a:buFont typeface="Wingdings" pitchFamily="2" charset="2"/>
              <a:buNone/>
              <a:defRPr sz="2100" kern="1200">
                <a:solidFill>
                  <a:schemeClr val="bg2">
                    <a:lumMod val="25000"/>
                  </a:schemeClr>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bg2">
                    <a:lumMod val="25000"/>
                  </a:schemeClr>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bg2">
                    <a:lumMod val="25000"/>
                  </a:schemeClr>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bg2">
                    <a:lumMod val="25000"/>
                  </a:schemeClr>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bg2">
                    <a:lumMod val="25000"/>
                  </a:schemeClr>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algn="ctr"/>
            <a:r>
              <a:rPr lang="en-US" b="1" u="sng" dirty="0"/>
              <a:t>Buy The Bundle?</a:t>
            </a:r>
          </a:p>
          <a:p>
            <a:pPr algn="ctr"/>
            <a:r>
              <a:rPr lang="en-US" sz="2000" dirty="0"/>
              <a:t>Once you’ve made your purchase </a:t>
            </a:r>
            <a:r>
              <a:rPr lang="en-US" sz="2000" dirty="0">
                <a:hlinkClick r:id="rId4"/>
              </a:rPr>
              <a:t>contact TpT here</a:t>
            </a:r>
            <a:r>
              <a:rPr lang="en-US" sz="2000" dirty="0"/>
              <a:t>, and let them know you bought the bundle and need a refund on the individual unit.</a:t>
            </a:r>
          </a:p>
        </p:txBody>
      </p:sp>
      <p:sp>
        <p:nvSpPr>
          <p:cNvPr id="11" name="TextBox 10">
            <a:extLst>
              <a:ext uri="{FF2B5EF4-FFF2-40B4-BE49-F238E27FC236}">
                <a16:creationId xmlns:a16="http://schemas.microsoft.com/office/drawing/2014/main" id="{BC009F2A-AD8F-3766-3FF6-6727F5694BF3}"/>
              </a:ext>
            </a:extLst>
          </p:cNvPr>
          <p:cNvSpPr txBox="1"/>
          <p:nvPr/>
        </p:nvSpPr>
        <p:spPr>
          <a:xfrm>
            <a:off x="4327084" y="4688418"/>
            <a:ext cx="2286827" cy="461665"/>
          </a:xfrm>
          <a:prstGeom prst="rect">
            <a:avLst/>
          </a:prstGeom>
          <a:noFill/>
        </p:spPr>
        <p:txBody>
          <a:bodyPr wrap="square">
            <a:spAutoFit/>
          </a:bodyPr>
          <a:lstStyle/>
          <a:p>
            <a:pPr algn="ctr"/>
            <a:r>
              <a:rPr lang="en-US" sz="800" dirty="0">
                <a:hlinkClick r:id="rId5"/>
              </a:rPr>
              <a:t>https://www.teacherspayteachers.com/Product/High-School-Physics-Entire-Course-Curriculum-5628099</a:t>
            </a:r>
            <a:endParaRPr lang="en-US" sz="800" dirty="0"/>
          </a:p>
        </p:txBody>
      </p:sp>
      <p:sp>
        <p:nvSpPr>
          <p:cNvPr id="15" name="TextBox 14">
            <a:extLst>
              <a:ext uri="{FF2B5EF4-FFF2-40B4-BE49-F238E27FC236}">
                <a16:creationId xmlns:a16="http://schemas.microsoft.com/office/drawing/2014/main" id="{8C84685C-1B5A-A74C-C171-5080EF1FF85F}"/>
              </a:ext>
            </a:extLst>
          </p:cNvPr>
          <p:cNvSpPr txBox="1"/>
          <p:nvPr/>
        </p:nvSpPr>
        <p:spPr>
          <a:xfrm>
            <a:off x="6675120" y="4709418"/>
            <a:ext cx="2103120" cy="461665"/>
          </a:xfrm>
          <a:prstGeom prst="rect">
            <a:avLst/>
          </a:prstGeom>
          <a:noFill/>
        </p:spPr>
        <p:txBody>
          <a:bodyPr wrap="square">
            <a:spAutoFit/>
          </a:bodyPr>
          <a:lstStyle/>
          <a:p>
            <a:pPr algn="ctr"/>
            <a:r>
              <a:rPr lang="en-US" sz="800" dirty="0">
                <a:hlinkClick r:id="rId6"/>
              </a:rPr>
              <a:t>https://www.teacherspayteachers.com/Product/AP-Physics-1-Entire-Course-Curriculum-5665685</a:t>
            </a:r>
            <a:endParaRPr lang="en-US" sz="800" dirty="0"/>
          </a:p>
        </p:txBody>
      </p:sp>
      <p:pic>
        <p:nvPicPr>
          <p:cNvPr id="8" name="Picture 7">
            <a:hlinkClick r:id="rId7"/>
            <a:extLst>
              <a:ext uri="{FF2B5EF4-FFF2-40B4-BE49-F238E27FC236}">
                <a16:creationId xmlns:a16="http://schemas.microsoft.com/office/drawing/2014/main" id="{AF6B2AAF-B3D0-128F-49C3-AC61BA9DEF1C}"/>
              </a:ext>
            </a:extLst>
          </p:cNvPr>
          <p:cNvPicPr>
            <a:picLocks noChangeAspect="1"/>
          </p:cNvPicPr>
          <p:nvPr/>
        </p:nvPicPr>
        <p:blipFill>
          <a:blip r:embed="rId8"/>
          <a:stretch>
            <a:fillRect/>
          </a:stretch>
        </p:blipFill>
        <p:spPr>
          <a:xfrm>
            <a:off x="4626433" y="2960206"/>
            <a:ext cx="1688127" cy="1703234"/>
          </a:xfrm>
          <a:prstGeom prst="rect">
            <a:avLst/>
          </a:prstGeom>
          <a:ln>
            <a:noFill/>
          </a:ln>
          <a:effectLst>
            <a:outerShdw blurRad="190500" algn="tl" rotWithShape="0">
              <a:srgbClr val="000000">
                <a:alpha val="70000"/>
              </a:srgbClr>
            </a:outerShdw>
          </a:effectLst>
        </p:spPr>
      </p:pic>
      <p:pic>
        <p:nvPicPr>
          <p:cNvPr id="12" name="Picture 11">
            <a:hlinkClick r:id="rId9"/>
            <a:extLst>
              <a:ext uri="{FF2B5EF4-FFF2-40B4-BE49-F238E27FC236}">
                <a16:creationId xmlns:a16="http://schemas.microsoft.com/office/drawing/2014/main" id="{592EB8D9-1F50-C326-0155-424130B6A1E3}"/>
              </a:ext>
            </a:extLst>
          </p:cNvPr>
          <p:cNvPicPr>
            <a:picLocks noChangeAspect="1"/>
          </p:cNvPicPr>
          <p:nvPr/>
        </p:nvPicPr>
        <p:blipFill>
          <a:blip r:embed="rId10"/>
          <a:stretch>
            <a:fillRect/>
          </a:stretch>
        </p:blipFill>
        <p:spPr>
          <a:xfrm>
            <a:off x="6860662" y="2947717"/>
            <a:ext cx="1732035" cy="17282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003675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PT 1D R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Custom 1">
      <a:majorFont>
        <a:latin typeface="Lato Black"/>
        <a:ea typeface=""/>
        <a:cs typeface=""/>
      </a:majorFont>
      <a:minorFont>
        <a:latin typeface="Calibri"/>
        <a:ea typeface=""/>
        <a:cs typeface=""/>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TPT 1D RED" id="{611C7AFD-D986-4392-A48A-BCBD699A1AED}" vid="{36FF3843-D3A6-40DF-A75A-FF4EFFFCC676}"/>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TPT 1D RED</Template>
  <TotalTime>2253</TotalTime>
  <Words>7897</Words>
  <Application>Microsoft Office PowerPoint</Application>
  <PresentationFormat>On-screen Show (16:9)</PresentationFormat>
  <Paragraphs>766</Paragraphs>
  <Slides>92</Slides>
  <Notes>64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92</vt:i4>
      </vt:variant>
    </vt:vector>
  </HeadingPairs>
  <TitlesOfParts>
    <vt:vector size="104" baseType="lpstr">
      <vt:lpstr>Source Sans Pro</vt:lpstr>
      <vt:lpstr>Roboto Slab</vt:lpstr>
      <vt:lpstr>Lato Black</vt:lpstr>
      <vt:lpstr>Roboto</vt:lpstr>
      <vt:lpstr>Arial</vt:lpstr>
      <vt:lpstr>Bahnschrift SemiBold Condensed</vt:lpstr>
      <vt:lpstr>Wingdings</vt:lpstr>
      <vt:lpstr>Cambria Math</vt:lpstr>
      <vt:lpstr>Trebuchet MS</vt:lpstr>
      <vt:lpstr>Segoe UI</vt:lpstr>
      <vt:lpstr>Calibri</vt:lpstr>
      <vt:lpstr>TPT 1D RED</vt:lpstr>
      <vt:lpstr>One-Dimensional Kinematics</vt:lpstr>
      <vt:lpstr>QR Code Reader</vt:lpstr>
      <vt:lpstr>AP Physics – Essential Questions</vt:lpstr>
      <vt:lpstr>Definitions:</vt:lpstr>
      <vt:lpstr>Scalars vs. Vectors</vt:lpstr>
      <vt:lpstr>Example #1: Scalar &amp; Vectors</vt:lpstr>
      <vt:lpstr>Distance vs. Displacement</vt:lpstr>
      <vt:lpstr>Video about Distance and Displacement</vt:lpstr>
      <vt:lpstr>Example #2: Distance &amp; Displacement</vt:lpstr>
      <vt:lpstr>Example #3: Distance &amp; Displacement</vt:lpstr>
      <vt:lpstr>Example #4: Distance &amp; Displacement</vt:lpstr>
      <vt:lpstr>PowerPoint Presentation</vt:lpstr>
      <vt:lpstr>Conceptual Example #1</vt:lpstr>
      <vt:lpstr>At this point you might want to consider doing this Lab</vt:lpstr>
      <vt:lpstr>Speed and  Velocity</vt:lpstr>
      <vt:lpstr>Speed vs Velocity</vt:lpstr>
      <vt:lpstr>Interactive Example #1: Speed</vt:lpstr>
      <vt:lpstr>Example #5: Speed and Velocity</vt:lpstr>
      <vt:lpstr>Example #6: Speed and Velocity</vt:lpstr>
      <vt:lpstr>Example #7: Speed and Velocity</vt:lpstr>
      <vt:lpstr>Example #8: Speed and Velocity</vt:lpstr>
      <vt:lpstr>Conceptual Example #2</vt:lpstr>
      <vt:lpstr>Example #9: Speed and Velocity</vt:lpstr>
      <vt:lpstr>Conceptual Example #3 (Honors)</vt:lpstr>
      <vt:lpstr>Example #10: Speed and Velocity</vt:lpstr>
      <vt:lpstr>Example #11: Speed and Velocity</vt:lpstr>
      <vt:lpstr>Example #12: Speed and Velocity (Honors)</vt:lpstr>
      <vt:lpstr>At this point you might want to consider doing this Lab</vt:lpstr>
      <vt:lpstr>PowerPoint Presentation</vt:lpstr>
      <vt:lpstr>Conceptual Example #4</vt:lpstr>
      <vt:lpstr>Conceptual Example #5</vt:lpstr>
      <vt:lpstr>Example #13: Graphs</vt:lpstr>
      <vt:lpstr>Example #14: Graphs</vt:lpstr>
      <vt:lpstr>Example #15 &amp; 16: Graphs</vt:lpstr>
      <vt:lpstr>Example #15: A Man's Journey with His Dog [Graph the Man's Motion]</vt:lpstr>
      <vt:lpstr>Example #15</vt:lpstr>
      <vt:lpstr>Example #16: A Bug's Life [Graph the Ant]</vt:lpstr>
      <vt:lpstr>Example #16</vt:lpstr>
      <vt:lpstr>Interactive Example #2: Graphs</vt:lpstr>
      <vt:lpstr>Example #17: Graphs</vt:lpstr>
      <vt:lpstr>PowerPoint Presentation</vt:lpstr>
      <vt:lpstr>Average Velocity Vs. Instantaneous Velocity</vt:lpstr>
      <vt:lpstr>Acceleration</vt:lpstr>
      <vt:lpstr>The 5 Kinematic Formulas</vt:lpstr>
      <vt:lpstr>Conceptual Example #6</vt:lpstr>
      <vt:lpstr>Example #18: Acceleration</vt:lpstr>
      <vt:lpstr>Conceptual Example #7</vt:lpstr>
      <vt:lpstr>The 5 Steps to Solving a Physics Problem</vt:lpstr>
      <vt:lpstr>Example #19: Acceleration</vt:lpstr>
      <vt:lpstr>Demonstration of Acceleration</vt:lpstr>
      <vt:lpstr>Example #20: Acceleration</vt:lpstr>
      <vt:lpstr>Example #21: Acceleration</vt:lpstr>
      <vt:lpstr>Example #22: Acceleration (Honors)</vt:lpstr>
      <vt:lpstr>Example #23: Acceleration (Honors)</vt:lpstr>
      <vt:lpstr>Example #24: Acceleration</vt:lpstr>
      <vt:lpstr>Example #25: Acceleration  (Honors)</vt:lpstr>
      <vt:lpstr>Conceptual Question #8 (Honors)</vt:lpstr>
      <vt:lpstr>At this point you might want to consider doing this Lab</vt:lpstr>
      <vt:lpstr>Free Fall</vt:lpstr>
      <vt:lpstr>How Objects Fall Without Air Resistance</vt:lpstr>
      <vt:lpstr>Notes: Free Fall</vt:lpstr>
      <vt:lpstr>Conceptual Question #9</vt:lpstr>
      <vt:lpstr>Conceptual Question #10</vt:lpstr>
      <vt:lpstr>Notes: Example of a Ball Going Up and Down</vt:lpstr>
      <vt:lpstr>Conceptual Question #11</vt:lpstr>
      <vt:lpstr>Example #26: Free Fall</vt:lpstr>
      <vt:lpstr>Example #27: Free Fall</vt:lpstr>
      <vt:lpstr>Conceptual Question #12</vt:lpstr>
      <vt:lpstr>Example #28: Free Fall</vt:lpstr>
      <vt:lpstr>At this point you might want to consider doing this Lab</vt:lpstr>
      <vt:lpstr>Interactive Example #3</vt:lpstr>
      <vt:lpstr>Example #29: Free Fall</vt:lpstr>
      <vt:lpstr>Example #30: Free Fall (Honors)</vt:lpstr>
      <vt:lpstr>Example #31: Free Fall</vt:lpstr>
      <vt:lpstr>Conclusion</vt:lpstr>
      <vt:lpstr>Example #32 (Honors)</vt:lpstr>
      <vt:lpstr>At this point you might want to consider doing this Lab</vt:lpstr>
      <vt:lpstr>PowerPoint Presentation</vt:lpstr>
      <vt:lpstr>Position vs. Time Graphs</vt:lpstr>
      <vt:lpstr>Velocity vs. Time Graphs</vt:lpstr>
      <vt:lpstr>Examples of how motion looks with 3 different graphs</vt:lpstr>
      <vt:lpstr>Analyzing Graphs</vt:lpstr>
      <vt:lpstr>Example #33: Graphs</vt:lpstr>
      <vt:lpstr>Example #34</vt:lpstr>
      <vt:lpstr>Example #35: Graphs</vt:lpstr>
      <vt:lpstr>Velocity-Time Graphs</vt:lpstr>
      <vt:lpstr>Example #36: Graphs</vt:lpstr>
      <vt:lpstr>Example #37: Graphs</vt:lpstr>
      <vt:lpstr>Example #38: Graphs</vt:lpstr>
      <vt:lpstr>Example #39</vt:lpstr>
      <vt:lpstr>Example #40</vt:lpstr>
      <vt:lpstr>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One-D</dc:title>
  <dc:creator>Raymond Burns</dc:creator>
  <cp:lastModifiedBy>Raymond Burns</cp:lastModifiedBy>
  <cp:revision>734</cp:revision>
  <dcterms:modified xsi:type="dcterms:W3CDTF">2025-06-30T16:56:18Z</dcterms:modified>
</cp:coreProperties>
</file>