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8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0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2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0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4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3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3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4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8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B3219-69F3-435B-B693-681378F657B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0DC51-4DE5-4CB4-8330-B895B94D4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u="sng" dirty="0" smtClean="0"/>
              <a:t>Rhyme scheme</a:t>
            </a:r>
            <a:r>
              <a:rPr lang="en-US" sz="4800" b="1" dirty="0" smtClean="0"/>
              <a:t>: pattern of end rhyme to which letters are assigned for each rhyme.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1600" y="1690688"/>
            <a:ext cx="11671300" cy="5167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smtClean="0"/>
              <a:t>Whose woods these are I think I </a:t>
            </a:r>
            <a:r>
              <a:rPr lang="en-US" sz="3300" b="1" u="sng" dirty="0" smtClean="0"/>
              <a:t>know</a:t>
            </a:r>
            <a:r>
              <a:rPr lang="en-US" sz="3300" dirty="0" smtClean="0"/>
              <a:t>.   		A</a:t>
            </a:r>
          </a:p>
          <a:p>
            <a:pPr marL="0" indent="0">
              <a:buNone/>
            </a:pPr>
            <a:r>
              <a:rPr lang="en-US" sz="3300" dirty="0" smtClean="0"/>
              <a:t>His house is in the village </a:t>
            </a:r>
            <a:r>
              <a:rPr lang="en-US" sz="3300" b="1" u="sng" dirty="0" smtClean="0"/>
              <a:t>though</a:t>
            </a:r>
            <a:r>
              <a:rPr lang="en-US" sz="3300" dirty="0" smtClean="0"/>
              <a:t>; 			A	 </a:t>
            </a:r>
          </a:p>
          <a:p>
            <a:pPr marL="0" indent="0">
              <a:buNone/>
            </a:pPr>
            <a:r>
              <a:rPr lang="en-US" sz="3300" dirty="0" smtClean="0"/>
              <a:t>He will not see me stopping </a:t>
            </a:r>
            <a:r>
              <a:rPr lang="en-US" sz="3300" b="1" u="sng" dirty="0" smtClean="0"/>
              <a:t>here</a:t>
            </a:r>
            <a:r>
              <a:rPr lang="en-US" sz="3300" dirty="0" smtClean="0"/>
              <a:t>   			B</a:t>
            </a:r>
            <a:r>
              <a:rPr lang="en-US" sz="3300" b="1" dirty="0" smtClean="0"/>
              <a:t>	</a:t>
            </a:r>
          </a:p>
          <a:p>
            <a:pPr marL="0" indent="0">
              <a:buNone/>
            </a:pPr>
            <a:r>
              <a:rPr lang="en-US" sz="3300" dirty="0" smtClean="0"/>
              <a:t>To watch his woods fill up with </a:t>
            </a:r>
            <a:r>
              <a:rPr lang="en-US" sz="3300" b="1" u="sng" dirty="0" smtClean="0"/>
              <a:t>snow</a:t>
            </a:r>
            <a:r>
              <a:rPr lang="en-US" sz="3300" dirty="0" smtClean="0"/>
              <a:t>.   		A</a:t>
            </a:r>
          </a:p>
          <a:p>
            <a:pPr marL="0" indent="0">
              <a:buNone/>
            </a:pPr>
            <a:endParaRPr lang="en-US" sz="3300" dirty="0" smtClean="0"/>
          </a:p>
          <a:p>
            <a:pPr marL="0" indent="0">
              <a:buNone/>
            </a:pPr>
            <a:r>
              <a:rPr lang="en-US" sz="3300" dirty="0" smtClean="0"/>
              <a:t>My little horse must think it </a:t>
            </a:r>
            <a:r>
              <a:rPr lang="en-US" sz="3300" b="1" u="sng" dirty="0" smtClean="0"/>
              <a:t>queer</a:t>
            </a:r>
            <a:r>
              <a:rPr lang="en-US" sz="3300" dirty="0" smtClean="0"/>
              <a:t>   			B</a:t>
            </a:r>
          </a:p>
          <a:p>
            <a:pPr marL="0" indent="0">
              <a:buNone/>
            </a:pPr>
            <a:r>
              <a:rPr lang="en-US" sz="3300" dirty="0" smtClean="0"/>
              <a:t>To stop without a farmhouse </a:t>
            </a:r>
            <a:r>
              <a:rPr lang="en-US" sz="3300" b="1" u="sng" dirty="0" smtClean="0"/>
              <a:t>near</a:t>
            </a:r>
            <a:r>
              <a:rPr lang="en-US" sz="3300" dirty="0" smtClean="0"/>
              <a:t>   			B</a:t>
            </a:r>
          </a:p>
          <a:p>
            <a:pPr marL="0" indent="0">
              <a:buNone/>
            </a:pPr>
            <a:r>
              <a:rPr lang="en-US" sz="3300" dirty="0" smtClean="0"/>
              <a:t>Between the woods and frozen </a:t>
            </a:r>
            <a:r>
              <a:rPr lang="en-US" sz="3300" b="1" u="sng" dirty="0" smtClean="0"/>
              <a:t>lake</a:t>
            </a:r>
            <a:r>
              <a:rPr lang="en-US" sz="3300" dirty="0" smtClean="0"/>
              <a:t>   			C</a:t>
            </a:r>
          </a:p>
          <a:p>
            <a:pPr marL="0" indent="0">
              <a:buNone/>
            </a:pPr>
            <a:r>
              <a:rPr lang="en-US" sz="3300" dirty="0" smtClean="0"/>
              <a:t>The darkest evening of the </a:t>
            </a:r>
            <a:r>
              <a:rPr lang="en-US" sz="3300" b="1" u="sng" dirty="0" smtClean="0"/>
              <a:t>year</a:t>
            </a:r>
            <a:r>
              <a:rPr lang="en-US" sz="3300" dirty="0" smtClean="0"/>
              <a:t>. 			B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90226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u="sng" dirty="0" smtClean="0"/>
              <a:t>End rhyme</a:t>
            </a:r>
            <a:r>
              <a:rPr lang="en-US" sz="4800" b="1" dirty="0" smtClean="0"/>
              <a:t>: rhyming of final syllables of each line.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5"/>
            <a:ext cx="116713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Once upon a midnight dreary, while I pondered, weak and weary, </a:t>
            </a:r>
          </a:p>
          <a:p>
            <a:pPr marL="0" indent="0">
              <a:buNone/>
            </a:pPr>
            <a:r>
              <a:rPr lang="en-US" sz="3200" dirty="0" smtClean="0"/>
              <a:t>Over many a quaint and curious volume of forgotten </a:t>
            </a:r>
            <a:r>
              <a:rPr lang="en-US" sz="3200" b="1" u="sng" dirty="0" smtClean="0"/>
              <a:t>lore</a:t>
            </a:r>
            <a:r>
              <a:rPr lang="en-US" sz="3200" dirty="0" smtClean="0"/>
              <a:t>— </a:t>
            </a:r>
          </a:p>
          <a:p>
            <a:pPr marL="0" indent="0">
              <a:buNone/>
            </a:pPr>
            <a:r>
              <a:rPr lang="en-US" sz="3200" dirty="0" smtClean="0"/>
              <a:t>    While I nodded, nearly napping, suddenly there came a tapping, </a:t>
            </a:r>
          </a:p>
          <a:p>
            <a:pPr marL="0" indent="0">
              <a:buNone/>
            </a:pPr>
            <a:r>
              <a:rPr lang="en-US" sz="3200" dirty="0" smtClean="0"/>
              <a:t>As of some one gently rapping, rapping at my chamber </a:t>
            </a:r>
            <a:r>
              <a:rPr lang="en-US" sz="3200" b="1" u="sng" dirty="0" smtClean="0"/>
              <a:t>door</a:t>
            </a:r>
            <a:r>
              <a:rPr lang="en-US" sz="3200" dirty="0" smtClean="0"/>
              <a:t>. </a:t>
            </a:r>
          </a:p>
          <a:p>
            <a:pPr marL="0" indent="0">
              <a:buNone/>
            </a:pPr>
            <a:r>
              <a:rPr lang="en-US" sz="3200" dirty="0" smtClean="0"/>
              <a:t>“ </a:t>
            </a:r>
            <a:r>
              <a:rPr lang="en-US" sz="3200" dirty="0" err="1" smtClean="0"/>
              <a:t>’Tis</a:t>
            </a:r>
            <a:r>
              <a:rPr lang="en-US" sz="3200" dirty="0" smtClean="0"/>
              <a:t> some visitor,” I muttered, “tapping at my chamber </a:t>
            </a:r>
            <a:r>
              <a:rPr lang="en-US" sz="3200" b="1" u="sng" dirty="0" smtClean="0"/>
              <a:t>door</a:t>
            </a:r>
            <a:r>
              <a:rPr lang="en-US" sz="3200" dirty="0" smtClean="0"/>
              <a:t>— </a:t>
            </a:r>
          </a:p>
          <a:p>
            <a:pPr marL="0" indent="0">
              <a:buNone/>
            </a:pPr>
            <a:r>
              <a:rPr lang="en-US" sz="3200" dirty="0" smtClean="0"/>
              <a:t>            Only this and nothing </a:t>
            </a:r>
            <a:r>
              <a:rPr lang="en-US" sz="3200" b="1" u="sng" dirty="0" smtClean="0"/>
              <a:t>more</a:t>
            </a:r>
            <a:r>
              <a:rPr lang="en-US" sz="3200" dirty="0" smtClean="0"/>
              <a:t>.”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7440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8300" y="365125"/>
            <a:ext cx="10985500" cy="1325563"/>
          </a:xfrm>
        </p:spPr>
        <p:txBody>
          <a:bodyPr>
            <a:normAutofit fontScale="90000"/>
          </a:bodyPr>
          <a:lstStyle/>
          <a:p>
            <a:r>
              <a:rPr lang="en-US" sz="4800" b="1" u="sng" dirty="0" smtClean="0"/>
              <a:t>Masculine rhyme</a:t>
            </a:r>
            <a:r>
              <a:rPr lang="en-US" sz="4800" b="1" dirty="0" smtClean="0"/>
              <a:t>: rhymes ending in a stressed syllable; most common type of rhyme.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4"/>
            <a:ext cx="11671300" cy="5032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Whose woods these are I think I </a:t>
            </a:r>
            <a:r>
              <a:rPr lang="en-US" sz="3200" b="1" u="sng" dirty="0" smtClean="0"/>
              <a:t>know</a:t>
            </a:r>
            <a:r>
              <a:rPr lang="en-US" sz="3200" dirty="0" smtClean="0"/>
              <a:t>.   </a:t>
            </a:r>
          </a:p>
          <a:p>
            <a:pPr marL="0" indent="0">
              <a:buNone/>
            </a:pPr>
            <a:r>
              <a:rPr lang="en-US" sz="3200" dirty="0" smtClean="0"/>
              <a:t>His house is in the village </a:t>
            </a:r>
            <a:r>
              <a:rPr lang="en-US" sz="3200" b="1" u="sng" dirty="0" smtClean="0"/>
              <a:t>though</a:t>
            </a:r>
            <a:r>
              <a:rPr lang="en-US" sz="3200" dirty="0" smtClean="0"/>
              <a:t>;   </a:t>
            </a:r>
          </a:p>
          <a:p>
            <a:pPr marL="0" indent="0">
              <a:buNone/>
            </a:pPr>
            <a:r>
              <a:rPr lang="en-US" sz="3200" dirty="0" smtClean="0"/>
              <a:t>He will not see me stopping </a:t>
            </a:r>
            <a:r>
              <a:rPr lang="en-US" sz="3200" b="1" u="sng" dirty="0" smtClean="0"/>
              <a:t>here   </a:t>
            </a:r>
          </a:p>
          <a:p>
            <a:pPr marL="0" indent="0">
              <a:buNone/>
            </a:pPr>
            <a:r>
              <a:rPr lang="en-US" sz="3200" dirty="0" smtClean="0"/>
              <a:t>To watch his woods fill up with </a:t>
            </a:r>
            <a:r>
              <a:rPr lang="en-US" sz="3200" b="1" u="sng" dirty="0" smtClean="0"/>
              <a:t>snow</a:t>
            </a:r>
            <a:r>
              <a:rPr lang="en-US" sz="3200" dirty="0" smtClean="0"/>
              <a:t>.   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My little horse must think it </a:t>
            </a:r>
            <a:r>
              <a:rPr lang="en-US" sz="3200" b="1" u="sng" dirty="0" smtClean="0"/>
              <a:t>queer   </a:t>
            </a:r>
          </a:p>
          <a:p>
            <a:pPr marL="0" indent="0">
              <a:buNone/>
            </a:pPr>
            <a:r>
              <a:rPr lang="en-US" sz="3200" dirty="0" smtClean="0"/>
              <a:t>To stop without a farmhouse </a:t>
            </a:r>
            <a:r>
              <a:rPr lang="en-US" sz="3200" b="1" u="sng" dirty="0" smtClean="0"/>
              <a:t>near   </a:t>
            </a:r>
          </a:p>
          <a:p>
            <a:pPr marL="0" indent="0">
              <a:buNone/>
            </a:pPr>
            <a:r>
              <a:rPr lang="en-US" sz="3200" dirty="0" smtClean="0"/>
              <a:t>Between the woods and frozen </a:t>
            </a:r>
            <a:r>
              <a:rPr lang="en-US" sz="3200" b="1" u="sng" dirty="0" smtClean="0"/>
              <a:t>lake   </a:t>
            </a:r>
          </a:p>
          <a:p>
            <a:pPr marL="0" indent="0">
              <a:buNone/>
            </a:pPr>
            <a:r>
              <a:rPr lang="en-US" sz="3200" dirty="0" smtClean="0"/>
              <a:t>The darkest evening of the </a:t>
            </a:r>
            <a:r>
              <a:rPr lang="en-US" sz="3200" b="1" u="sng" dirty="0" smtClean="0"/>
              <a:t>year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7650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500" y="0"/>
            <a:ext cx="11163300" cy="1825623"/>
          </a:xfrm>
        </p:spPr>
        <p:txBody>
          <a:bodyPr>
            <a:normAutofit fontScale="90000"/>
          </a:bodyPr>
          <a:lstStyle/>
          <a:p>
            <a:r>
              <a:rPr lang="en-US" sz="4800" b="1" u="sng" dirty="0" smtClean="0"/>
              <a:t>Feminine rhyme</a:t>
            </a:r>
            <a:r>
              <a:rPr lang="en-US" sz="4800" b="1" dirty="0" smtClean="0"/>
              <a:t>: rhyme between stressed syllables followed by one or more unstressed syllables.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698624"/>
            <a:ext cx="11671300" cy="5159376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3600" dirty="0" smtClean="0"/>
              <a:t>So he sighed and pined and ogled,</a:t>
            </a:r>
          </a:p>
          <a:p>
            <a:pPr marL="457200" lvl="1" indent="0">
              <a:buNone/>
            </a:pPr>
            <a:r>
              <a:rPr lang="en-US" sz="3600" dirty="0" smtClean="0"/>
              <a:t>And his passion boiled and </a:t>
            </a:r>
            <a:r>
              <a:rPr lang="en-US" sz="3600" b="1" u="sng" dirty="0" smtClean="0"/>
              <a:t>bubbled</a:t>
            </a:r>
            <a:r>
              <a:rPr lang="en-US" sz="3600" dirty="0" smtClean="0"/>
              <a:t>,</a:t>
            </a:r>
          </a:p>
          <a:p>
            <a:pPr marL="457200" lvl="1" indent="0">
              <a:buNone/>
            </a:pPr>
            <a:r>
              <a:rPr lang="en-US" sz="3600" dirty="0" smtClean="0"/>
              <a:t>Till he blew his silly brains out,</a:t>
            </a:r>
          </a:p>
          <a:p>
            <a:pPr marL="457200" lvl="1" indent="0">
              <a:buNone/>
            </a:pPr>
            <a:r>
              <a:rPr lang="en-US" sz="3600" dirty="0" smtClean="0"/>
              <a:t>And no more by it was </a:t>
            </a:r>
            <a:r>
              <a:rPr lang="en-US" sz="3600" b="1" u="sng" dirty="0" smtClean="0"/>
              <a:t>troubled</a:t>
            </a:r>
            <a:r>
              <a:rPr lang="en-US" sz="3600" dirty="0" smtClean="0"/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4000" dirty="0" smtClean="0"/>
              <a:t>*Note: this is common (though not exclusive) with rhymes of words where suffixes are added:</a:t>
            </a:r>
          </a:p>
          <a:p>
            <a:r>
              <a:rPr lang="en-US" sz="4000" dirty="0" smtClean="0"/>
              <a:t>winning 	(win)	</a:t>
            </a:r>
          </a:p>
          <a:p>
            <a:r>
              <a:rPr lang="en-US" sz="4000" dirty="0"/>
              <a:t>g</a:t>
            </a:r>
            <a:r>
              <a:rPr lang="en-US" sz="4000" dirty="0" smtClean="0"/>
              <a:t>rinning	(grin)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367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</p:spPr>
        <p:txBody>
          <a:bodyPr>
            <a:normAutofit fontScale="90000"/>
          </a:bodyPr>
          <a:lstStyle/>
          <a:p>
            <a:r>
              <a:rPr lang="en-US" sz="4800" b="1" u="sng" dirty="0" smtClean="0"/>
              <a:t>Internal rhyme</a:t>
            </a:r>
            <a:r>
              <a:rPr lang="en-US" sz="4800" b="1" dirty="0" smtClean="0"/>
              <a:t>: a word from the middle of a line is rhymed with a word at the end of the line.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5"/>
            <a:ext cx="116713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Once upon a midnight </a:t>
            </a:r>
            <a:r>
              <a:rPr lang="en-US" sz="3200" b="1" u="sng" dirty="0" smtClean="0"/>
              <a:t>dreary</a:t>
            </a:r>
            <a:r>
              <a:rPr lang="en-US" sz="3200" dirty="0" smtClean="0"/>
              <a:t>, while I pondered, weak and </a:t>
            </a:r>
            <a:r>
              <a:rPr lang="en-US" sz="3200" b="1" u="sng" dirty="0" smtClean="0"/>
              <a:t>weary</a:t>
            </a:r>
            <a:r>
              <a:rPr lang="en-US" sz="3200" dirty="0" smtClean="0"/>
              <a:t>, </a:t>
            </a:r>
          </a:p>
          <a:p>
            <a:pPr marL="0" indent="0">
              <a:buNone/>
            </a:pPr>
            <a:r>
              <a:rPr lang="en-US" sz="3200" dirty="0" smtClean="0"/>
              <a:t>Over many a quaint and curious volume of forgotten lore— </a:t>
            </a:r>
          </a:p>
          <a:p>
            <a:pPr marL="0" indent="0">
              <a:buNone/>
            </a:pPr>
            <a:r>
              <a:rPr lang="en-US" sz="3200" dirty="0" smtClean="0"/>
              <a:t>    While I nodded, nearly </a:t>
            </a:r>
            <a:r>
              <a:rPr lang="en-US" sz="3200" b="1" u="sng" dirty="0" smtClean="0"/>
              <a:t>napping</a:t>
            </a:r>
            <a:r>
              <a:rPr lang="en-US" sz="3200" dirty="0" smtClean="0"/>
              <a:t>, suddenly there came a </a:t>
            </a:r>
            <a:r>
              <a:rPr lang="en-US" sz="3200" b="1" u="sng" dirty="0" smtClean="0"/>
              <a:t>tapping</a:t>
            </a:r>
            <a:r>
              <a:rPr lang="en-US" sz="3200" dirty="0" smtClean="0"/>
              <a:t>, </a:t>
            </a:r>
          </a:p>
          <a:p>
            <a:pPr marL="0" indent="0">
              <a:buNone/>
            </a:pPr>
            <a:r>
              <a:rPr lang="en-US" sz="3200" dirty="0" smtClean="0"/>
              <a:t>As of some one gently rapping, rapping at my chamber door. </a:t>
            </a:r>
          </a:p>
          <a:p>
            <a:pPr marL="0" indent="0">
              <a:buNone/>
            </a:pPr>
            <a:r>
              <a:rPr lang="en-US" sz="3200" dirty="0" smtClean="0"/>
              <a:t>“ </a:t>
            </a:r>
            <a:r>
              <a:rPr lang="en-US" sz="3200" dirty="0" err="1" smtClean="0"/>
              <a:t>’Tis</a:t>
            </a:r>
            <a:r>
              <a:rPr lang="en-US" sz="3200" dirty="0" smtClean="0"/>
              <a:t> some visitor,” I muttered, “tapping at my chamber door— </a:t>
            </a:r>
          </a:p>
          <a:p>
            <a:pPr marL="0" indent="0">
              <a:buNone/>
            </a:pPr>
            <a:r>
              <a:rPr lang="en-US" sz="3200" dirty="0" smtClean="0"/>
              <a:t>            Only this and nothing more.”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227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4500" y="365125"/>
            <a:ext cx="10909300" cy="1325563"/>
          </a:xfrm>
        </p:spPr>
        <p:txBody>
          <a:bodyPr>
            <a:normAutofit fontScale="90000"/>
          </a:bodyPr>
          <a:lstStyle/>
          <a:p>
            <a:r>
              <a:rPr lang="en-US" sz="4800" b="1" u="sng" dirty="0" smtClean="0"/>
              <a:t>Slant rhyme</a:t>
            </a:r>
            <a:r>
              <a:rPr lang="en-US" sz="4800" b="1" dirty="0" smtClean="0"/>
              <a:t>: an imperfect or approximate rhyme.</a:t>
            </a:r>
            <a:endParaRPr lang="en-US" sz="4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5"/>
            <a:ext cx="116713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This latest Leisure equal lulls</a:t>
            </a:r>
          </a:p>
          <a:p>
            <a:pPr marL="0" indent="0">
              <a:buNone/>
            </a:pPr>
            <a:r>
              <a:rPr lang="en-US" sz="3600" dirty="0" smtClean="0"/>
              <a:t>The Beggar and his </a:t>
            </a:r>
            <a:r>
              <a:rPr lang="en-US" sz="3600" b="1" u="sng" dirty="0" smtClean="0"/>
              <a:t>Qu</a:t>
            </a:r>
            <a:r>
              <a:rPr lang="en-US" sz="3600" b="1" u="dbl" dirty="0" smtClean="0"/>
              <a:t>een</a:t>
            </a:r>
          </a:p>
          <a:p>
            <a:pPr marL="0" indent="0">
              <a:buNone/>
            </a:pPr>
            <a:r>
              <a:rPr lang="en-US" sz="3600" dirty="0" smtClean="0"/>
              <a:t>Propitiate this Democrat</a:t>
            </a:r>
          </a:p>
          <a:p>
            <a:pPr marL="0" indent="0">
              <a:buNone/>
            </a:pPr>
            <a:r>
              <a:rPr lang="en-US" sz="3600" dirty="0" smtClean="0"/>
              <a:t>A Summer’s </a:t>
            </a:r>
            <a:r>
              <a:rPr lang="en-US" sz="3600" b="1" u="sng" dirty="0" smtClean="0"/>
              <a:t>Aftern</a:t>
            </a:r>
            <a:r>
              <a:rPr lang="en-US" sz="3600" b="1" u="dbl" dirty="0" smtClean="0"/>
              <a:t>oon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59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0700" y="365125"/>
            <a:ext cx="10833100" cy="1325563"/>
          </a:xfrm>
        </p:spPr>
        <p:txBody>
          <a:bodyPr>
            <a:normAutofit/>
          </a:bodyPr>
          <a:lstStyle/>
          <a:p>
            <a:r>
              <a:rPr lang="en-US" b="1" u="sng" dirty="0" err="1" smtClean="0"/>
              <a:t>monorhyme</a:t>
            </a:r>
            <a:r>
              <a:rPr lang="en-US" b="1" dirty="0" smtClean="0"/>
              <a:t>: consisting of one single rhyme sound throughout a stanza.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5"/>
            <a:ext cx="116713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4000" dirty="0" smtClean="0"/>
              <a:t>For possessed of </a:t>
            </a:r>
            <a:r>
              <a:rPr lang="en-US" sz="4000" b="1" u="sng" dirty="0" smtClean="0"/>
              <a:t>Day </a:t>
            </a:r>
          </a:p>
          <a:p>
            <a:pPr marL="457200" lvl="1" indent="0">
              <a:buNone/>
            </a:pPr>
            <a:r>
              <a:rPr lang="en-US" sz="4000" dirty="0" smtClean="0"/>
              <a:t>Thousand spirits </a:t>
            </a:r>
            <a:r>
              <a:rPr lang="en-US" sz="4000" b="1" u="sng" dirty="0" smtClean="0"/>
              <a:t>stray </a:t>
            </a:r>
          </a:p>
          <a:p>
            <a:pPr marL="457200" lvl="1" indent="0">
              <a:buNone/>
            </a:pPr>
            <a:r>
              <a:rPr lang="en-US" sz="4000" dirty="0" smtClean="0"/>
              <a:t>That sweet joys </a:t>
            </a:r>
            <a:r>
              <a:rPr lang="en-US" sz="4000" b="1" u="sng" dirty="0" smtClean="0"/>
              <a:t>betray 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158586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0700" y="365125"/>
            <a:ext cx="10833100" cy="1325563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Eye rhyme</a:t>
            </a:r>
            <a:r>
              <a:rPr lang="en-US" b="1" dirty="0" smtClean="0"/>
              <a:t>: consisting of one single rhyme sound throughout a stanza.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" y="1825625"/>
            <a:ext cx="116713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4000" dirty="0" smtClean="0"/>
              <a:t>The pigs were feeding from a </a:t>
            </a:r>
            <a:r>
              <a:rPr lang="en-US" sz="4000" dirty="0" smtClean="0"/>
              <a:t>trough			</a:t>
            </a:r>
            <a:r>
              <a:rPr lang="en-US" sz="4000" b="1" i="1" dirty="0" smtClean="0"/>
              <a:t>(off)</a:t>
            </a:r>
            <a:endParaRPr lang="en-US" sz="4000" b="1" i="1" dirty="0" smtClean="0"/>
          </a:p>
          <a:p>
            <a:pPr marL="457200" lvl="1" indent="0">
              <a:buNone/>
            </a:pPr>
            <a:r>
              <a:rPr lang="en-US" sz="4000" dirty="0" smtClean="0"/>
              <a:t>While the farmer worked the plough; </a:t>
            </a:r>
            <a:r>
              <a:rPr lang="en-US" sz="4000" dirty="0" smtClean="0"/>
              <a:t>			</a:t>
            </a:r>
            <a:r>
              <a:rPr lang="en-US" sz="4000" b="1" i="1" dirty="0" smtClean="0"/>
              <a:t>(ow)</a:t>
            </a:r>
            <a:endParaRPr lang="en-US" sz="4000" b="1" i="1" dirty="0" smtClean="0"/>
          </a:p>
          <a:p>
            <a:pPr marL="457200" lvl="1" indent="0">
              <a:buNone/>
            </a:pPr>
            <a:r>
              <a:rPr lang="en-US" sz="4000" dirty="0" smtClean="0"/>
              <a:t>He asked the world if it was enough</a:t>
            </a:r>
            <a:r>
              <a:rPr lang="en-US" sz="4000" dirty="0" smtClean="0"/>
              <a:t>;			</a:t>
            </a:r>
            <a:r>
              <a:rPr lang="en-US" sz="4000" b="1" i="1" dirty="0" smtClean="0"/>
              <a:t>(</a:t>
            </a:r>
            <a:r>
              <a:rPr lang="en-US" sz="4000" b="1" i="1" dirty="0" err="1" smtClean="0"/>
              <a:t>uff</a:t>
            </a:r>
            <a:r>
              <a:rPr lang="en-US" sz="4000" b="1" i="1" dirty="0" smtClean="0"/>
              <a:t>)</a:t>
            </a:r>
            <a:endParaRPr lang="en-US" sz="4000" b="1" i="1" dirty="0" smtClean="0"/>
          </a:p>
          <a:p>
            <a:pPr marL="457200" lvl="1" indent="0">
              <a:buNone/>
            </a:pPr>
            <a:r>
              <a:rPr lang="en-US" sz="4000" dirty="0" smtClean="0"/>
              <a:t>No one had the answer though</a:t>
            </a:r>
            <a:r>
              <a:rPr lang="en-US" sz="4000" dirty="0" smtClean="0"/>
              <a:t>,				</a:t>
            </a:r>
            <a:r>
              <a:rPr lang="en-US" sz="4000" b="1" i="1" dirty="0" smtClean="0"/>
              <a:t>(oh)</a:t>
            </a:r>
            <a:endParaRPr lang="en-US" sz="4000" b="1" i="1" dirty="0" smtClean="0"/>
          </a:p>
          <a:p>
            <a:pPr marL="457200" lvl="1" indent="0">
              <a:buNone/>
            </a:pPr>
            <a:r>
              <a:rPr lang="en-US" sz="4000" dirty="0" smtClean="0"/>
              <a:t>Or time to see it through</a:t>
            </a:r>
            <a:r>
              <a:rPr lang="en-US" sz="4000" dirty="0" smtClean="0"/>
              <a:t>.					</a:t>
            </a:r>
            <a:r>
              <a:rPr lang="en-US" sz="4000" b="1" i="1" dirty="0" smtClean="0"/>
              <a:t>(</a:t>
            </a:r>
            <a:r>
              <a:rPr lang="en-US" sz="4000" b="1" i="1" dirty="0" err="1" smtClean="0"/>
              <a:t>oo</a:t>
            </a:r>
            <a:r>
              <a:rPr lang="en-US" sz="4000" b="1" i="1" dirty="0" smtClean="0"/>
              <a:t>)</a:t>
            </a:r>
            <a:endParaRPr lang="en-US" sz="4000" b="1" i="1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37466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418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Rhyme scheme: pattern of end rhyme to which letters are assigned for each rhyme.</vt:lpstr>
      <vt:lpstr>End rhyme: rhyming of final syllables of each line.</vt:lpstr>
      <vt:lpstr>Masculine rhyme: rhymes ending in a stressed syllable; most common type of rhyme.</vt:lpstr>
      <vt:lpstr>Feminine rhyme: rhyme between stressed syllables followed by one or more unstressed syllables.</vt:lpstr>
      <vt:lpstr>Internal rhyme: a word from the middle of a line is rhymed with a word at the end of the line.</vt:lpstr>
      <vt:lpstr>Slant rhyme: an imperfect or approximate rhyme.</vt:lpstr>
      <vt:lpstr>monorhyme: consisting of one single rhyme sound throughout a stanza.</vt:lpstr>
      <vt:lpstr>Eye rhyme: consisting of one single rhyme sound throughout a stanza.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Rhyme scheme: pattern of end rhyme to which letters are assigned for each rhyme.</dc:title>
  <dc:creator>Paul Toohey</dc:creator>
  <cp:lastModifiedBy>Paul Toohey</cp:lastModifiedBy>
  <cp:revision>12</cp:revision>
  <dcterms:created xsi:type="dcterms:W3CDTF">2016-11-16T15:09:36Z</dcterms:created>
  <dcterms:modified xsi:type="dcterms:W3CDTF">2017-11-15T15:27:33Z</dcterms:modified>
</cp:coreProperties>
</file>