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1BEB-BCA1-4C51-8EDA-1DE083E2EF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A29D-A0C7-4C9D-AA85-7B8A6EED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78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1BEB-BCA1-4C51-8EDA-1DE083E2EF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A29D-A0C7-4C9D-AA85-7B8A6EED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38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1BEB-BCA1-4C51-8EDA-1DE083E2EF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A29D-A0C7-4C9D-AA85-7B8A6EED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71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1BEB-BCA1-4C51-8EDA-1DE083E2EF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A29D-A0C7-4C9D-AA85-7B8A6EED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40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1BEB-BCA1-4C51-8EDA-1DE083E2EF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A29D-A0C7-4C9D-AA85-7B8A6EED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7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1BEB-BCA1-4C51-8EDA-1DE083E2EF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A29D-A0C7-4C9D-AA85-7B8A6EED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211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1BEB-BCA1-4C51-8EDA-1DE083E2EF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A29D-A0C7-4C9D-AA85-7B8A6EED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631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1BEB-BCA1-4C51-8EDA-1DE083E2EF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A29D-A0C7-4C9D-AA85-7B8A6EED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26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1BEB-BCA1-4C51-8EDA-1DE083E2EF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A29D-A0C7-4C9D-AA85-7B8A6EED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469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1BEB-BCA1-4C51-8EDA-1DE083E2EF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A29D-A0C7-4C9D-AA85-7B8A6EED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376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1BEB-BCA1-4C51-8EDA-1DE083E2EF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A29D-A0C7-4C9D-AA85-7B8A6EED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133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01BEB-BCA1-4C51-8EDA-1DE083E2EF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7A29D-A0C7-4C9D-AA85-7B8A6EED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53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0306" y="349624"/>
            <a:ext cx="1116105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Georgia" panose="02040502050405020303" pitchFamily="18" charset="0"/>
              </a:rPr>
              <a:t>Theme</a:t>
            </a:r>
            <a:r>
              <a:rPr lang="en-US" sz="4800" dirty="0" smtClean="0">
                <a:latin typeface="Georgia" panose="02040502050405020303" pitchFamily="18" charset="0"/>
              </a:rPr>
              <a:t> is the central idea, concern, or purpose in a literary work. The theme of a story, play, or poem might be its point about life, an </a:t>
            </a:r>
            <a:r>
              <a:rPr lang="en-US" sz="4800" b="1" u="sng" dirty="0" smtClean="0">
                <a:latin typeface="Georgia" panose="02040502050405020303" pitchFamily="18" charset="0"/>
              </a:rPr>
              <a:t>insight</a:t>
            </a:r>
            <a:r>
              <a:rPr lang="en-US" sz="4800" dirty="0" smtClean="0">
                <a:latin typeface="Georgia" panose="02040502050405020303" pitchFamily="18" charset="0"/>
              </a:rPr>
              <a:t> the writer wants to pass along to the reader. In most stories, poems, or plays, the theme is expressed indirectly, rather than directly.</a:t>
            </a:r>
            <a:endParaRPr lang="en-US" sz="4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55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0306" y="349624"/>
            <a:ext cx="111610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Georgia" panose="02040502050405020303" pitchFamily="18" charset="0"/>
              </a:rPr>
              <a:t>Indirect theme: </a:t>
            </a:r>
            <a:r>
              <a:rPr lang="en-US" sz="4000" dirty="0" smtClean="0">
                <a:latin typeface="Georgia" panose="02040502050405020303" pitchFamily="18" charset="0"/>
              </a:rPr>
              <a:t>not directly stated, gradually revealed to the reader by other elements of the story.</a:t>
            </a:r>
            <a:endParaRPr lang="en-US" sz="40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68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141194"/>
            <a:ext cx="121920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 smtClean="0"/>
              <a:t>•	The author may use a title suggesting a theme.</a:t>
            </a:r>
          </a:p>
          <a:p>
            <a:r>
              <a:rPr lang="en-US" sz="3500" dirty="0" smtClean="0"/>
              <a:t>•	A character (or reader) may learn a lesson about life from the events of the plot and the resolution of the central conflict.</a:t>
            </a:r>
          </a:p>
          <a:p>
            <a:r>
              <a:rPr lang="en-US" sz="3500" dirty="0" smtClean="0"/>
              <a:t>•	Personality traits of a character, including a character’s name,  may suggest an author’s ideas about people.</a:t>
            </a:r>
          </a:p>
          <a:p>
            <a:r>
              <a:rPr lang="en-US" sz="3500" dirty="0" smtClean="0"/>
              <a:t>•	Details of setting may suggest the author’s views of the way of the world.</a:t>
            </a:r>
          </a:p>
          <a:p>
            <a:r>
              <a:rPr lang="en-US" sz="3500" dirty="0" smtClean="0"/>
              <a:t>•	The author’s chosen point of view may tell the reader how the author wants us to react to the events of the story, thus learning a lesson from a specific point of view.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232012"/>
            <a:ext cx="121919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Ways an author might convey theme indirectly: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35020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0306" y="349624"/>
            <a:ext cx="111610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Georgia" panose="02040502050405020303" pitchFamily="18" charset="0"/>
              </a:rPr>
              <a:t>D</a:t>
            </a:r>
            <a:r>
              <a:rPr lang="en-US" sz="4000" b="1" dirty="0" smtClean="0">
                <a:latin typeface="Georgia" panose="02040502050405020303" pitchFamily="18" charset="0"/>
              </a:rPr>
              <a:t>irect theme: </a:t>
            </a:r>
            <a:r>
              <a:rPr lang="en-US" sz="4000" dirty="0" smtClean="0">
                <a:latin typeface="Georgia" panose="02040502050405020303" pitchFamily="18" charset="0"/>
              </a:rPr>
              <a:t>Theme is stated directly in the text, usually at (or near) the end of the story, by the narrator or a character in the story.</a:t>
            </a:r>
            <a:endParaRPr lang="en-US" sz="4000" dirty="0">
              <a:latin typeface="Georgia" panose="02040502050405020303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30305" y="2967335"/>
            <a:ext cx="1116105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i="1" dirty="0" smtClean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Fables</a:t>
            </a:r>
            <a:r>
              <a:rPr lang="en-US" sz="4000" dirty="0" smtClean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 (like Aesop’s Fables) are stories with stated themes. Fables are very brief stories told to teach some lesson about life.</a:t>
            </a:r>
            <a:endParaRPr lang="en-US" sz="4000" dirty="0"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05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149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Georgia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Toohey</dc:creator>
  <cp:lastModifiedBy>Paul Toohey</cp:lastModifiedBy>
  <cp:revision>3</cp:revision>
  <dcterms:created xsi:type="dcterms:W3CDTF">2014-09-15T13:24:11Z</dcterms:created>
  <dcterms:modified xsi:type="dcterms:W3CDTF">2016-09-01T18:03:40Z</dcterms:modified>
</cp:coreProperties>
</file>