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3F554B-A18E-490B-843F-275E1829B720}" type="slidenum">
              <a:rPr lang="en-US"/>
              <a:pPr>
                <a:defRPr/>
              </a:pPr>
              <a:t>‹#›</a:t>
            </a:fld>
            <a:endParaRPr lang="en-US"/>
          </a:p>
        </p:txBody>
      </p:sp>
    </p:spTree>
    <p:extLst>
      <p:ext uri="{BB962C8B-B14F-4D97-AF65-F5344CB8AC3E}">
        <p14:creationId xmlns:p14="http://schemas.microsoft.com/office/powerpoint/2010/main" val="385539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FCDEB8-B363-4909-8422-3338FDA56BCA}" type="slidenum">
              <a:rPr lang="en-US"/>
              <a:pPr>
                <a:defRPr/>
              </a:pPr>
              <a:t>‹#›</a:t>
            </a:fld>
            <a:endParaRPr lang="en-US"/>
          </a:p>
        </p:txBody>
      </p:sp>
    </p:spTree>
    <p:extLst>
      <p:ext uri="{BB962C8B-B14F-4D97-AF65-F5344CB8AC3E}">
        <p14:creationId xmlns:p14="http://schemas.microsoft.com/office/powerpoint/2010/main" val="1804805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8DF6D2C-45FA-4CD7-A188-022BF2D1D131}" type="slidenum">
              <a:rPr lang="en-US"/>
              <a:pPr>
                <a:defRPr/>
              </a:pPr>
              <a:t>‹#›</a:t>
            </a:fld>
            <a:endParaRPr lang="en-US"/>
          </a:p>
        </p:txBody>
      </p:sp>
    </p:spTree>
    <p:extLst>
      <p:ext uri="{BB962C8B-B14F-4D97-AF65-F5344CB8AC3E}">
        <p14:creationId xmlns:p14="http://schemas.microsoft.com/office/powerpoint/2010/main" val="2040461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159C7D-66B5-4577-A968-44955207C011}" type="slidenum">
              <a:rPr lang="en-US"/>
              <a:pPr>
                <a:defRPr/>
              </a:pPr>
              <a:t>‹#›</a:t>
            </a:fld>
            <a:endParaRPr lang="en-US"/>
          </a:p>
        </p:txBody>
      </p:sp>
    </p:spTree>
    <p:extLst>
      <p:ext uri="{BB962C8B-B14F-4D97-AF65-F5344CB8AC3E}">
        <p14:creationId xmlns:p14="http://schemas.microsoft.com/office/powerpoint/2010/main" val="211463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0128BE-FD2A-46A7-A673-B83E5A24619A}" type="slidenum">
              <a:rPr lang="en-US"/>
              <a:pPr>
                <a:defRPr/>
              </a:pPr>
              <a:t>‹#›</a:t>
            </a:fld>
            <a:endParaRPr lang="en-US"/>
          </a:p>
        </p:txBody>
      </p:sp>
    </p:spTree>
    <p:extLst>
      <p:ext uri="{BB962C8B-B14F-4D97-AF65-F5344CB8AC3E}">
        <p14:creationId xmlns:p14="http://schemas.microsoft.com/office/powerpoint/2010/main" val="28112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0138B2-24A7-48C4-88D9-75E4D063BEF1}" type="slidenum">
              <a:rPr lang="en-US"/>
              <a:pPr>
                <a:defRPr/>
              </a:pPr>
              <a:t>‹#›</a:t>
            </a:fld>
            <a:endParaRPr lang="en-US"/>
          </a:p>
        </p:txBody>
      </p:sp>
    </p:spTree>
    <p:extLst>
      <p:ext uri="{BB962C8B-B14F-4D97-AF65-F5344CB8AC3E}">
        <p14:creationId xmlns:p14="http://schemas.microsoft.com/office/powerpoint/2010/main" val="49777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172DF8-D00D-460A-AC79-0F56884DA527}" type="slidenum">
              <a:rPr lang="en-US"/>
              <a:pPr>
                <a:defRPr/>
              </a:pPr>
              <a:t>‹#›</a:t>
            </a:fld>
            <a:endParaRPr lang="en-US"/>
          </a:p>
        </p:txBody>
      </p:sp>
    </p:spTree>
    <p:extLst>
      <p:ext uri="{BB962C8B-B14F-4D97-AF65-F5344CB8AC3E}">
        <p14:creationId xmlns:p14="http://schemas.microsoft.com/office/powerpoint/2010/main" val="2771982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D2584C-6ABD-4EF3-AD26-625A59BF4768}" type="slidenum">
              <a:rPr lang="en-US"/>
              <a:pPr>
                <a:defRPr/>
              </a:pPr>
              <a:t>‹#›</a:t>
            </a:fld>
            <a:endParaRPr lang="en-US"/>
          </a:p>
        </p:txBody>
      </p:sp>
    </p:spTree>
    <p:extLst>
      <p:ext uri="{BB962C8B-B14F-4D97-AF65-F5344CB8AC3E}">
        <p14:creationId xmlns:p14="http://schemas.microsoft.com/office/powerpoint/2010/main" val="43506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1714A7-8AC8-468D-A407-D1E4FD8D4AD2}" type="slidenum">
              <a:rPr lang="en-US"/>
              <a:pPr>
                <a:defRPr/>
              </a:pPr>
              <a:t>‹#›</a:t>
            </a:fld>
            <a:endParaRPr lang="en-US"/>
          </a:p>
        </p:txBody>
      </p:sp>
    </p:spTree>
    <p:extLst>
      <p:ext uri="{BB962C8B-B14F-4D97-AF65-F5344CB8AC3E}">
        <p14:creationId xmlns:p14="http://schemas.microsoft.com/office/powerpoint/2010/main" val="154055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F23499-4BCB-421B-8988-E74806D055C7}" type="slidenum">
              <a:rPr lang="en-US"/>
              <a:pPr>
                <a:defRPr/>
              </a:pPr>
              <a:t>‹#›</a:t>
            </a:fld>
            <a:endParaRPr lang="en-US"/>
          </a:p>
        </p:txBody>
      </p:sp>
    </p:spTree>
    <p:extLst>
      <p:ext uri="{BB962C8B-B14F-4D97-AF65-F5344CB8AC3E}">
        <p14:creationId xmlns:p14="http://schemas.microsoft.com/office/powerpoint/2010/main" val="260099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95F1828-5012-488E-B3F1-A0CF7FA6C996}" type="slidenum">
              <a:rPr lang="en-US"/>
              <a:pPr>
                <a:defRPr/>
              </a:pPr>
              <a:t>‹#›</a:t>
            </a:fld>
            <a:endParaRPr lang="en-US"/>
          </a:p>
        </p:txBody>
      </p:sp>
    </p:spTree>
    <p:extLst>
      <p:ext uri="{BB962C8B-B14F-4D97-AF65-F5344CB8AC3E}">
        <p14:creationId xmlns:p14="http://schemas.microsoft.com/office/powerpoint/2010/main" val="70441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CDAA00-F47C-43DD-A3C6-BD2CFE332D6E}" type="slidenum">
              <a:rPr lang="en-US"/>
              <a:pPr>
                <a:defRPr/>
              </a:pPr>
              <a:t>‹#›</a:t>
            </a:fld>
            <a:endParaRPr lang="en-US"/>
          </a:p>
        </p:txBody>
      </p:sp>
    </p:spTree>
    <p:extLst>
      <p:ext uri="{BB962C8B-B14F-4D97-AF65-F5344CB8AC3E}">
        <p14:creationId xmlns:p14="http://schemas.microsoft.com/office/powerpoint/2010/main" val="585961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AF609F-BEC7-410C-B610-AA3661B08A96}" type="slidenum">
              <a:rPr lang="en-US"/>
              <a:pPr>
                <a:defRPr/>
              </a:pPr>
              <a:t>‹#›</a:t>
            </a:fld>
            <a:endParaRPr lang="en-US"/>
          </a:p>
        </p:txBody>
      </p:sp>
    </p:spTree>
    <p:extLst>
      <p:ext uri="{BB962C8B-B14F-4D97-AF65-F5344CB8AC3E}">
        <p14:creationId xmlns:p14="http://schemas.microsoft.com/office/powerpoint/2010/main" val="3602841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FAFA"/>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C51921F-19D2-48BA-8ACB-698A01FE2FA9}" type="slidenum">
              <a:rPr lang="en-US"/>
              <a:pPr>
                <a:defRPr/>
              </a:pPr>
              <a:t>‹#›</a:t>
            </a:fld>
            <a:endParaRPr lang="en-US"/>
          </a:p>
        </p:txBody>
      </p:sp>
    </p:spTree>
    <p:extLst>
      <p:ext uri="{BB962C8B-B14F-4D97-AF65-F5344CB8AC3E}">
        <p14:creationId xmlns:p14="http://schemas.microsoft.com/office/powerpoint/2010/main" val="3119051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crwflags.com/fotw/images/r/ru%7dkrpr.gi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Every society must ask:  </a:t>
            </a:r>
          </a:p>
        </p:txBody>
      </p:sp>
      <p:sp>
        <p:nvSpPr>
          <p:cNvPr id="24579" name="Rectangle 3"/>
          <p:cNvSpPr>
            <a:spLocks noGrp="1" noChangeArrowheads="1"/>
          </p:cNvSpPr>
          <p:nvPr>
            <p:ph type="body" sz="half" idx="1"/>
          </p:nvPr>
        </p:nvSpPr>
        <p:spPr/>
        <p:txBody>
          <a:bodyPr/>
          <a:lstStyle/>
          <a:p>
            <a:pPr eaLnBrk="1" hangingPunct="1"/>
            <a:r>
              <a:rPr lang="en-US" altLang="en-US" smtClean="0"/>
              <a:t>What should be produced?</a:t>
            </a:r>
          </a:p>
          <a:p>
            <a:pPr eaLnBrk="1" hangingPunct="1"/>
            <a:r>
              <a:rPr lang="en-US" altLang="en-US" smtClean="0"/>
              <a:t>How should they be produced?</a:t>
            </a:r>
          </a:p>
          <a:p>
            <a:pPr eaLnBrk="1" hangingPunct="1"/>
            <a:r>
              <a:rPr lang="en-US" altLang="en-US" smtClean="0"/>
              <a:t>Who will receive the goods and services that are produced?</a:t>
            </a:r>
          </a:p>
        </p:txBody>
      </p:sp>
      <p:sp>
        <p:nvSpPr>
          <p:cNvPr id="11268" name="Rectangle 4"/>
          <p:cNvSpPr>
            <a:spLocks noGrp="1" noChangeArrowheads="1"/>
          </p:cNvSpPr>
          <p:nvPr>
            <p:ph type="body" sz="half" idx="2"/>
          </p:nvPr>
        </p:nvSpPr>
        <p:spPr/>
        <p:txBody>
          <a:bodyPr/>
          <a:lstStyle/>
          <a:p>
            <a:pPr eaLnBrk="1" hangingPunct="1">
              <a:defRPr/>
            </a:pPr>
            <a:r>
              <a:rPr lang="en-US" smtClean="0"/>
              <a:t>Four Answers:  An Economy can be:</a:t>
            </a:r>
          </a:p>
          <a:p>
            <a:pPr eaLnBrk="1" hangingPunct="1">
              <a:defRPr/>
            </a:pPr>
            <a:r>
              <a:rPr lang="en-US" b="1" smtClean="0">
                <a:effectLst>
                  <a:outerShdw blurRad="38100" dist="38100" dir="2700000" algn="tl">
                    <a:srgbClr val="FFFFFF"/>
                  </a:outerShdw>
                </a:effectLst>
              </a:rPr>
              <a:t>Traditional</a:t>
            </a:r>
          </a:p>
          <a:p>
            <a:pPr eaLnBrk="1" hangingPunct="1">
              <a:defRPr/>
            </a:pPr>
            <a:r>
              <a:rPr lang="en-US" b="1" smtClean="0">
                <a:effectLst>
                  <a:outerShdw blurRad="38100" dist="38100" dir="2700000" algn="tl">
                    <a:srgbClr val="FFFFFF"/>
                  </a:outerShdw>
                </a:effectLst>
              </a:rPr>
              <a:t>Market</a:t>
            </a:r>
          </a:p>
          <a:p>
            <a:pPr eaLnBrk="1" hangingPunct="1">
              <a:defRPr/>
            </a:pPr>
            <a:r>
              <a:rPr lang="en-US" b="1" smtClean="0">
                <a:effectLst>
                  <a:outerShdw blurRad="38100" dist="38100" dir="2700000" algn="tl">
                    <a:srgbClr val="FFFFFF"/>
                  </a:outerShdw>
                </a:effectLst>
              </a:rPr>
              <a:t>Command</a:t>
            </a:r>
          </a:p>
          <a:p>
            <a:pPr eaLnBrk="1" hangingPunct="1">
              <a:defRPr/>
            </a:pPr>
            <a:r>
              <a:rPr lang="en-US" b="1" smtClean="0">
                <a:effectLst>
                  <a:outerShdw blurRad="38100" dist="38100" dir="2700000" algn="tl">
                    <a:srgbClr val="FFFFFF"/>
                  </a:outerShdw>
                </a:effectLst>
              </a:rPr>
              <a:t>Mixed</a:t>
            </a:r>
          </a:p>
        </p:txBody>
      </p:sp>
    </p:spTree>
    <p:extLst>
      <p:ext uri="{BB962C8B-B14F-4D97-AF65-F5344CB8AC3E}">
        <p14:creationId xmlns:p14="http://schemas.microsoft.com/office/powerpoint/2010/main" val="4151265094"/>
      </p:ext>
    </p:extLst>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mtClean="0"/>
              <a:t>Economic Systems:  Who decides?</a:t>
            </a:r>
          </a:p>
        </p:txBody>
      </p:sp>
      <p:sp>
        <p:nvSpPr>
          <p:cNvPr id="25603" name="Rectangle 3"/>
          <p:cNvSpPr>
            <a:spLocks noGrp="1" noChangeArrowheads="1"/>
          </p:cNvSpPr>
          <p:nvPr>
            <p:ph type="body" idx="1"/>
          </p:nvPr>
        </p:nvSpPr>
        <p:spPr>
          <a:xfrm>
            <a:off x="685800" y="1981200"/>
            <a:ext cx="4876800" cy="4114800"/>
          </a:xfrm>
        </p:spPr>
        <p:txBody>
          <a:bodyPr/>
          <a:lstStyle/>
          <a:p>
            <a:pPr eaLnBrk="1" hangingPunct="1">
              <a:lnSpc>
                <a:spcPct val="90000"/>
              </a:lnSpc>
            </a:pPr>
            <a:r>
              <a:rPr lang="en-US" altLang="en-US" smtClean="0"/>
              <a:t>Traditional:  Family-based customs</a:t>
            </a:r>
          </a:p>
          <a:p>
            <a:pPr eaLnBrk="1" hangingPunct="1">
              <a:lnSpc>
                <a:spcPct val="90000"/>
              </a:lnSpc>
              <a:buFontTx/>
              <a:buNone/>
            </a:pPr>
            <a:endParaRPr lang="en-US" altLang="en-US" smtClean="0"/>
          </a:p>
          <a:p>
            <a:pPr eaLnBrk="1" hangingPunct="1">
              <a:lnSpc>
                <a:spcPct val="90000"/>
              </a:lnSpc>
            </a:pPr>
            <a:r>
              <a:rPr lang="en-US" altLang="en-US" smtClean="0"/>
              <a:t>Market:  The individual consumer</a:t>
            </a:r>
          </a:p>
          <a:p>
            <a:pPr eaLnBrk="1" hangingPunct="1">
              <a:lnSpc>
                <a:spcPct val="90000"/>
              </a:lnSpc>
            </a:pPr>
            <a:r>
              <a:rPr lang="en-US" altLang="en-US" smtClean="0"/>
              <a:t> </a:t>
            </a:r>
          </a:p>
          <a:p>
            <a:pPr eaLnBrk="1" hangingPunct="1">
              <a:lnSpc>
                <a:spcPct val="90000"/>
              </a:lnSpc>
            </a:pPr>
            <a:r>
              <a:rPr lang="en-US" altLang="en-US" smtClean="0"/>
              <a:t>Command:  Decided on by Government</a:t>
            </a:r>
          </a:p>
        </p:txBody>
      </p:sp>
      <p:pic>
        <p:nvPicPr>
          <p:cNvPr id="25604" name="Picture 4" descr="j007873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400" y="1752600"/>
            <a:ext cx="1524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5" descr="BD0614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200400"/>
            <a:ext cx="9032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descr="[KPK party fla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r="79059" b="66667"/>
          <a:stretch>
            <a:fillRect/>
          </a:stretch>
        </p:blipFill>
        <p:spPr bwMode="auto">
          <a:xfrm>
            <a:off x="6172200" y="4724400"/>
            <a:ext cx="1951038"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3119073"/>
      </p:ext>
    </p:extLst>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28600"/>
            <a:ext cx="7772400" cy="1143000"/>
          </a:xfrm>
        </p:spPr>
        <p:txBody>
          <a:bodyPr/>
          <a:lstStyle/>
          <a:p>
            <a:pPr eaLnBrk="1" hangingPunct="1"/>
            <a:r>
              <a:rPr lang="en-US" altLang="en-US" sz="3600" smtClean="0"/>
              <a:t>Four Economic Systems or Mechanisms</a:t>
            </a:r>
          </a:p>
        </p:txBody>
      </p:sp>
      <p:graphicFrame>
        <p:nvGraphicFramePr>
          <p:cNvPr id="24579" name="Group 3"/>
          <p:cNvGraphicFramePr>
            <a:graphicFrameLocks noGrp="1"/>
          </p:cNvGraphicFramePr>
          <p:nvPr/>
        </p:nvGraphicFramePr>
        <p:xfrm>
          <a:off x="762000" y="685800"/>
          <a:ext cx="7924800" cy="6115049"/>
        </p:xfrm>
        <a:graphic>
          <a:graphicData uri="http://schemas.openxmlformats.org/drawingml/2006/table">
            <a:tbl>
              <a:tblPr/>
              <a:tblGrid>
                <a:gridCol w="1870075">
                  <a:extLst>
                    <a:ext uri="{9D8B030D-6E8A-4147-A177-3AD203B41FA5}">
                      <a16:colId xmlns:a16="http://schemas.microsoft.com/office/drawing/2014/main" val="20000"/>
                    </a:ext>
                  </a:extLst>
                </a:gridCol>
                <a:gridCol w="2493963">
                  <a:extLst>
                    <a:ext uri="{9D8B030D-6E8A-4147-A177-3AD203B41FA5}">
                      <a16:colId xmlns:a16="http://schemas.microsoft.com/office/drawing/2014/main" val="20001"/>
                    </a:ext>
                  </a:extLst>
                </a:gridCol>
                <a:gridCol w="1779587">
                  <a:extLst>
                    <a:ext uri="{9D8B030D-6E8A-4147-A177-3AD203B41FA5}">
                      <a16:colId xmlns:a16="http://schemas.microsoft.com/office/drawing/2014/main" val="20002"/>
                    </a:ext>
                  </a:extLst>
                </a:gridCol>
                <a:gridCol w="1781175">
                  <a:extLst>
                    <a:ext uri="{9D8B030D-6E8A-4147-A177-3AD203B41FA5}">
                      <a16:colId xmlns:a16="http://schemas.microsoft.com/office/drawing/2014/main" val="20003"/>
                    </a:ext>
                  </a:extLst>
                </a:gridCol>
              </a:tblGrid>
              <a:tr h="1310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Type</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Who owns the means of production?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Who decides what will be produced and consumed?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Examples</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10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Traditional</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Varies:  family, village, tribe, individual</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Customs and norms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Subsistence agriculture, hunter/gatherer society</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669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Market</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Owned by individuals,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e.g, stockholding corporations, etc.</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Consumer demand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Markets in U.S., e.g., retail, fast food</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10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Command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Owned by government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Centralized planning, quotas and price controls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Former Soviet Union</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157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Mixed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rPr>
                        <a:t>Government and individuals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Mixture of government planning and private initiative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People’s Republic of China,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rPr>
                        <a:t>Many sectors of U.S. economy</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02772865"/>
      </p:ext>
    </p:extLst>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Adam Smith’s “Invisible Hand”</a:t>
            </a:r>
          </a:p>
        </p:txBody>
      </p:sp>
      <p:sp>
        <p:nvSpPr>
          <p:cNvPr id="27651" name="Rectangle 3"/>
          <p:cNvSpPr>
            <a:spLocks noGrp="1" noChangeArrowheads="1"/>
          </p:cNvSpPr>
          <p:nvPr>
            <p:ph type="body" idx="1"/>
          </p:nvPr>
        </p:nvSpPr>
        <p:spPr/>
        <p:txBody>
          <a:bodyPr/>
          <a:lstStyle/>
          <a:p>
            <a:pPr eaLnBrk="1" hangingPunct="1"/>
            <a:r>
              <a:rPr lang="en-US" altLang="en-US" smtClean="0"/>
              <a:t>Adam Smith, </a:t>
            </a:r>
            <a:r>
              <a:rPr lang="en-US" altLang="en-US" u="sng" smtClean="0"/>
              <a:t>The Wealth of Nations, </a:t>
            </a:r>
            <a:r>
              <a:rPr lang="en-US" altLang="en-US" smtClean="0"/>
              <a:t>1776</a:t>
            </a:r>
          </a:p>
          <a:p>
            <a:pPr lvl="1" eaLnBrk="1" hangingPunct="1"/>
            <a:r>
              <a:rPr lang="en-US" altLang="en-US" smtClean="0"/>
              <a:t>“The businessman intends only his own gain; however, he is in this led by an invisible hand to promote an end which was not part of his intention.  By pursuing his own interest, he frequently promotes that of society more effectually than when he really intends to promote it.”</a:t>
            </a:r>
          </a:p>
        </p:txBody>
      </p:sp>
    </p:spTree>
    <p:extLst>
      <p:ext uri="{BB962C8B-B14F-4D97-AF65-F5344CB8AC3E}">
        <p14:creationId xmlns:p14="http://schemas.microsoft.com/office/powerpoint/2010/main" val="4062494136"/>
      </p:ext>
    </p:extLst>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mtClean="0"/>
              <a:t>The Road to Wealth:  market oriented</a:t>
            </a:r>
          </a:p>
        </p:txBody>
      </p:sp>
      <p:sp>
        <p:nvSpPr>
          <p:cNvPr id="28675" name="Rectangle 4"/>
          <p:cNvSpPr>
            <a:spLocks noGrp="1" noChangeArrowheads="1"/>
          </p:cNvSpPr>
          <p:nvPr>
            <p:ph type="body" sz="half" idx="2"/>
          </p:nvPr>
        </p:nvSpPr>
        <p:spPr>
          <a:xfrm>
            <a:off x="1295400" y="1828800"/>
            <a:ext cx="6705600" cy="4114800"/>
          </a:xfrm>
        </p:spPr>
        <p:txBody>
          <a:bodyPr/>
          <a:lstStyle/>
          <a:p>
            <a:pPr marL="533400" indent="-533400" eaLnBrk="1" hangingPunct="1">
              <a:lnSpc>
                <a:spcPct val="90000"/>
              </a:lnSpc>
              <a:buFontTx/>
              <a:buNone/>
            </a:pPr>
            <a:endParaRPr lang="en-US" altLang="en-US" smtClean="0"/>
          </a:p>
          <a:p>
            <a:pPr marL="533400" indent="-533400" eaLnBrk="1" hangingPunct="1">
              <a:lnSpc>
                <a:spcPct val="90000"/>
              </a:lnSpc>
              <a:buFontTx/>
              <a:buAutoNum type="alphaLcPeriod"/>
            </a:pPr>
            <a:r>
              <a:rPr lang="en-US" altLang="en-US" smtClean="0"/>
              <a:t>Private property</a:t>
            </a:r>
          </a:p>
          <a:p>
            <a:pPr marL="533400" indent="-533400" eaLnBrk="1" hangingPunct="1">
              <a:lnSpc>
                <a:spcPct val="90000"/>
              </a:lnSpc>
              <a:buFontTx/>
              <a:buAutoNum type="alphaLcPeriod"/>
            </a:pPr>
            <a:r>
              <a:rPr lang="en-US" altLang="en-US" smtClean="0"/>
              <a:t>Profit motive</a:t>
            </a:r>
          </a:p>
          <a:p>
            <a:pPr marL="533400" indent="-533400" eaLnBrk="1" hangingPunct="1">
              <a:lnSpc>
                <a:spcPct val="90000"/>
              </a:lnSpc>
              <a:buFontTx/>
              <a:buAutoNum type="alphaLcPeriod"/>
            </a:pPr>
            <a:r>
              <a:rPr lang="en-US" altLang="en-US" smtClean="0"/>
              <a:t>Laws of supply and demand drive price changes</a:t>
            </a:r>
          </a:p>
          <a:p>
            <a:pPr marL="533400" indent="-533400" eaLnBrk="1" hangingPunct="1">
              <a:lnSpc>
                <a:spcPct val="90000"/>
              </a:lnSpc>
              <a:buFontTx/>
              <a:buAutoNum type="alphaLcPeriod"/>
            </a:pPr>
            <a:r>
              <a:rPr lang="en-US" altLang="en-US" smtClean="0"/>
              <a:t>Government should stay out of the market except for preventing monopolies or regulating them </a:t>
            </a:r>
          </a:p>
          <a:p>
            <a:pPr marL="533400" indent="-533400" eaLnBrk="1" hangingPunct="1">
              <a:lnSpc>
                <a:spcPct val="90000"/>
              </a:lnSpc>
              <a:buFontTx/>
              <a:buAutoNum type="alphaLcPeriod"/>
            </a:pPr>
            <a:r>
              <a:rPr lang="en-US" altLang="en-US" smtClean="0"/>
              <a:t>Providing public goods</a:t>
            </a:r>
          </a:p>
          <a:p>
            <a:pPr marL="533400" indent="-533400" eaLnBrk="1" hangingPunct="1">
              <a:lnSpc>
                <a:spcPct val="90000"/>
              </a:lnSpc>
              <a:buFontTx/>
              <a:buNone/>
            </a:pPr>
            <a:endParaRPr lang="en-US" altLang="en-US" smtClean="0"/>
          </a:p>
        </p:txBody>
      </p:sp>
    </p:spTree>
    <p:extLst>
      <p:ext uri="{BB962C8B-B14F-4D97-AF65-F5344CB8AC3E}">
        <p14:creationId xmlns:p14="http://schemas.microsoft.com/office/powerpoint/2010/main" val="3795142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WordArt 2"/>
          <p:cNvSpPr>
            <a:spLocks noChangeArrowheads="1" noChangeShapeType="1" noTextEdit="1"/>
          </p:cNvSpPr>
          <p:nvPr/>
        </p:nvSpPr>
        <p:spPr bwMode="auto">
          <a:xfrm>
            <a:off x="304800" y="1447800"/>
            <a:ext cx="4343400" cy="571500"/>
          </a:xfrm>
          <a:prstGeom prst="rect">
            <a:avLst/>
          </a:prstGeom>
        </p:spPr>
        <p:txBody>
          <a:bodyPr wrap="none"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0" cap="none" spc="0" normalizeH="0" baseline="0" noProof="0" smtClean="0">
                <a:ln w="19050">
                  <a:solidFill>
                    <a:srgbClr val="99CCFF"/>
                  </a:solidFill>
                  <a:round/>
                  <a:headEnd/>
                  <a:tailEnd/>
                </a:ln>
                <a:solidFill>
                  <a:srgbClr val="0066CC"/>
                </a:solidFill>
                <a:effectLst>
                  <a:outerShdw dist="35921" dir="2700000" algn="ctr" rotWithShape="0">
                    <a:srgbClr val="990000"/>
                  </a:outerShdw>
                </a:effectLst>
                <a:uLnTx/>
                <a:uFillTx/>
                <a:latin typeface="Impact" panose="020B0806030902050204" pitchFamily="34" charset="0"/>
                <a:ea typeface="+mn-ea"/>
                <a:cs typeface="+mn-cs"/>
              </a:rPr>
              <a:t>Is it good to be selfish?</a:t>
            </a:r>
          </a:p>
        </p:txBody>
      </p:sp>
      <p:pic>
        <p:nvPicPr>
          <p:cNvPr id="30723" name="Picture 3" descr="j00787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381000"/>
            <a:ext cx="3667125" cy="393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461103"/>
      </p:ext>
    </p:extLst>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t>The Road to Wealth:  Command-oriented</a:t>
            </a:r>
          </a:p>
        </p:txBody>
      </p:sp>
      <p:sp>
        <p:nvSpPr>
          <p:cNvPr id="29699" name="Rectangle 3"/>
          <p:cNvSpPr>
            <a:spLocks noGrp="1" noChangeArrowheads="1"/>
          </p:cNvSpPr>
          <p:nvPr>
            <p:ph type="body" sz="half" idx="1"/>
          </p:nvPr>
        </p:nvSpPr>
        <p:spPr>
          <a:xfrm>
            <a:off x="685800" y="1981200"/>
            <a:ext cx="6096000" cy="4114800"/>
          </a:xfrm>
        </p:spPr>
        <p:txBody>
          <a:bodyPr/>
          <a:lstStyle/>
          <a:p>
            <a:pPr eaLnBrk="1" hangingPunct="1">
              <a:buFontTx/>
              <a:buNone/>
            </a:pPr>
            <a:endParaRPr lang="en-US" altLang="en-US" smtClean="0"/>
          </a:p>
          <a:p>
            <a:pPr eaLnBrk="1" hangingPunct="1">
              <a:buFontTx/>
              <a:buNone/>
            </a:pPr>
            <a:r>
              <a:rPr lang="en-US" altLang="en-US" smtClean="0"/>
              <a:t>A. government should own and regulate factors of production</a:t>
            </a:r>
          </a:p>
          <a:p>
            <a:pPr eaLnBrk="1" hangingPunct="1">
              <a:buFontTx/>
              <a:buNone/>
            </a:pPr>
            <a:r>
              <a:rPr lang="en-US" altLang="en-US" smtClean="0"/>
              <a:t>B. five year plans</a:t>
            </a:r>
          </a:p>
          <a:p>
            <a:pPr eaLnBrk="1" hangingPunct="1">
              <a:buFontTx/>
              <a:buNone/>
            </a:pPr>
            <a:r>
              <a:rPr lang="en-US" altLang="en-US" smtClean="0"/>
              <a:t>C. Prices are regulated</a:t>
            </a:r>
          </a:p>
          <a:p>
            <a:pPr eaLnBrk="1" hangingPunct="1">
              <a:buFontTx/>
              <a:buNone/>
            </a:pPr>
            <a:r>
              <a:rPr lang="en-US" altLang="en-US" smtClean="0"/>
              <a:t>D. Property is owned by the government</a:t>
            </a:r>
          </a:p>
        </p:txBody>
      </p:sp>
    </p:spTree>
    <p:extLst>
      <p:ext uri="{BB962C8B-B14F-4D97-AF65-F5344CB8AC3E}">
        <p14:creationId xmlns:p14="http://schemas.microsoft.com/office/powerpoint/2010/main" val="446436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a:xfrm>
            <a:off x="685800" y="381000"/>
            <a:ext cx="7772400" cy="1143000"/>
          </a:xfrm>
        </p:spPr>
        <p:txBody>
          <a:bodyPr/>
          <a:lstStyle/>
          <a:p>
            <a:pPr eaLnBrk="1" hangingPunct="1"/>
            <a:r>
              <a:rPr lang="en-US" altLang="en-US" sz="4000" smtClean="0"/>
              <a:t>Traditional, Market, and Command (government) mechanisms</a:t>
            </a:r>
          </a:p>
        </p:txBody>
      </p:sp>
      <p:sp>
        <p:nvSpPr>
          <p:cNvPr id="43011" name="Rectangle 5"/>
          <p:cNvSpPr>
            <a:spLocks noGrp="1" noChangeArrowheads="1"/>
          </p:cNvSpPr>
          <p:nvPr>
            <p:ph type="body" sz="half" idx="1"/>
          </p:nvPr>
        </p:nvSpPr>
        <p:spPr>
          <a:xfrm>
            <a:off x="685800" y="1524000"/>
            <a:ext cx="3810000" cy="5181600"/>
          </a:xfrm>
        </p:spPr>
        <p:txBody>
          <a:bodyPr/>
          <a:lstStyle/>
          <a:p>
            <a:pPr eaLnBrk="1" hangingPunct="1">
              <a:lnSpc>
                <a:spcPct val="90000"/>
              </a:lnSpc>
            </a:pPr>
            <a:r>
              <a:rPr lang="en-US" altLang="en-US" dirty="0" smtClean="0"/>
              <a:t>Select two economic phenomena:  one micro </a:t>
            </a:r>
            <a:r>
              <a:rPr lang="en-US" altLang="en-US" dirty="0" smtClean="0"/>
              <a:t>and macro</a:t>
            </a:r>
            <a:endParaRPr lang="en-US" altLang="en-US" dirty="0" smtClean="0"/>
          </a:p>
          <a:p>
            <a:pPr eaLnBrk="1" hangingPunct="1">
              <a:lnSpc>
                <a:spcPct val="90000"/>
              </a:lnSpc>
            </a:pPr>
            <a:r>
              <a:rPr lang="en-US" altLang="en-US" dirty="0" smtClean="0"/>
              <a:t>Briefly state each one and then consider the traditional, market, and command mechanism that drive each one, and third, consider changes that are altering the dynamics among the three. </a:t>
            </a:r>
          </a:p>
        </p:txBody>
      </p:sp>
      <p:sp>
        <p:nvSpPr>
          <p:cNvPr id="43012" name="Rectangle 6"/>
          <p:cNvSpPr>
            <a:spLocks noGrp="1" noChangeArrowheads="1"/>
          </p:cNvSpPr>
          <p:nvPr>
            <p:ph type="body" sz="half" idx="2"/>
          </p:nvPr>
        </p:nvSpPr>
        <p:spPr>
          <a:xfrm>
            <a:off x="4676774" y="1752600"/>
            <a:ext cx="4162425" cy="4724400"/>
          </a:xfrm>
        </p:spPr>
        <p:txBody>
          <a:bodyPr/>
          <a:lstStyle/>
          <a:p>
            <a:pPr eaLnBrk="1" hangingPunct="1">
              <a:lnSpc>
                <a:spcPct val="90000"/>
              </a:lnSpc>
              <a:buFontTx/>
              <a:buNone/>
            </a:pPr>
            <a:r>
              <a:rPr lang="en-US" altLang="en-US" dirty="0"/>
              <a:t>E</a:t>
            </a:r>
            <a:r>
              <a:rPr lang="en-US" altLang="en-US" dirty="0" smtClean="0"/>
              <a:t>xample:</a:t>
            </a:r>
            <a:endParaRPr lang="en-US" altLang="en-US" dirty="0" smtClean="0"/>
          </a:p>
          <a:p>
            <a:pPr eaLnBrk="1" hangingPunct="1">
              <a:lnSpc>
                <a:spcPct val="90000"/>
              </a:lnSpc>
            </a:pPr>
            <a:r>
              <a:rPr lang="en-US" altLang="en-US" dirty="0" smtClean="0"/>
              <a:t>Micro: </a:t>
            </a:r>
            <a:r>
              <a:rPr lang="en-US" altLang="en-US" dirty="0" smtClean="0"/>
              <a:t>  Three mechanisms and going to the movies</a:t>
            </a:r>
          </a:p>
          <a:p>
            <a:pPr eaLnBrk="1" hangingPunct="1">
              <a:lnSpc>
                <a:spcPct val="90000"/>
              </a:lnSpc>
              <a:buFontTx/>
              <a:buNone/>
            </a:pPr>
            <a:endParaRPr lang="en-US" altLang="en-US" dirty="0"/>
          </a:p>
          <a:p>
            <a:pPr eaLnBrk="1" hangingPunct="1">
              <a:lnSpc>
                <a:spcPct val="90000"/>
              </a:lnSpc>
            </a:pPr>
            <a:r>
              <a:rPr lang="en-US" altLang="en-US" dirty="0" smtClean="0"/>
              <a:t>Micro: How </a:t>
            </a:r>
            <a:r>
              <a:rPr lang="en-US" altLang="en-US" dirty="0" smtClean="0"/>
              <a:t>can I pay for my college </a:t>
            </a:r>
            <a:r>
              <a:rPr lang="en-US" altLang="en-US" dirty="0" smtClean="0"/>
              <a:t>education?</a:t>
            </a:r>
          </a:p>
          <a:p>
            <a:pPr eaLnBrk="1" hangingPunct="1">
              <a:lnSpc>
                <a:spcPct val="90000"/>
              </a:lnSpc>
            </a:pPr>
            <a:endParaRPr lang="en-US" altLang="en-US" dirty="0" smtClean="0"/>
          </a:p>
          <a:p>
            <a:pPr eaLnBrk="1" hangingPunct="1">
              <a:lnSpc>
                <a:spcPct val="90000"/>
              </a:lnSpc>
            </a:pPr>
            <a:r>
              <a:rPr lang="en-US" altLang="en-US" dirty="0" smtClean="0"/>
              <a:t>Macro: Who should take care of the elderly?</a:t>
            </a:r>
            <a:endParaRPr lang="en-US" altLang="en-US" dirty="0" smtClean="0"/>
          </a:p>
          <a:p>
            <a:pPr eaLnBrk="1" hangingPunct="1">
              <a:lnSpc>
                <a:spcPct val="90000"/>
              </a:lnSpc>
              <a:buFontTx/>
              <a:buNone/>
            </a:pPr>
            <a:endParaRPr lang="en-US" altLang="en-US" dirty="0" smtClean="0"/>
          </a:p>
          <a:p>
            <a:pPr eaLnBrk="1" hangingPunct="1">
              <a:lnSpc>
                <a:spcPct val="90000"/>
              </a:lnSpc>
            </a:pPr>
            <a:endParaRPr lang="en-US" altLang="en-US" dirty="0" smtClean="0"/>
          </a:p>
          <a:p>
            <a:pPr eaLnBrk="1" hangingPunct="1">
              <a:lnSpc>
                <a:spcPct val="90000"/>
              </a:lnSpc>
              <a:buFontTx/>
              <a:buNone/>
            </a:pPr>
            <a:r>
              <a:rPr lang="en-US" altLang="en-US" dirty="0" smtClean="0"/>
              <a:t>  </a:t>
            </a:r>
          </a:p>
          <a:p>
            <a:pPr eaLnBrk="1" hangingPunct="1">
              <a:lnSpc>
                <a:spcPct val="90000"/>
              </a:lnSpc>
              <a:buFontTx/>
              <a:buNone/>
            </a:pPr>
            <a:r>
              <a:rPr lang="en-US" altLang="en-US" dirty="0" smtClean="0"/>
              <a:t>             </a:t>
            </a:r>
          </a:p>
        </p:txBody>
      </p:sp>
    </p:spTree>
    <p:extLst>
      <p:ext uri="{BB962C8B-B14F-4D97-AF65-F5344CB8AC3E}">
        <p14:creationId xmlns:p14="http://schemas.microsoft.com/office/powerpoint/2010/main" val="1585396579"/>
      </p:ext>
    </p:extLst>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Office Theme</Template>
  <TotalTime>1</TotalTime>
  <Words>396</Words>
  <Application>Microsoft Office PowerPoint</Application>
  <PresentationFormat>On-screen Show (4:3)</PresentationFormat>
  <Paragraphs>68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Impact</vt:lpstr>
      <vt:lpstr>Times New Roman</vt:lpstr>
      <vt:lpstr>4_Default Design</vt:lpstr>
      <vt:lpstr>Every society must ask:  </vt:lpstr>
      <vt:lpstr>Economic Systems:  Who decides?</vt:lpstr>
      <vt:lpstr>Four Economic Systems or Mechanisms</vt:lpstr>
      <vt:lpstr>Adam Smith’s “Invisible Hand”</vt:lpstr>
      <vt:lpstr>The Road to Wealth:  market oriented</vt:lpstr>
      <vt:lpstr>PowerPoint Presentation</vt:lpstr>
      <vt:lpstr>The Road to Wealth:  Command-oriented</vt:lpstr>
      <vt:lpstr>Traditional, Market, and Command (government) mechanisms</vt:lpstr>
    </vt:vector>
  </TitlesOfParts>
  <Company>Antelope Valley Union High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 society must ask:  </dc:title>
  <dc:creator>Steve Reti</dc:creator>
  <cp:lastModifiedBy>Steve Reti</cp:lastModifiedBy>
  <cp:revision>1</cp:revision>
  <dcterms:created xsi:type="dcterms:W3CDTF">2019-09-19T22:18:16Z</dcterms:created>
  <dcterms:modified xsi:type="dcterms:W3CDTF">2019-09-19T22:19:27Z</dcterms:modified>
</cp:coreProperties>
</file>