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1" r:id="rId5"/>
    <p:sldId id="264" r:id="rId6"/>
    <p:sldId id="265" r:id="rId7"/>
    <p:sldId id="259" r:id="rId8"/>
    <p:sldId id="266" r:id="rId9"/>
    <p:sldId id="260" r:id="rId10"/>
    <p:sldId id="273" r:id="rId11"/>
    <p:sldId id="275" r:id="rId12"/>
    <p:sldId id="276" r:id="rId13"/>
    <p:sldId id="277" r:id="rId14"/>
    <p:sldId id="278" r:id="rId15"/>
    <p:sldId id="268" r:id="rId16"/>
    <p:sldId id="27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F832A-129D-48DE-A189-469CCA5DA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670E1-B7F2-4F88-8F5B-4AF03CCB3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4436F-CB1A-4F94-8108-0AE67887C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259D4-2DF0-4865-A330-67BFB47ED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A8282-B41C-45C2-9EA2-69B20EE3A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F91C4-18AC-4276-BF82-C2CE91662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F927-CF0D-4F29-9D18-B3A64637A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281AD-E231-40F6-9D35-AC7674209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5685-6D85-406D-BF3C-48A122DFE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5D6B9-0630-42A4-9832-C7A094885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B1C80-283C-418B-B295-AFAF33E05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78FA514-AEDF-4D4F-87AB-C4A05D13D1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/>
          <a:lstStyle/>
          <a:p>
            <a:pPr eaLnBrk="1" hangingPunct="1"/>
            <a:r>
              <a:rPr lang="en-US" sz="5200" smtClean="0"/>
              <a:t>Direct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/>
          <a:lstStyle/>
          <a:p>
            <a:pPr eaLnBrk="1" hangingPunct="1"/>
            <a:r>
              <a:rPr lang="en-US" sz="5200" dirty="0" smtClean="0"/>
              <a:t>Indirect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 smtClean="0"/>
              <a:t>She bought us a ticket.</a:t>
            </a:r>
            <a:endParaRPr lang="en-US" sz="4000" dirty="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Subject </a:t>
            </a:r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Verb </a:t>
            </a:r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Direct object </a:t>
            </a:r>
            <a:r>
              <a:rPr lang="en-US" sz="3200" dirty="0" smtClean="0"/>
              <a:t>=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u="sng" dirty="0" smtClean="0"/>
              <a:t>She</a:t>
            </a:r>
            <a:r>
              <a:rPr lang="en-US" sz="4000" dirty="0" smtClean="0"/>
              <a:t> </a:t>
            </a:r>
            <a:r>
              <a:rPr lang="en-US" sz="4000" u="sng" dirty="0" smtClean="0"/>
              <a:t>bought</a:t>
            </a:r>
            <a:r>
              <a:rPr lang="en-US" sz="4000" dirty="0" smtClean="0"/>
              <a:t> us a </a:t>
            </a:r>
            <a:r>
              <a:rPr lang="en-US" sz="4000" u="sng" dirty="0" smtClean="0"/>
              <a:t>ticket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Subject </a:t>
            </a:r>
            <a:r>
              <a:rPr lang="en-US" sz="3200" dirty="0" smtClean="0"/>
              <a:t>= She</a:t>
            </a:r>
            <a:endParaRPr lang="en-US" sz="3200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Verb </a:t>
            </a:r>
            <a:r>
              <a:rPr lang="en-US" sz="3200" dirty="0" smtClean="0"/>
              <a:t>= bought</a:t>
            </a:r>
            <a:endParaRPr lang="en-US" sz="32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Direct object </a:t>
            </a:r>
            <a:r>
              <a:rPr lang="en-US" sz="3200" dirty="0" smtClean="0"/>
              <a:t>= ticket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42900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find indirect objects, first find your direct object. Then ask: </a:t>
            </a:r>
          </a:p>
          <a:p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“To whom?”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“For whom?”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“To what?”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“For what?”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 smtClean="0"/>
              <a:t>She bought us a ticket.</a:t>
            </a:r>
            <a:endParaRPr lang="en-US" sz="4000" dirty="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Subject </a:t>
            </a:r>
            <a:r>
              <a:rPr lang="en-US" sz="3200" dirty="0" smtClean="0"/>
              <a:t>= She</a:t>
            </a:r>
            <a:endParaRPr lang="en-US" sz="3200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Verb </a:t>
            </a:r>
            <a:r>
              <a:rPr lang="en-US" sz="3200" dirty="0" smtClean="0"/>
              <a:t>= bought</a:t>
            </a:r>
            <a:endParaRPr lang="en-US" sz="32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Direct object </a:t>
            </a:r>
            <a:r>
              <a:rPr lang="en-US" sz="3200" dirty="0" smtClean="0"/>
              <a:t>= ticket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86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“For whom” was the ticket bought?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 smtClean="0"/>
              <a:t>She bought </a:t>
            </a:r>
            <a:r>
              <a:rPr lang="en-US" sz="4000" b="1" u="sng" dirty="0" smtClean="0"/>
              <a:t>us</a:t>
            </a:r>
            <a:r>
              <a:rPr lang="en-US" sz="4000" dirty="0" smtClean="0"/>
              <a:t> a ticket.</a:t>
            </a:r>
            <a:endParaRPr lang="en-US" sz="4000" dirty="0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Subject </a:t>
            </a:r>
            <a:r>
              <a:rPr lang="en-US" sz="3200" dirty="0" smtClean="0"/>
              <a:t>= She</a:t>
            </a:r>
            <a:endParaRPr lang="en-US" sz="3200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Verb </a:t>
            </a:r>
            <a:r>
              <a:rPr lang="en-US" sz="3200" dirty="0" smtClean="0"/>
              <a:t>= bought</a:t>
            </a:r>
            <a:endParaRPr lang="en-US" sz="3200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3400" y="28194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Direct object </a:t>
            </a:r>
            <a:r>
              <a:rPr lang="en-US" sz="3200" dirty="0" smtClean="0"/>
              <a:t>= ticket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86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“For whom” was the ticket bought?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4876800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Answer: us</a:t>
            </a:r>
          </a:p>
          <a:p>
            <a:r>
              <a:rPr lang="en-US" sz="4400" dirty="0" smtClean="0"/>
              <a:t>“Us” is the indirect object. </a:t>
            </a:r>
            <a:endParaRPr lang="en-US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81000" y="685801"/>
            <a:ext cx="8534400" cy="11356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 smtClean="0"/>
              <a:t>Many sentences will have no direct object:</a:t>
            </a:r>
            <a:endParaRPr lang="en-US" sz="3400" dirty="0"/>
          </a:p>
          <a:p>
            <a:pPr>
              <a:spcBef>
                <a:spcPct val="50000"/>
              </a:spcBef>
            </a:pPr>
            <a:r>
              <a:rPr lang="en-US" sz="4000" dirty="0" smtClean="0"/>
              <a:t>The </a:t>
            </a:r>
            <a:r>
              <a:rPr lang="en-US" sz="4000" u="sng" dirty="0"/>
              <a:t>children</a:t>
            </a:r>
            <a:r>
              <a:rPr lang="en-US" sz="4000" dirty="0"/>
              <a:t> </a:t>
            </a:r>
            <a:r>
              <a:rPr lang="en-US" sz="4000" u="sng" dirty="0"/>
              <a:t>were playing</a:t>
            </a:r>
            <a:r>
              <a:rPr lang="en-US" sz="4000" dirty="0"/>
              <a:t> outside.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                subject                 </a:t>
            </a:r>
            <a:r>
              <a:rPr lang="en-US" sz="2400" dirty="0" smtClean="0"/>
              <a:t>verb</a:t>
            </a:r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r>
              <a:rPr lang="en-US" sz="3400" b="1" i="1" dirty="0" smtClean="0"/>
              <a:t>Many sentences </a:t>
            </a:r>
            <a:r>
              <a:rPr lang="en-US" sz="3400" dirty="0" smtClean="0"/>
              <a:t>will have a direct object but no indirect object.</a:t>
            </a:r>
          </a:p>
          <a:p>
            <a:pPr>
              <a:spcBef>
                <a:spcPct val="50000"/>
              </a:spcBef>
            </a:pPr>
            <a:r>
              <a:rPr lang="en-US" sz="3400" b="1" i="1" u="sng" dirty="0" smtClean="0"/>
              <a:t>No sentence </a:t>
            </a:r>
            <a:r>
              <a:rPr lang="en-US" sz="3400" dirty="0" smtClean="0"/>
              <a:t>will have an indirect object but no direct object.</a:t>
            </a:r>
          </a:p>
          <a:p>
            <a:pPr>
              <a:spcBef>
                <a:spcPct val="50000"/>
              </a:spcBef>
            </a:pPr>
            <a:endParaRPr lang="en-US" sz="3400" dirty="0"/>
          </a:p>
          <a:p>
            <a:pPr>
              <a:spcBef>
                <a:spcPct val="50000"/>
              </a:spcBef>
            </a:pPr>
            <a:endParaRPr lang="en-US" sz="3400" dirty="0" smtClean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2400" dirty="0" smtClean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3200" dirty="0"/>
          </a:p>
          <a:p>
            <a:pPr>
              <a:spcBef>
                <a:spcPct val="50000"/>
              </a:spcBef>
            </a:pPr>
            <a:endParaRPr lang="en-US" sz="3400" dirty="0" smtClean="0"/>
          </a:p>
          <a:p>
            <a:pPr>
              <a:spcBef>
                <a:spcPct val="50000"/>
              </a:spcBef>
            </a:pP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1510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i="1" u="sng" dirty="0" smtClean="0"/>
              <a:t>Other cases: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400" dirty="0" smtClean="0"/>
              <a:t>The movie was entertaining.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400" dirty="0" smtClean="0"/>
              <a:t>Dinner tonight will be pizza.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400" dirty="0" smtClean="0"/>
              <a:t>The best student is class is he/him.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400" dirty="0" smtClean="0"/>
              <a:t>She bought us a ticket.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sz="3400" dirty="0" smtClean="0"/>
              <a:t>She bought a ticket for us.</a:t>
            </a:r>
            <a:endParaRPr lang="en-US" sz="3400" dirty="0"/>
          </a:p>
          <a:p>
            <a:pPr>
              <a:spcBef>
                <a:spcPct val="50000"/>
              </a:spcBef>
            </a:pPr>
            <a:endParaRPr lang="en-US" sz="3400" dirty="0" smtClean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2400" dirty="0" smtClean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2400" dirty="0"/>
          </a:p>
          <a:p>
            <a:pPr>
              <a:spcBef>
                <a:spcPct val="50000"/>
              </a:spcBef>
            </a:pPr>
            <a:endParaRPr lang="en-US" sz="3200" dirty="0"/>
          </a:p>
          <a:p>
            <a:pPr>
              <a:spcBef>
                <a:spcPct val="50000"/>
              </a:spcBef>
            </a:pPr>
            <a:endParaRPr lang="en-US" sz="3400" dirty="0" smtClean="0"/>
          </a:p>
          <a:p>
            <a:pPr>
              <a:spcBef>
                <a:spcPct val="50000"/>
              </a:spcBef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873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500" u="sng" smtClean="0"/>
              <a:t>How to find direct objects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971800"/>
            <a:ext cx="8534400" cy="990600"/>
          </a:xfrm>
        </p:spPr>
        <p:txBody>
          <a:bodyPr/>
          <a:lstStyle/>
          <a:p>
            <a:pPr eaLnBrk="1" hangingPunct="1"/>
            <a:r>
              <a:rPr lang="en-US" sz="4000" smtClean="0"/>
              <a:t>He threw the ball at the window.</a:t>
            </a:r>
            <a:r>
              <a:rPr lang="en-US" smtClean="0"/>
              <a:t> 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143000" y="19050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/>
              <a:t>Look at this sentence:</a:t>
            </a:r>
            <a:r>
              <a:rPr lang="en-US"/>
              <a:t> 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1219200" y="4572000"/>
            <a:ext cx="6781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/>
              <a:t>First, find your </a:t>
            </a:r>
            <a:r>
              <a:rPr lang="en-US" sz="2800" b="1" i="1" u="sng"/>
              <a:t>simple subject</a:t>
            </a:r>
            <a:r>
              <a:rPr lang="en-US" sz="2800" i="1"/>
              <a:t> and </a:t>
            </a:r>
            <a:r>
              <a:rPr lang="en-US" sz="2800" b="1" i="1" u="sng"/>
              <a:t>simple predicate</a:t>
            </a:r>
            <a:r>
              <a:rPr lang="en-US" sz="2800" i="1"/>
              <a:t> (the verb)</a:t>
            </a:r>
            <a:r>
              <a:rPr lang="en-US" sz="2800"/>
              <a:t> 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He threw the ball at the window.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subject =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predicate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He threw the ball at the window.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subject = He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predicate = threw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He threw the ball at the window.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subject = He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Simple predicate = threw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09600" y="48006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Next, use those to ask “what” or “whom.”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u="sng"/>
              <a:t>He</a:t>
            </a:r>
            <a:r>
              <a:rPr lang="en-US" sz="4400"/>
              <a:t> </a:t>
            </a:r>
            <a:r>
              <a:rPr lang="en-US" sz="4400" u="sng"/>
              <a:t>threw</a:t>
            </a:r>
            <a:r>
              <a:rPr lang="en-US" sz="4400"/>
              <a:t> the ball at the window.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85344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D.O. = [subject</a:t>
            </a:r>
            <a:r>
              <a:rPr lang="en-US" sz="3200" dirty="0"/>
              <a:t>] + [verb] “what?” 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or </a:t>
            </a:r>
          </a:p>
          <a:p>
            <a:pPr>
              <a:spcBef>
                <a:spcPct val="50000"/>
              </a:spcBef>
            </a:pPr>
            <a:r>
              <a:rPr lang="en-US" sz="3200" dirty="0" smtClean="0"/>
              <a:t>D.O. = [subject</a:t>
            </a:r>
            <a:r>
              <a:rPr lang="en-US" sz="3200" dirty="0"/>
              <a:t>] + [verb] “whom?”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457200" y="44958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[subject] </a:t>
            </a:r>
            <a:r>
              <a:rPr lang="en-US" sz="3200" u="sng"/>
              <a:t>HE</a:t>
            </a:r>
            <a:r>
              <a:rPr lang="en-US" sz="3200"/>
              <a:t> + [verb] </a:t>
            </a:r>
            <a:r>
              <a:rPr lang="en-US" sz="3200" u="sng"/>
              <a:t>THREW</a:t>
            </a:r>
            <a:r>
              <a:rPr lang="en-US" sz="3200"/>
              <a:t> “WHAT?”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533400" y="533400"/>
            <a:ext cx="769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[subject] </a:t>
            </a:r>
            <a:r>
              <a:rPr lang="en-US" sz="3200" u="sng"/>
              <a:t>HE</a:t>
            </a:r>
            <a:r>
              <a:rPr lang="en-US" sz="3200"/>
              <a:t> + [verb] </a:t>
            </a:r>
            <a:r>
              <a:rPr lang="en-US" sz="3200" u="sng"/>
              <a:t>THREW</a:t>
            </a:r>
            <a:r>
              <a:rPr lang="en-US" sz="3200"/>
              <a:t> “WHAT?”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632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Answer? ball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04800" y="457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u="sng"/>
              <a:t>He</a:t>
            </a:r>
            <a:r>
              <a:rPr lang="en-US" sz="4000"/>
              <a:t> </a:t>
            </a:r>
            <a:r>
              <a:rPr lang="en-US" sz="4000" u="sng"/>
              <a:t>threw</a:t>
            </a:r>
            <a:r>
              <a:rPr lang="en-US" sz="4000"/>
              <a:t> the </a:t>
            </a:r>
            <a:r>
              <a:rPr lang="en-US" sz="4000" b="1" u="sng"/>
              <a:t>ball</a:t>
            </a:r>
            <a:r>
              <a:rPr lang="en-US" sz="4000"/>
              <a:t> at the window.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1752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Subject = HE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3352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Verb = THREW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3400" y="4800600"/>
            <a:ext cx="5715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Direct object = BALL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5715000"/>
          </a:xfrm>
        </p:spPr>
        <p:txBody>
          <a:bodyPr/>
          <a:lstStyle/>
          <a:p>
            <a:pPr eaLnBrk="1" hangingPunct="1"/>
            <a:r>
              <a:rPr lang="en-US" sz="4000" b="1" u="sng" dirty="0" smtClean="0"/>
              <a:t>If</a:t>
            </a:r>
            <a:r>
              <a:rPr lang="en-US" sz="4000" dirty="0" smtClean="0"/>
              <a:t> a sentence contains a direct object, </a:t>
            </a:r>
            <a:r>
              <a:rPr lang="en-US" sz="4000" b="1" u="sng" dirty="0" smtClean="0"/>
              <a:t>then</a:t>
            </a:r>
            <a:r>
              <a:rPr lang="en-US" sz="4000" dirty="0" smtClean="0"/>
              <a:t> we may check to see if there is an indirect object; </a:t>
            </a:r>
            <a:r>
              <a:rPr lang="en-US" sz="4000" i="1" dirty="0" smtClean="0"/>
              <a:t>if the sentence contains no direct object, there can be no indirect object.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406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Default Design</vt:lpstr>
      <vt:lpstr>Direct Objects</vt:lpstr>
      <vt:lpstr>How to find direct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If a sentence contains a direct object, then we may check to see if there is an indirect object; if the sentence contains no direct object, there can be no indirect object.</vt:lpstr>
      <vt:lpstr>Indirect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AVUHSD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and Indirect Objects</dc:title>
  <dc:creator>QHHS</dc:creator>
  <cp:lastModifiedBy>Paul Toohey</cp:lastModifiedBy>
  <cp:revision>14</cp:revision>
  <dcterms:created xsi:type="dcterms:W3CDTF">2010-10-01T14:07:45Z</dcterms:created>
  <dcterms:modified xsi:type="dcterms:W3CDTF">2013-10-07T19:49:51Z</dcterms:modified>
</cp:coreProperties>
</file>