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71" r:id="rId5"/>
    <p:sldId id="264" r:id="rId6"/>
    <p:sldId id="265" r:id="rId7"/>
    <p:sldId id="259" r:id="rId8"/>
    <p:sldId id="266" r:id="rId9"/>
    <p:sldId id="260" r:id="rId10"/>
    <p:sldId id="273" r:id="rId11"/>
    <p:sldId id="275" r:id="rId12"/>
    <p:sldId id="276" r:id="rId13"/>
    <p:sldId id="277" r:id="rId14"/>
    <p:sldId id="278" r:id="rId15"/>
    <p:sldId id="268" r:id="rId16"/>
    <p:sldId id="27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F832A-129D-48DE-A189-469CCA5DA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670E1-B7F2-4F88-8F5B-4AF03CCB3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4436F-CB1A-4F94-8108-0AE67887C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259D4-2DF0-4865-A330-67BFB47ED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A8282-B41C-45C2-9EA2-69B20EE3A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F91C4-18AC-4276-BF82-C2CE91662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8F927-CF0D-4F29-9D18-B3A64637A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281AD-E231-40F6-9D35-AC7674209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C5685-6D85-406D-BF3C-48A122DFE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5D6B9-0630-42A4-9832-C7A094885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B1C80-283C-418B-B295-AFAF33E05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78FA514-AEDF-4D4F-87AB-C4A05D13D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130425"/>
            <a:ext cx="8686800" cy="1470025"/>
          </a:xfrm>
        </p:spPr>
        <p:txBody>
          <a:bodyPr/>
          <a:lstStyle/>
          <a:p>
            <a:pPr eaLnBrk="1" hangingPunct="1"/>
            <a:r>
              <a:rPr lang="en-US" sz="5200" smtClean="0"/>
              <a:t>Direct Objects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130425"/>
            <a:ext cx="8686800" cy="1470025"/>
          </a:xfrm>
        </p:spPr>
        <p:txBody>
          <a:bodyPr/>
          <a:lstStyle/>
          <a:p>
            <a:pPr eaLnBrk="1" hangingPunct="1"/>
            <a:r>
              <a:rPr lang="en-US" sz="5200" dirty="0" smtClean="0"/>
              <a:t>Indirect Objects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/>
              <a:t>She bought us a ticket.</a:t>
            </a:r>
            <a:endParaRPr lang="en-US" sz="4000" dirty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Subject </a:t>
            </a:r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2133600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Verb </a:t>
            </a:r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33400" y="2819400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Direct object </a:t>
            </a:r>
            <a:r>
              <a:rPr lang="en-US" sz="3200" dirty="0" smtClean="0"/>
              <a:t>=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u="sng" dirty="0" smtClean="0"/>
              <a:t>She</a:t>
            </a:r>
            <a:r>
              <a:rPr lang="en-US" sz="4000" dirty="0" smtClean="0"/>
              <a:t> </a:t>
            </a:r>
            <a:r>
              <a:rPr lang="en-US" sz="4000" u="sng" dirty="0" smtClean="0"/>
              <a:t>bought</a:t>
            </a:r>
            <a:r>
              <a:rPr lang="en-US" sz="4000" dirty="0" smtClean="0"/>
              <a:t> us a </a:t>
            </a:r>
            <a:r>
              <a:rPr lang="en-US" sz="4000" u="sng" dirty="0" smtClean="0"/>
              <a:t>ticket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Subject </a:t>
            </a:r>
            <a:r>
              <a:rPr lang="en-US" sz="3200" dirty="0" smtClean="0"/>
              <a:t>= She</a:t>
            </a:r>
            <a:endParaRPr lang="en-US" sz="3200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2133600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Verb </a:t>
            </a:r>
            <a:r>
              <a:rPr lang="en-US" sz="3200" dirty="0" smtClean="0"/>
              <a:t>= bought</a:t>
            </a:r>
            <a:endParaRPr lang="en-US" sz="32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33400" y="2819400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Direct object </a:t>
            </a:r>
            <a:r>
              <a:rPr lang="en-US" sz="3200" dirty="0" smtClean="0"/>
              <a:t>= ticket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429000"/>
            <a:ext cx="7924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 find indirect objects, first find your direct object. Then ask: </a:t>
            </a:r>
          </a:p>
          <a:p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“To whom?”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“For whom?”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“To what?”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“For what?”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/>
              <a:t>She bought us a ticket.</a:t>
            </a:r>
            <a:endParaRPr lang="en-US" sz="4000" dirty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Subject </a:t>
            </a:r>
            <a:r>
              <a:rPr lang="en-US" sz="3200" dirty="0" smtClean="0"/>
              <a:t>= She</a:t>
            </a:r>
            <a:endParaRPr lang="en-US" sz="3200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2133600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Verb </a:t>
            </a:r>
            <a:r>
              <a:rPr lang="en-US" sz="3200" dirty="0" smtClean="0"/>
              <a:t>= bought</a:t>
            </a:r>
            <a:endParaRPr lang="en-US" sz="32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33400" y="2819400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Direct object </a:t>
            </a:r>
            <a:r>
              <a:rPr lang="en-US" sz="3200" dirty="0" smtClean="0"/>
              <a:t>= ticket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8862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“For whom” was the ticket bought?</a:t>
            </a:r>
            <a:endParaRPr lang="en-US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/>
              <a:t>She bought </a:t>
            </a:r>
            <a:r>
              <a:rPr lang="en-US" sz="4000" b="1" u="sng" dirty="0" smtClean="0"/>
              <a:t>us</a:t>
            </a:r>
            <a:r>
              <a:rPr lang="en-US" sz="4000" dirty="0" smtClean="0"/>
              <a:t> a ticket.</a:t>
            </a:r>
            <a:endParaRPr lang="en-US" sz="4000" dirty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Subject </a:t>
            </a:r>
            <a:r>
              <a:rPr lang="en-US" sz="3200" dirty="0" smtClean="0"/>
              <a:t>= She</a:t>
            </a:r>
            <a:endParaRPr lang="en-US" sz="3200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2133600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Verb </a:t>
            </a:r>
            <a:r>
              <a:rPr lang="en-US" sz="3200" dirty="0" smtClean="0"/>
              <a:t>= bought</a:t>
            </a:r>
            <a:endParaRPr lang="en-US" sz="32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33400" y="2819400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Direct object </a:t>
            </a:r>
            <a:r>
              <a:rPr lang="en-US" sz="3200" dirty="0" smtClean="0"/>
              <a:t>= ticket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8862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“For whom” was the ticket bought?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4876800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Answer: us</a:t>
            </a:r>
          </a:p>
          <a:p>
            <a:r>
              <a:rPr lang="en-US" sz="4400" dirty="0" smtClean="0"/>
              <a:t>“Us” is the indirect object. </a:t>
            </a:r>
            <a:endParaRPr lang="en-US" sz="4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81000" y="685801"/>
            <a:ext cx="8534400" cy="11356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dirty="0" smtClean="0"/>
              <a:t>Many sentences will have no direct object:</a:t>
            </a:r>
            <a:endParaRPr lang="en-US" sz="3400" dirty="0"/>
          </a:p>
          <a:p>
            <a:pPr>
              <a:spcBef>
                <a:spcPct val="50000"/>
              </a:spcBef>
            </a:pPr>
            <a:r>
              <a:rPr lang="en-US" sz="4000" dirty="0" smtClean="0"/>
              <a:t>The </a:t>
            </a:r>
            <a:r>
              <a:rPr lang="en-US" sz="4000" u="sng" dirty="0"/>
              <a:t>children</a:t>
            </a:r>
            <a:r>
              <a:rPr lang="en-US" sz="4000" dirty="0"/>
              <a:t> </a:t>
            </a:r>
            <a:r>
              <a:rPr lang="en-US" sz="4000" u="sng" dirty="0"/>
              <a:t>were playing</a:t>
            </a:r>
            <a:r>
              <a:rPr lang="en-US" sz="4000" dirty="0"/>
              <a:t> outside.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             subject                 </a:t>
            </a:r>
            <a:r>
              <a:rPr lang="en-US" sz="2400" dirty="0" smtClean="0"/>
              <a:t>verb</a:t>
            </a:r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3400" b="1" i="1" dirty="0" smtClean="0"/>
              <a:t>Many sentences </a:t>
            </a:r>
            <a:r>
              <a:rPr lang="en-US" sz="3400" dirty="0" smtClean="0"/>
              <a:t>will have a direct object but no indirect object.</a:t>
            </a:r>
          </a:p>
          <a:p>
            <a:pPr>
              <a:spcBef>
                <a:spcPct val="50000"/>
              </a:spcBef>
            </a:pPr>
            <a:r>
              <a:rPr lang="en-US" sz="3400" b="1" i="1" u="sng" dirty="0" smtClean="0"/>
              <a:t>No sentence </a:t>
            </a:r>
            <a:r>
              <a:rPr lang="en-US" sz="3400" dirty="0" smtClean="0"/>
              <a:t>will have an indirect object but no direct object.</a:t>
            </a:r>
          </a:p>
          <a:p>
            <a:pPr>
              <a:spcBef>
                <a:spcPct val="50000"/>
              </a:spcBef>
            </a:pPr>
            <a:endParaRPr lang="en-US" sz="3400" dirty="0"/>
          </a:p>
          <a:p>
            <a:pPr>
              <a:spcBef>
                <a:spcPct val="50000"/>
              </a:spcBef>
            </a:pPr>
            <a:endParaRPr lang="en-US" sz="3400" dirty="0" smtClean="0"/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endParaRPr lang="en-US" sz="2400" dirty="0" smtClean="0"/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endParaRPr lang="en-US" sz="3200" dirty="0"/>
          </a:p>
          <a:p>
            <a:pPr>
              <a:spcBef>
                <a:spcPct val="50000"/>
              </a:spcBef>
            </a:pPr>
            <a:endParaRPr lang="en-US" sz="3400" dirty="0" smtClean="0"/>
          </a:p>
          <a:p>
            <a:pPr>
              <a:spcBef>
                <a:spcPct val="50000"/>
              </a:spcBef>
            </a:pP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151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i="1" u="sng" dirty="0" smtClean="0"/>
              <a:t>Other cases: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3400" dirty="0" smtClean="0"/>
              <a:t>The movie was entertaining.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3400" dirty="0" smtClean="0"/>
              <a:t>Dinner tonight will be pizza.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3400" dirty="0" smtClean="0"/>
              <a:t>The best student is class is he/him.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3400" dirty="0" smtClean="0"/>
              <a:t>She bought us a ticket.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3400" dirty="0" smtClean="0"/>
              <a:t>She bought a ticket for us.</a:t>
            </a:r>
            <a:endParaRPr lang="en-US" sz="3400" dirty="0"/>
          </a:p>
          <a:p>
            <a:pPr>
              <a:spcBef>
                <a:spcPct val="50000"/>
              </a:spcBef>
            </a:pPr>
            <a:endParaRPr lang="en-US" sz="3400" dirty="0" smtClean="0"/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endParaRPr lang="en-US" sz="2400" dirty="0" smtClean="0"/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endParaRPr lang="en-US" sz="3200" dirty="0"/>
          </a:p>
          <a:p>
            <a:pPr>
              <a:spcBef>
                <a:spcPct val="50000"/>
              </a:spcBef>
            </a:pPr>
            <a:endParaRPr lang="en-US" sz="3400" dirty="0" smtClean="0"/>
          </a:p>
          <a:p>
            <a:pPr>
              <a:spcBef>
                <a:spcPct val="50000"/>
              </a:spcBef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8735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500" u="sng" smtClean="0"/>
              <a:t>How to find direct objects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971800"/>
            <a:ext cx="8534400" cy="990600"/>
          </a:xfrm>
        </p:spPr>
        <p:txBody>
          <a:bodyPr/>
          <a:lstStyle/>
          <a:p>
            <a:pPr eaLnBrk="1" hangingPunct="1"/>
            <a:r>
              <a:rPr lang="en-US" sz="4000" smtClean="0"/>
              <a:t>He threw the ball at the window.</a:t>
            </a:r>
            <a:r>
              <a:rPr lang="en-US" smtClean="0"/>
              <a:t> 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1143000" y="1905000"/>
            <a:ext cx="685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/>
              <a:t>Look at this sentence:</a:t>
            </a:r>
            <a:r>
              <a:rPr lang="en-US"/>
              <a:t> </a:t>
            </a: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1219200" y="4572000"/>
            <a:ext cx="6781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/>
              <a:t>First, find your </a:t>
            </a:r>
            <a:r>
              <a:rPr lang="en-US" sz="2800" b="1" i="1" u="sng"/>
              <a:t>simple subject</a:t>
            </a:r>
            <a:r>
              <a:rPr lang="en-US" sz="2800" i="1"/>
              <a:t> and </a:t>
            </a:r>
            <a:r>
              <a:rPr lang="en-US" sz="2800" b="1" i="1" u="sng"/>
              <a:t>simple predicate</a:t>
            </a:r>
            <a:r>
              <a:rPr lang="en-US" sz="2800" i="1"/>
              <a:t> (the verb)</a:t>
            </a:r>
            <a:r>
              <a:rPr lang="en-US" sz="2800"/>
              <a:t> </a:t>
            </a:r>
          </a:p>
          <a:p>
            <a:pPr>
              <a:spcBef>
                <a:spcPct val="50000"/>
              </a:spcBef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He threw the ball at the window.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Simple subject =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33400" y="3352800"/>
            <a:ext cx="403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Simple predicate =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He threw the ball at the window.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739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Simple subject = He 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33400" y="3352800"/>
            <a:ext cx="723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Simple predicate = threw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He threw the ball at the window.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815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Simple subject = He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3400" y="3352800"/>
            <a:ext cx="792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Simple predicate = threw 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09600" y="48006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Next, use those to ask “what” or “whom.”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38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u="sng"/>
              <a:t>He</a:t>
            </a:r>
            <a:r>
              <a:rPr lang="en-US" sz="4400"/>
              <a:t> </a:t>
            </a:r>
            <a:r>
              <a:rPr lang="en-US" sz="4400" u="sng"/>
              <a:t>threw</a:t>
            </a:r>
            <a:r>
              <a:rPr lang="en-US" sz="4400"/>
              <a:t> the ball at the window.</a:t>
            </a: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304800" y="1600200"/>
            <a:ext cx="85344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D.O. = [subject</a:t>
            </a:r>
            <a:r>
              <a:rPr lang="en-US" sz="3200" dirty="0"/>
              <a:t>] + [verb] “what?” 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or </a:t>
            </a:r>
          </a:p>
          <a:p>
            <a:pPr>
              <a:spcBef>
                <a:spcPct val="50000"/>
              </a:spcBef>
            </a:pPr>
            <a:r>
              <a:rPr lang="en-US" sz="3200" dirty="0" smtClean="0"/>
              <a:t>D.O. = [subject</a:t>
            </a:r>
            <a:r>
              <a:rPr lang="en-US" sz="3200" dirty="0"/>
              <a:t>] + [verb] “whom?”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457200" y="44958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[subject] </a:t>
            </a:r>
            <a:r>
              <a:rPr lang="en-US" sz="3200" u="sng"/>
              <a:t>HE</a:t>
            </a:r>
            <a:r>
              <a:rPr lang="en-US" sz="3200"/>
              <a:t> + [verb] </a:t>
            </a:r>
            <a:r>
              <a:rPr lang="en-US" sz="3200" u="sng"/>
              <a:t>THREW</a:t>
            </a:r>
            <a:r>
              <a:rPr lang="en-US" sz="3200"/>
              <a:t> “WHAT?”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533400" y="5334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[subject] </a:t>
            </a:r>
            <a:r>
              <a:rPr lang="en-US" sz="3200" u="sng"/>
              <a:t>HE</a:t>
            </a:r>
            <a:r>
              <a:rPr lang="en-US" sz="3200"/>
              <a:t> + [verb] </a:t>
            </a:r>
            <a:r>
              <a:rPr lang="en-US" sz="3200" u="sng"/>
              <a:t>THREW</a:t>
            </a:r>
            <a:r>
              <a:rPr lang="en-US" sz="3200"/>
              <a:t> “WHAT?”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632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Answer? ball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u="sng"/>
              <a:t>He</a:t>
            </a:r>
            <a:r>
              <a:rPr lang="en-US" sz="4000"/>
              <a:t> </a:t>
            </a:r>
            <a:r>
              <a:rPr lang="en-US" sz="4000" u="sng"/>
              <a:t>threw</a:t>
            </a:r>
            <a:r>
              <a:rPr lang="en-US" sz="4000"/>
              <a:t> the </a:t>
            </a:r>
            <a:r>
              <a:rPr lang="en-US" sz="4000" b="1" u="sng"/>
              <a:t>ball</a:t>
            </a:r>
            <a:r>
              <a:rPr lang="en-US" sz="4000"/>
              <a:t> at the window.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Subject = HE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3352800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Verb = THREW 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33400" y="4800600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Direct object = BALL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If</a:t>
            </a:r>
            <a:r>
              <a:rPr lang="en-US" sz="4000" dirty="0" smtClean="0"/>
              <a:t> a sentence contains a direct object, </a:t>
            </a:r>
            <a:r>
              <a:rPr lang="en-US" sz="4000" b="1" u="sng" dirty="0" smtClean="0"/>
              <a:t>then</a:t>
            </a:r>
            <a:r>
              <a:rPr lang="en-US" sz="4000" dirty="0" smtClean="0"/>
              <a:t> we may check to see if there is an indirect object; </a:t>
            </a:r>
            <a:r>
              <a:rPr lang="en-US" sz="4000" i="1" dirty="0" smtClean="0"/>
              <a:t>if the sentence contains no direct object, there can be no indirect object.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406</Words>
  <Application>Microsoft Office PowerPoint</Application>
  <PresentationFormat>On-screen Show (4:3)</PresentationFormat>
  <Paragraphs>82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Default Design</vt:lpstr>
      <vt:lpstr>Direct Objects</vt:lpstr>
      <vt:lpstr>How to find direct objects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If a sentence contains a direct object, then we may check to see if there is an indirect object; if the sentence contains no direct object, there can be no indirect object.</vt:lpstr>
      <vt:lpstr>Indirect Objects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AVUHSD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and Indirect Objects</dc:title>
  <dc:creator>QHHS</dc:creator>
  <cp:lastModifiedBy>Paul Toohey</cp:lastModifiedBy>
  <cp:revision>14</cp:revision>
  <dcterms:created xsi:type="dcterms:W3CDTF">2010-10-01T14:07:45Z</dcterms:created>
  <dcterms:modified xsi:type="dcterms:W3CDTF">2013-10-07T19:49:51Z</dcterms:modified>
</cp:coreProperties>
</file>