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8" r:id="rId2"/>
    <p:sldId id="260" r:id="rId3"/>
    <p:sldId id="259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9E675-0E4C-4DAB-9628-7A774725D625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EBFA2-C21A-4C71-AEF6-FBCAF23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6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D4C495A-4978-43A0-971E-4C6947C0B4FE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Do both of the symbols we talked about reflect correctly the definition of a symbol?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67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D4C495A-4978-43A0-971E-4C6947C0B4FE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Do both of the symbols we talked about reflect correctly the definition of a symbol?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D4C495A-4978-43A0-971E-4C6947C0B4FE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Do both of the symbols we talked about reflect correctly the definition of a symbol?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43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46D581E-CA86-41FC-A0A0-A827175D6EA9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Think about the movie </a:t>
            </a:r>
            <a:r>
              <a:rPr lang="en-US" altLang="en-US" i="1" smtClean="0">
                <a:latin typeface="Arial" panose="020B0604020202020204" pitchFamily="34" charset="0"/>
              </a:rPr>
              <a:t>Avatar</a:t>
            </a:r>
            <a:r>
              <a:rPr lang="en-US" altLang="en-US" smtClean="0">
                <a:latin typeface="Arial" panose="020B0604020202020204" pitchFamily="34" charset="0"/>
              </a:rPr>
              <a:t>. How often is nature or the mother tree is referred to in the movie?</a:t>
            </a:r>
          </a:p>
        </p:txBody>
      </p:sp>
    </p:spTree>
    <p:extLst>
      <p:ext uri="{BB962C8B-B14F-4D97-AF65-F5344CB8AC3E}">
        <p14:creationId xmlns:p14="http://schemas.microsoft.com/office/powerpoint/2010/main" val="2104544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6DC-826C-4605-B320-A8E06F1BEC0B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CBD5-68C3-4A05-B3BF-3825801CE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7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6DC-826C-4605-B320-A8E06F1BEC0B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CBD5-68C3-4A05-B3BF-3825801CE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91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6DC-826C-4605-B320-A8E06F1BEC0B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CBD5-68C3-4A05-B3BF-3825801CE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8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6DC-826C-4605-B320-A8E06F1BEC0B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CBD5-68C3-4A05-B3BF-3825801CE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7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6DC-826C-4605-B320-A8E06F1BEC0B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CBD5-68C3-4A05-B3BF-3825801CE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0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6DC-826C-4605-B320-A8E06F1BEC0B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CBD5-68C3-4A05-B3BF-3825801CE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8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6DC-826C-4605-B320-A8E06F1BEC0B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CBD5-68C3-4A05-B3BF-3825801CE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6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6DC-826C-4605-B320-A8E06F1BEC0B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CBD5-68C3-4A05-B3BF-3825801CE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35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6DC-826C-4605-B320-A8E06F1BEC0B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CBD5-68C3-4A05-B3BF-3825801CE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43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6DC-826C-4605-B320-A8E06F1BEC0B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CBD5-68C3-4A05-B3BF-3825801CE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26DC-826C-4605-B320-A8E06F1BEC0B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CBD5-68C3-4A05-B3BF-3825801CE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F26DC-826C-4605-B320-A8E06F1BEC0B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ECBD5-68C3-4A05-B3BF-3825801CE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8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Symbols and Symbolism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51000"/>
            <a:ext cx="8229600" cy="20320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3600" dirty="0"/>
              <a:t>A </a:t>
            </a:r>
            <a:r>
              <a:rPr lang="en-US" sz="3600" u="sng" dirty="0"/>
              <a:t>symbol</a:t>
            </a:r>
            <a:r>
              <a:rPr lang="en-US" sz="3600" dirty="0"/>
              <a:t> is anything that hints at something else, usually something abstract, such as and idea or belief.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00" y="1219200"/>
            <a:ext cx="4381500" cy="196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" y="3721100"/>
            <a:ext cx="1135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</a:t>
            </a:r>
            <a:r>
              <a:rPr lang="en-US" sz="3600" u="sng" dirty="0"/>
              <a:t>literary symbol </a:t>
            </a:r>
            <a:r>
              <a:rPr lang="en-US" sz="3600" dirty="0"/>
              <a:t>is an object, a person, a situation, or an action that has a literal meaning in a story but suggests or represents other meanings.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" y="5657671"/>
            <a:ext cx="1148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Symbols can help us understand the larger meaning – </a:t>
            </a:r>
            <a:r>
              <a:rPr lang="en-US" sz="3600" b="1" i="1" dirty="0" smtClean="0"/>
              <a:t>theme</a:t>
            </a:r>
            <a:r>
              <a:rPr lang="en-US" sz="3600" dirty="0" smtClean="0"/>
              <a:t> – intended by the author.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5760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Symbols and Symbolism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51000"/>
            <a:ext cx="8229600" cy="19939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3600" dirty="0"/>
              <a:t>A </a:t>
            </a:r>
            <a:r>
              <a:rPr lang="en-US" sz="3600" u="sng" dirty="0" smtClean="0"/>
              <a:t>universal symbol</a:t>
            </a:r>
            <a:r>
              <a:rPr lang="en-US" sz="3600" dirty="0" smtClean="0"/>
              <a:t> is a symbol not specific to a single piece of literature. Its value is widely known.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3375025"/>
            <a:ext cx="3333750" cy="3333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912" y="896937"/>
            <a:ext cx="2143125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13" y="3644900"/>
            <a:ext cx="2643188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332" y="3509963"/>
            <a:ext cx="2611437" cy="261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6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Symbols and Symbolism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510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A </a:t>
            </a:r>
            <a:r>
              <a:rPr lang="en-US" sz="3600" u="sng" dirty="0" smtClean="0"/>
              <a:t>specific symbol</a:t>
            </a:r>
            <a:r>
              <a:rPr lang="en-US" sz="3600" dirty="0" smtClean="0"/>
              <a:t> is a symbol unique to a specific piece of literature. Its value exists only within the confines of the specific piece of literature.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2601"/>
            <a:ext cx="4178300" cy="256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0" y="3283085"/>
            <a:ext cx="5334000" cy="35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Identifying symbols: We can infer something in a story has symbolic value if it</a:t>
            </a:r>
            <a:endParaRPr 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419350"/>
            <a:ext cx="8407400" cy="4351338"/>
          </a:xfrm>
        </p:spPr>
        <p:txBody>
          <a:bodyPr>
            <a:normAutofit/>
          </a:bodyPr>
          <a:lstStyle/>
          <a:p>
            <a:pPr lvl="2">
              <a:defRPr/>
            </a:pPr>
            <a:r>
              <a:rPr lang="en-US" sz="4000" dirty="0" smtClean="0"/>
              <a:t>Appears repeatedly</a:t>
            </a:r>
            <a:endParaRPr lang="en-US" sz="4000" dirty="0"/>
          </a:p>
          <a:p>
            <a:pPr lvl="2">
              <a:defRPr/>
            </a:pPr>
            <a:r>
              <a:rPr lang="en-US" sz="4000" dirty="0"/>
              <a:t>Has an unusually vivid </a:t>
            </a:r>
            <a:r>
              <a:rPr lang="en-US" sz="4000" dirty="0" smtClean="0"/>
              <a:t>quality</a:t>
            </a:r>
            <a:endParaRPr lang="en-US" sz="4000" dirty="0"/>
          </a:p>
          <a:p>
            <a:pPr lvl="2">
              <a:defRPr/>
            </a:pPr>
            <a:r>
              <a:rPr lang="en-US" sz="4000" dirty="0"/>
              <a:t>Is described with language conveying much </a:t>
            </a:r>
            <a:r>
              <a:rPr lang="en-US" sz="4000" dirty="0" smtClean="0"/>
              <a:t>emphasis</a:t>
            </a:r>
            <a:endParaRPr lang="en-US" sz="4000" dirty="0"/>
          </a:p>
          <a:p>
            <a:pPr lvl="2">
              <a:defRPr/>
            </a:pPr>
            <a:r>
              <a:rPr lang="en-US" sz="4000" dirty="0"/>
              <a:t>Has more significance than its literal reality </a:t>
            </a:r>
            <a:r>
              <a:rPr lang="en-US" sz="4000"/>
              <a:t>would </a:t>
            </a:r>
            <a:r>
              <a:rPr lang="en-US" sz="4000" smtClean="0"/>
              <a:t>suggest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907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237</Words>
  <Application>Microsoft Office PowerPoint</Application>
  <PresentationFormat>Widescreen</PresentationFormat>
  <Paragraphs>24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Symbols and Symbolism</vt:lpstr>
      <vt:lpstr>Symbols and Symbolism</vt:lpstr>
      <vt:lpstr>Symbols and Symbolism</vt:lpstr>
      <vt:lpstr>Identifying symbols: We can infer something in a story has symbolic value if 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Symbols and Symbolism</dc:title>
  <dc:creator>Paul Toohey</dc:creator>
  <cp:lastModifiedBy>Paul Toohey</cp:lastModifiedBy>
  <cp:revision>6</cp:revision>
  <dcterms:created xsi:type="dcterms:W3CDTF">2016-08-26T14:13:42Z</dcterms:created>
  <dcterms:modified xsi:type="dcterms:W3CDTF">2018-02-09T15:03:27Z</dcterms:modified>
</cp:coreProperties>
</file>