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2" r:id="rId6"/>
    <p:sldId id="261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4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7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5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1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3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8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2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4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5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6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17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EE63C-4679-48D4-8993-FD61A1A1B7C2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BC11-A502-409E-B577-3CD4B0933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6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rnadoesarejustaformofgovernmentcontrol.com/" TargetMode="External"/><Relationship Id="rId2" Type="http://schemas.openxmlformats.org/officeDocument/2006/relationships/hyperlink" Target="http://www.ihatetornadoe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85838"/>
          </a:xfrm>
        </p:spPr>
        <p:txBody>
          <a:bodyPr>
            <a:normAutofit/>
          </a:bodyPr>
          <a:lstStyle/>
          <a:p>
            <a:pPr algn="ctr"/>
            <a:r>
              <a:rPr lang="en-US" sz="5500" dirty="0" smtClean="0"/>
              <a:t>Finding sources</a:t>
            </a:r>
            <a:endParaRPr lang="en-US" sz="5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85838"/>
            <a:ext cx="12191999" cy="58721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Do you know anyone with a working knowledge of your topic?</a:t>
            </a:r>
          </a:p>
          <a:p>
            <a:r>
              <a:rPr lang="en-US" sz="3200" dirty="0" smtClean="0"/>
              <a:t>Are they an expert?</a:t>
            </a:r>
          </a:p>
          <a:p>
            <a:r>
              <a:rPr lang="en-US" sz="3200" dirty="0" smtClean="0"/>
              <a:t>Are they a scholar?</a:t>
            </a:r>
          </a:p>
          <a:p>
            <a:r>
              <a:rPr lang="en-US" sz="3200" dirty="0" smtClean="0"/>
              <a:t>Are they a witness?</a:t>
            </a:r>
          </a:p>
          <a:p>
            <a:r>
              <a:rPr lang="en-US" sz="3200" dirty="0" smtClean="0"/>
              <a:t>Use the internet</a:t>
            </a:r>
          </a:p>
          <a:p>
            <a:pPr marL="0" indent="0">
              <a:buNone/>
            </a:pPr>
            <a:r>
              <a:rPr lang="en-US" sz="3200" dirty="0" smtClean="0"/>
              <a:t>Use your library – QHHS, AVC, city, or other</a:t>
            </a:r>
          </a:p>
          <a:p>
            <a:pPr marL="0" indent="0">
              <a:buNone/>
            </a:pPr>
            <a:r>
              <a:rPr lang="en-US" sz="3200" dirty="0" smtClean="0"/>
              <a:t>Talk to librarians about how / what / where to research</a:t>
            </a:r>
          </a:p>
          <a:p>
            <a:r>
              <a:rPr lang="en-US" sz="3200" dirty="0" smtClean="0"/>
              <a:t>Browse the “reference” section of the library to know what’s there</a:t>
            </a:r>
          </a:p>
          <a:p>
            <a:r>
              <a:rPr lang="en-US" sz="3200" dirty="0" smtClean="0"/>
              <a:t>Search for magazine or newspaper articles, not just books</a:t>
            </a:r>
          </a:p>
          <a:p>
            <a:pPr marL="0" indent="0">
              <a:buNone/>
            </a:pPr>
            <a:r>
              <a:rPr lang="en-US" sz="3200" dirty="0" smtClean="0"/>
              <a:t>Check the bibliographies of the sources you’ve already found</a:t>
            </a:r>
          </a:p>
          <a:p>
            <a:pPr marL="0" indent="0">
              <a:buNone/>
            </a:pPr>
            <a:r>
              <a:rPr lang="en-US" sz="3200" dirty="0" smtClean="0"/>
              <a:t>For books, read online reviews – often books are compared, favorably or otherwise, to books of a similar topic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05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029575" y="3957638"/>
            <a:ext cx="39147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63% of </a:t>
            </a:r>
            <a:r>
              <a:rPr lang="en-US" sz="4800" u="sng" dirty="0" smtClean="0"/>
              <a:t>all</a:t>
            </a:r>
            <a:r>
              <a:rPr lang="en-US" sz="4800" dirty="0" smtClean="0"/>
              <a:t> </a:t>
            </a:r>
            <a:r>
              <a:rPr lang="en-US" sz="4800" u="sng" dirty="0" smtClean="0"/>
              <a:t>reviewers</a:t>
            </a:r>
            <a:r>
              <a:rPr lang="en-US" sz="4800" dirty="0" smtClean="0"/>
              <a:t> gave it one star.</a:t>
            </a:r>
            <a:endParaRPr lang="en-US" sz="48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495800" y="4718893"/>
            <a:ext cx="3108960" cy="1029414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4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1044238" y="5272088"/>
            <a:ext cx="5715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1475" y="5514975"/>
            <a:ext cx="5429250" cy="142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07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85838"/>
          </a:xfrm>
        </p:spPr>
        <p:txBody>
          <a:bodyPr>
            <a:normAutofit/>
          </a:bodyPr>
          <a:lstStyle/>
          <a:p>
            <a:pPr algn="ctr"/>
            <a:r>
              <a:rPr lang="en-US" sz="5500" dirty="0" smtClean="0"/>
              <a:t>Evaluating sources</a:t>
            </a:r>
            <a:endParaRPr lang="en-US" sz="5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85838"/>
            <a:ext cx="12191999" cy="5872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Understanding the author / source</a:t>
            </a:r>
          </a:p>
          <a:p>
            <a:r>
              <a:rPr lang="en-US" sz="3200" dirty="0" smtClean="0"/>
              <a:t>For any source, read the author’s biography</a:t>
            </a:r>
          </a:p>
          <a:p>
            <a:r>
              <a:rPr lang="en-US" sz="3200" dirty="0" smtClean="0"/>
              <a:t>For a book, read the introduction, where an author might tell you his or her credentials and purpose</a:t>
            </a:r>
          </a:p>
          <a:p>
            <a:r>
              <a:rPr lang="en-US" sz="3200" dirty="0" smtClean="0"/>
              <a:t>Is the author a scholar / enthusiast / expert, or a reporter / neophyte / observer? Information can often be found at the beginning or end of an article (see example, next slide)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85838"/>
          </a:xfrm>
        </p:spPr>
        <p:txBody>
          <a:bodyPr>
            <a:normAutofit/>
          </a:bodyPr>
          <a:lstStyle/>
          <a:p>
            <a:pPr algn="ctr"/>
            <a:r>
              <a:rPr lang="en-US" sz="5500" dirty="0" smtClean="0"/>
              <a:t>Evaluating sources</a:t>
            </a:r>
            <a:endParaRPr lang="en-US" sz="5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85838"/>
            <a:ext cx="12191999" cy="5872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Understanding the author / source</a:t>
            </a:r>
          </a:p>
          <a:p>
            <a:r>
              <a:rPr lang="en-US" sz="3200" dirty="0" smtClean="0"/>
              <a:t>For any source, read the author’s biography</a:t>
            </a:r>
          </a:p>
          <a:p>
            <a:r>
              <a:rPr lang="en-US" sz="3200" dirty="0" smtClean="0"/>
              <a:t>For a book, read the introduction, where an author might tell you his or her credentials and purpose</a:t>
            </a:r>
          </a:p>
          <a:p>
            <a:r>
              <a:rPr lang="en-US" sz="3200" dirty="0" smtClean="0"/>
              <a:t>Is the author a scholar / enthusiast / expert, or a reporter / neophyte / observer? Information can often be found at the beginning or end of an article</a:t>
            </a:r>
          </a:p>
          <a:p>
            <a:r>
              <a:rPr lang="en-US" sz="3200" dirty="0" smtClean="0"/>
              <a:t>How current is the source? (see example, next slide)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95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7772400" y="3328988"/>
            <a:ext cx="885825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42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85838"/>
          </a:xfrm>
        </p:spPr>
        <p:txBody>
          <a:bodyPr>
            <a:normAutofit/>
          </a:bodyPr>
          <a:lstStyle/>
          <a:p>
            <a:pPr algn="ctr"/>
            <a:r>
              <a:rPr lang="en-US" sz="5500" dirty="0" smtClean="0"/>
              <a:t>Evaluating sources</a:t>
            </a:r>
            <a:endParaRPr lang="en-US" sz="5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85838"/>
            <a:ext cx="12191999" cy="5872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Understanding the author / source</a:t>
            </a:r>
          </a:p>
          <a:p>
            <a:r>
              <a:rPr lang="en-US" sz="3200" dirty="0" smtClean="0"/>
              <a:t>For any source, read the author’s biography</a:t>
            </a:r>
          </a:p>
          <a:p>
            <a:r>
              <a:rPr lang="en-US" sz="3200" dirty="0" smtClean="0"/>
              <a:t>For a book, read the introduction, where an author might tell you his or her credentials and purpose</a:t>
            </a:r>
          </a:p>
          <a:p>
            <a:r>
              <a:rPr lang="en-US" sz="3200" dirty="0" smtClean="0"/>
              <a:t>Is the author a scholar / enthusiast / expert, or a reporter / neophyte / observer? Information can often be found at the beginning or end of an article</a:t>
            </a:r>
          </a:p>
          <a:p>
            <a:r>
              <a:rPr lang="en-US" sz="3200" dirty="0" smtClean="0"/>
              <a:t>How current is the source?</a:t>
            </a:r>
          </a:p>
          <a:p>
            <a:r>
              <a:rPr lang="en-US" sz="3200" dirty="0" smtClean="0"/>
              <a:t>If you can, find online reviews of the material</a:t>
            </a:r>
          </a:p>
          <a:p>
            <a:r>
              <a:rPr lang="en-US" sz="3200" dirty="0" smtClean="0"/>
              <a:t>Does the article appear in a credible source?</a:t>
            </a:r>
          </a:p>
          <a:p>
            <a:pPr lvl="1"/>
            <a:r>
              <a:rPr lang="en-US" sz="2500" dirty="0" smtClean="0"/>
              <a:t>( </a:t>
            </a:r>
            <a:r>
              <a:rPr lang="en-US" sz="2500" dirty="0" smtClean="0">
                <a:hlinkClick r:id="rId2"/>
              </a:rPr>
              <a:t>www.ihatetornadoes.com</a:t>
            </a:r>
            <a:r>
              <a:rPr lang="en-US" sz="2500" dirty="0" smtClean="0"/>
              <a:t> ; </a:t>
            </a:r>
            <a:r>
              <a:rPr lang="en-US" sz="2500" dirty="0" smtClean="0">
                <a:hlinkClick r:id="rId3"/>
              </a:rPr>
              <a:t>www.tornadoesarejustaformofgovernmentcontrol.com</a:t>
            </a:r>
            <a:r>
              <a:rPr lang="en-US" sz="2500" dirty="0" smtClean="0"/>
              <a:t> )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0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85838"/>
          </a:xfrm>
        </p:spPr>
        <p:txBody>
          <a:bodyPr>
            <a:normAutofit/>
          </a:bodyPr>
          <a:lstStyle/>
          <a:p>
            <a:pPr algn="ctr"/>
            <a:r>
              <a:rPr lang="en-US" sz="5500" dirty="0" smtClean="0"/>
              <a:t>Evaluating online sources</a:t>
            </a:r>
            <a:endParaRPr lang="en-US" sz="5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85838"/>
            <a:ext cx="12191999" cy="5872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Previous information still </a:t>
            </a:r>
            <a:r>
              <a:rPr lang="en-US" sz="3200" i="1" dirty="0" smtClean="0"/>
              <a:t>applies – see Google Classroom for worksheet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4000" dirty="0" smtClean="0"/>
              <a:t>And . . .</a:t>
            </a:r>
            <a:endParaRPr lang="en-US" sz="4000" dirty="0"/>
          </a:p>
          <a:p>
            <a:r>
              <a:rPr lang="en-US" sz="4000" dirty="0" smtClean="0"/>
              <a:t>Is it connected to a credible source?</a:t>
            </a:r>
          </a:p>
          <a:p>
            <a:r>
              <a:rPr lang="en-US" sz="4000" dirty="0" smtClean="0"/>
              <a:t>Does it project a politically biased air?</a:t>
            </a:r>
          </a:p>
          <a:p>
            <a:r>
              <a:rPr lang="en-US" sz="4000" dirty="0" smtClean="0"/>
              <a:t>Are the articles just the ravings of a lunatic?</a:t>
            </a:r>
          </a:p>
          <a:p>
            <a:r>
              <a:rPr lang="en-US" sz="4000" dirty="0" smtClean="0"/>
              <a:t>Does the site make unsubstantiated claims? </a:t>
            </a:r>
          </a:p>
          <a:p>
            <a:r>
              <a:rPr lang="en-US" sz="4000" dirty="0" smtClean="0"/>
              <a:t>Does it use overly casual or inappropriate language?</a:t>
            </a:r>
          </a:p>
          <a:p>
            <a:r>
              <a:rPr lang="en-US" sz="4000" dirty="0" smtClean="0"/>
              <a:t>Does it have many grammatical or punctuation errors?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4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435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Finding sources</vt:lpstr>
      <vt:lpstr>PowerPoint Presentation</vt:lpstr>
      <vt:lpstr>PowerPoint Presentation</vt:lpstr>
      <vt:lpstr>Evaluating sources</vt:lpstr>
      <vt:lpstr>PowerPoint Presentation</vt:lpstr>
      <vt:lpstr>Evaluating sources</vt:lpstr>
      <vt:lpstr>PowerPoint Presentation</vt:lpstr>
      <vt:lpstr>Evaluating sources</vt:lpstr>
      <vt:lpstr>Evaluating online 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sources</dc:title>
  <dc:creator>Paul Toohey</dc:creator>
  <cp:lastModifiedBy>Paul Toohey</cp:lastModifiedBy>
  <cp:revision>11</cp:revision>
  <dcterms:created xsi:type="dcterms:W3CDTF">2015-04-27T18:35:08Z</dcterms:created>
  <dcterms:modified xsi:type="dcterms:W3CDTF">2018-04-02T14:44:59Z</dcterms:modified>
</cp:coreProperties>
</file>