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64" r:id="rId4"/>
    <p:sldId id="256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8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4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1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26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3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41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6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3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7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6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B15BB-81C5-40EA-AFB5-49618207C31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9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890" y="212942"/>
            <a:ext cx="1178699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r>
              <a:rPr lang="en-US" sz="5400" dirty="0" smtClean="0"/>
              <a:t>Problems with yesterday’s sentences:</a:t>
            </a:r>
            <a:endParaRPr lang="en-US" sz="6000" dirty="0"/>
          </a:p>
          <a:p>
            <a:endParaRPr lang="en-US" sz="4000" dirty="0" smtClean="0"/>
          </a:p>
          <a:p>
            <a:pPr marL="742950" indent="-742950">
              <a:buAutoNum type="arabicPeriod"/>
            </a:pPr>
            <a:r>
              <a:rPr lang="en-US" sz="4000" dirty="0" smtClean="0"/>
              <a:t>He felt great </a:t>
            </a:r>
            <a:r>
              <a:rPr lang="en-US" sz="4000" u="sng" dirty="0" smtClean="0"/>
              <a:t>resent</a:t>
            </a:r>
            <a:r>
              <a:rPr lang="en-US" sz="4000" dirty="0" smtClean="0"/>
              <a:t> towards his family.</a:t>
            </a:r>
          </a:p>
          <a:p>
            <a:pPr marL="742950" indent="-742950">
              <a:buAutoNum type="arabicPeriod"/>
            </a:pPr>
            <a:endParaRPr lang="en-US" sz="4000" dirty="0"/>
          </a:p>
          <a:p>
            <a:pPr marL="742950" indent="-742950">
              <a:buAutoNum type="arabicPeriod"/>
            </a:pPr>
            <a:r>
              <a:rPr lang="en-US" sz="4000" dirty="0" smtClean="0"/>
              <a:t>We were told it was a </a:t>
            </a:r>
            <a:r>
              <a:rPr lang="en-US" sz="4000" u="sng" dirty="0" smtClean="0"/>
              <a:t>regression</a:t>
            </a:r>
            <a:r>
              <a:rPr lang="en-US" sz="4000" dirty="0" smtClean="0"/>
              <a:t> movement.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1293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890" y="212942"/>
            <a:ext cx="11786991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Your assignment:</a:t>
            </a:r>
          </a:p>
          <a:p>
            <a:endParaRPr lang="en-US" sz="2000" dirty="0"/>
          </a:p>
          <a:p>
            <a:r>
              <a:rPr lang="en-US" sz="3600" b="1" dirty="0" smtClean="0"/>
              <a:t>Write one simple present-tense sentence </a:t>
            </a:r>
            <a:r>
              <a:rPr lang="en-US" sz="3600" dirty="0" smtClean="0"/>
              <a:t>for each of the singular pronouns and each of the plural pronouns listed in this presentation. </a:t>
            </a:r>
          </a:p>
          <a:p>
            <a:endParaRPr lang="en-US" sz="2000" dirty="0"/>
          </a:p>
          <a:p>
            <a:r>
              <a:rPr lang="en-US" sz="3600" dirty="0" smtClean="0"/>
              <a:t>For each of the pronouns which can be used either as singular or plural, </a:t>
            </a:r>
            <a:r>
              <a:rPr lang="en-US" sz="3600" b="1" dirty="0" smtClean="0"/>
              <a:t>write one simple present-tense sentence correctly using the pronoun as singular, and one simple present-tense sentence correctly using the pronoun as plural</a:t>
            </a:r>
            <a:r>
              <a:rPr lang="en-US" sz="3600" dirty="0" smtClean="0"/>
              <a:t>.</a:t>
            </a:r>
          </a:p>
          <a:p>
            <a:endParaRPr lang="en-US" sz="3600" dirty="0" smtClean="0"/>
          </a:p>
          <a:p>
            <a:r>
              <a:rPr lang="en-US" sz="4000" i="1" u="sng" dirty="0" smtClean="0"/>
              <a:t>Underline</a:t>
            </a:r>
            <a:r>
              <a:rPr lang="en-US" sz="4000" i="1" dirty="0" smtClean="0"/>
              <a:t> the pronoun subject and its verb.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251343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Be mindful of number shift with pronouns. Make sure the antecedent and its pronoun </a:t>
            </a:r>
            <a:r>
              <a:rPr lang="en-US" sz="3200" b="1" dirty="0" smtClean="0"/>
              <a:t>agree in number</a:t>
            </a:r>
            <a:r>
              <a:rPr lang="en-US" sz="3200" dirty="0" smtClean="0"/>
              <a:t>.</a:t>
            </a:r>
            <a:endParaRPr lang="en-US" sz="3200" dirty="0"/>
          </a:p>
          <a:p>
            <a:endParaRPr lang="en-US" sz="2400" b="1" dirty="0" smtClean="0"/>
          </a:p>
          <a:p>
            <a:r>
              <a:rPr lang="en-US" sz="3200" b="1" dirty="0" smtClean="0">
                <a:latin typeface="Castellar" panose="020A0402060406010301" pitchFamily="18" charset="0"/>
              </a:rPr>
              <a:t>Incorrect:</a:t>
            </a:r>
            <a:endParaRPr lang="en-US" sz="3200" dirty="0">
              <a:latin typeface="Castellar" panose="020A0402060406010301" pitchFamily="18" charset="0"/>
            </a:endParaRPr>
          </a:p>
          <a:p>
            <a:pPr lvl="1"/>
            <a:r>
              <a:rPr lang="en-US" sz="3200" b="1" i="1" dirty="0" smtClean="0"/>
              <a:t>If a </a:t>
            </a:r>
            <a:r>
              <a:rPr lang="en-US" sz="3200" b="1" i="1" u="sng" dirty="0" smtClean="0"/>
              <a:t>person</a:t>
            </a:r>
            <a:r>
              <a:rPr lang="en-US" sz="3200" b="1" i="1" dirty="0" smtClean="0"/>
              <a:t> wants to return an item to the store, </a:t>
            </a:r>
            <a:r>
              <a:rPr lang="en-US" sz="3200" b="1" i="1" u="sng" dirty="0" smtClean="0"/>
              <a:t>they</a:t>
            </a:r>
            <a:r>
              <a:rPr lang="en-US" sz="3200" b="1" i="1" dirty="0" smtClean="0"/>
              <a:t> need a receipt.</a:t>
            </a:r>
          </a:p>
          <a:p>
            <a:r>
              <a:rPr lang="en-US" sz="3200" dirty="0" smtClean="0"/>
              <a:t>Notice “person” is singular, but the pronoun standing in for it is plural. Avoid this shift in number.</a:t>
            </a:r>
            <a:endParaRPr lang="en-US" sz="3200" dirty="0"/>
          </a:p>
          <a:p>
            <a:endParaRPr lang="en-US" sz="2400" b="1" dirty="0" smtClean="0"/>
          </a:p>
          <a:p>
            <a:r>
              <a:rPr lang="en-US" sz="3200" b="1" dirty="0" smtClean="0">
                <a:latin typeface="Castellar" panose="020A0402060406010301" pitchFamily="18" charset="0"/>
              </a:rPr>
              <a:t>Correct: </a:t>
            </a:r>
            <a:endParaRPr lang="en-US" sz="3200" dirty="0">
              <a:latin typeface="Castellar" panose="020A0402060406010301" pitchFamily="18" charset="0"/>
            </a:endParaRPr>
          </a:p>
          <a:p>
            <a:pPr lvl="1"/>
            <a:r>
              <a:rPr lang="en-US" sz="3200" b="1" i="1" dirty="0"/>
              <a:t>If a </a:t>
            </a:r>
            <a:r>
              <a:rPr lang="en-US" sz="3200" b="1" i="1" u="sng" dirty="0"/>
              <a:t>person</a:t>
            </a:r>
            <a:r>
              <a:rPr lang="en-US" sz="3200" b="1" i="1" dirty="0"/>
              <a:t> wants to return an item to the store, </a:t>
            </a:r>
            <a:r>
              <a:rPr lang="en-US" sz="3200" b="1" i="1" u="sng" dirty="0" smtClean="0"/>
              <a:t>he or she</a:t>
            </a:r>
            <a:r>
              <a:rPr lang="en-US" sz="3200" b="1" i="1" dirty="0" smtClean="0"/>
              <a:t> needs </a:t>
            </a:r>
            <a:r>
              <a:rPr lang="en-US" sz="3200" b="1" i="1" dirty="0"/>
              <a:t>a receipt</a:t>
            </a:r>
            <a:r>
              <a:rPr lang="en-US" sz="3200" b="1" i="1" dirty="0" smtClean="0"/>
              <a:t>.</a:t>
            </a:r>
            <a:endParaRPr lang="en-US" sz="3200" b="1" i="1" dirty="0"/>
          </a:p>
          <a:p>
            <a:r>
              <a:rPr lang="en-US" sz="3200" dirty="0" smtClean="0"/>
              <a:t>Or, if “he or she” seems clumsy to you, change the antecedent to some plural form:</a:t>
            </a:r>
            <a:endParaRPr lang="en-US" sz="3200" dirty="0"/>
          </a:p>
          <a:p>
            <a:pPr lvl="1"/>
            <a:r>
              <a:rPr lang="en-US" sz="3200" b="1" i="1" dirty="0"/>
              <a:t>If </a:t>
            </a:r>
            <a:r>
              <a:rPr lang="en-US" sz="3200" b="1" i="1" u="sng" dirty="0" smtClean="0"/>
              <a:t>customers</a:t>
            </a:r>
            <a:r>
              <a:rPr lang="en-US" sz="3200" b="1" i="1" dirty="0" smtClean="0"/>
              <a:t> want </a:t>
            </a:r>
            <a:r>
              <a:rPr lang="en-US" sz="3200" b="1" i="1" dirty="0"/>
              <a:t>to return an item to the store, </a:t>
            </a:r>
            <a:r>
              <a:rPr lang="en-US" sz="3200" b="1" i="1" u="sng" dirty="0"/>
              <a:t>they</a:t>
            </a:r>
            <a:r>
              <a:rPr lang="en-US" sz="3200" b="1" i="1" dirty="0"/>
              <a:t> need a receipt.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3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500" dirty="0" smtClean="0">
                <a:latin typeface="Nirmala UI" panose="020B0502040204020203" pitchFamily="34" charset="0"/>
                <a:cs typeface="Nirmala UI" panose="020B0502040204020203" pitchFamily="34" charset="0"/>
              </a:rPr>
              <a:t>Indefinite pronouns and subject-verb agreement</a:t>
            </a:r>
            <a:endParaRPr lang="en-US" sz="6500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3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87471" y="1825625"/>
            <a:ext cx="2831926" cy="4351338"/>
          </a:xfrm>
        </p:spPr>
        <p:txBody>
          <a:bodyPr/>
          <a:lstStyle/>
          <a:p>
            <a:r>
              <a:rPr lang="en-US" sz="3200" dirty="0" smtClean="0"/>
              <a:t>Anybody</a:t>
            </a:r>
          </a:p>
          <a:p>
            <a:r>
              <a:rPr lang="en-US" sz="3200" dirty="0" smtClean="0"/>
              <a:t>Anyone</a:t>
            </a:r>
          </a:p>
          <a:p>
            <a:r>
              <a:rPr lang="en-US" sz="3200" dirty="0" smtClean="0"/>
              <a:t>Anything</a:t>
            </a:r>
          </a:p>
          <a:p>
            <a:r>
              <a:rPr lang="en-US" sz="3200" dirty="0" smtClean="0"/>
              <a:t>Each</a:t>
            </a:r>
          </a:p>
          <a:p>
            <a:r>
              <a:rPr lang="en-US" sz="3200" dirty="0" smtClean="0"/>
              <a:t>Either</a:t>
            </a:r>
          </a:p>
          <a:p>
            <a:r>
              <a:rPr lang="en-US" sz="3200" dirty="0"/>
              <a:t>E</a:t>
            </a:r>
            <a:r>
              <a:rPr lang="en-US" sz="3200" dirty="0" smtClean="0"/>
              <a:t>verybody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7598602" y="1825625"/>
            <a:ext cx="2328797" cy="4351338"/>
          </a:xfrm>
        </p:spPr>
        <p:txBody>
          <a:bodyPr/>
          <a:lstStyle/>
          <a:p>
            <a:r>
              <a:rPr lang="en-US" sz="3200" dirty="0" smtClean="0"/>
              <a:t>Nothing</a:t>
            </a:r>
          </a:p>
          <a:p>
            <a:r>
              <a:rPr lang="en-US" sz="3200" dirty="0" smtClean="0"/>
              <a:t>One</a:t>
            </a:r>
          </a:p>
          <a:p>
            <a:r>
              <a:rPr lang="en-US" sz="3200" dirty="0" smtClean="0"/>
              <a:t>Somebody</a:t>
            </a:r>
          </a:p>
          <a:p>
            <a:r>
              <a:rPr lang="en-US" sz="3200" dirty="0" smtClean="0"/>
              <a:t>Someone</a:t>
            </a:r>
          </a:p>
          <a:p>
            <a:r>
              <a:rPr lang="en-US" sz="3200" dirty="0" smtClean="0"/>
              <a:t>Something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itle 8"/>
          <p:cNvSpPr txBox="1">
            <a:spLocks noGrp="1"/>
          </p:cNvSpPr>
          <p:nvPr>
            <p:ph type="title"/>
          </p:nvPr>
        </p:nvSpPr>
        <p:spPr>
          <a:xfrm>
            <a:off x="125260" y="704740"/>
            <a:ext cx="11761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pronouns are always treated as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35814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4174038" y="1825625"/>
            <a:ext cx="28319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Everyone</a:t>
            </a:r>
          </a:p>
          <a:p>
            <a:r>
              <a:rPr lang="en-US" sz="3200" dirty="0" smtClean="0"/>
              <a:t>Everything</a:t>
            </a:r>
          </a:p>
          <a:p>
            <a:r>
              <a:rPr lang="en-US" sz="3200" dirty="0" smtClean="0"/>
              <a:t>Neither</a:t>
            </a:r>
          </a:p>
          <a:p>
            <a:r>
              <a:rPr lang="en-US" sz="3200" dirty="0" smtClean="0"/>
              <a:t>Nobody</a:t>
            </a:r>
          </a:p>
          <a:p>
            <a:r>
              <a:rPr lang="en-US" sz="3200" dirty="0" smtClean="0"/>
              <a:t>No one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255" y="739036"/>
            <a:ext cx="114237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Anybody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welcome to our party this weekend.</a:t>
            </a:r>
          </a:p>
          <a:p>
            <a:endParaRPr lang="en-US" sz="3600" dirty="0" smtClean="0"/>
          </a:p>
          <a:p>
            <a:r>
              <a:rPr lang="en-US" sz="3600" u="sng" dirty="0" smtClean="0"/>
              <a:t>Neither</a:t>
            </a:r>
            <a:r>
              <a:rPr lang="en-US" sz="3600" dirty="0" smtClean="0"/>
              <a:t> of our solutions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acceptable to the supervisor.</a:t>
            </a:r>
          </a:p>
          <a:p>
            <a:endParaRPr lang="en-US" sz="3600" dirty="0"/>
          </a:p>
          <a:p>
            <a:r>
              <a:rPr lang="en-US" sz="3600" u="sng" dirty="0" smtClean="0"/>
              <a:t>Something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missing from this response.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2961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87471" y="1825625"/>
            <a:ext cx="2831926" cy="4351338"/>
          </a:xfrm>
        </p:spPr>
        <p:txBody>
          <a:bodyPr/>
          <a:lstStyle/>
          <a:p>
            <a:r>
              <a:rPr lang="en-US" sz="4400" dirty="0" smtClean="0"/>
              <a:t>Both</a:t>
            </a:r>
          </a:p>
          <a:p>
            <a:r>
              <a:rPr lang="en-US" sz="4400" dirty="0" smtClean="0"/>
              <a:t>Few</a:t>
            </a:r>
          </a:p>
          <a:p>
            <a:r>
              <a:rPr lang="en-US" sz="4400" dirty="0" smtClean="0"/>
              <a:t>Many</a:t>
            </a:r>
          </a:p>
          <a:p>
            <a:r>
              <a:rPr lang="en-US" sz="4400" dirty="0" smtClean="0"/>
              <a:t>Several</a:t>
            </a:r>
          </a:p>
          <a:p>
            <a:endParaRPr lang="en-US" sz="32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itle 8"/>
          <p:cNvSpPr txBox="1">
            <a:spLocks noGrp="1"/>
          </p:cNvSpPr>
          <p:nvPr>
            <p:ph type="title"/>
          </p:nvPr>
        </p:nvSpPr>
        <p:spPr>
          <a:xfrm>
            <a:off x="125260" y="704740"/>
            <a:ext cx="11761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pronouns are always treated as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plural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35814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28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255" y="739036"/>
            <a:ext cx="114237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Both</a:t>
            </a:r>
            <a:r>
              <a:rPr lang="en-US" sz="3600" dirty="0" smtClean="0"/>
              <a:t> of my classes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difficult this year.</a:t>
            </a:r>
          </a:p>
          <a:p>
            <a:endParaRPr lang="en-US" sz="3600" dirty="0" smtClean="0"/>
          </a:p>
          <a:p>
            <a:r>
              <a:rPr lang="en-US" sz="3600" u="sng" dirty="0"/>
              <a:t>F</a:t>
            </a:r>
            <a:r>
              <a:rPr lang="en-US" sz="3600" u="sng" dirty="0" smtClean="0"/>
              <a:t>ew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eager for a test on pronouns right now.</a:t>
            </a:r>
          </a:p>
          <a:p>
            <a:endParaRPr lang="en-US" sz="3600" dirty="0"/>
          </a:p>
          <a:p>
            <a:r>
              <a:rPr lang="en-US" sz="3600" u="sng" dirty="0" smtClean="0"/>
              <a:t>Several</a:t>
            </a:r>
            <a:r>
              <a:rPr lang="en-US" sz="3600" dirty="0" smtClean="0"/>
              <a:t> of the sophomores, however,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ready for the test.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6844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87471" y="1825625"/>
            <a:ext cx="2831926" cy="4351338"/>
          </a:xfrm>
        </p:spPr>
        <p:txBody>
          <a:bodyPr/>
          <a:lstStyle/>
          <a:p>
            <a:r>
              <a:rPr lang="en-US" sz="4400" dirty="0" smtClean="0"/>
              <a:t>All</a:t>
            </a:r>
          </a:p>
          <a:p>
            <a:r>
              <a:rPr lang="en-US" sz="4400" dirty="0" smtClean="0"/>
              <a:t>Any</a:t>
            </a:r>
          </a:p>
          <a:p>
            <a:r>
              <a:rPr lang="en-US" sz="4400" dirty="0" smtClean="0"/>
              <a:t>More </a:t>
            </a:r>
          </a:p>
          <a:p>
            <a:r>
              <a:rPr lang="en-US" sz="4400" dirty="0" smtClean="0"/>
              <a:t>Most</a:t>
            </a:r>
          </a:p>
          <a:p>
            <a:r>
              <a:rPr lang="en-US" sz="4400" dirty="0" smtClean="0"/>
              <a:t>None</a:t>
            </a:r>
          </a:p>
          <a:p>
            <a:r>
              <a:rPr lang="en-US" sz="4400" dirty="0" smtClean="0"/>
              <a:t>Some</a:t>
            </a:r>
          </a:p>
          <a:p>
            <a:endParaRPr lang="en-US" sz="32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itle 8"/>
          <p:cNvSpPr txBox="1">
            <a:spLocks noGrp="1"/>
          </p:cNvSpPr>
          <p:nvPr>
            <p:ph type="title"/>
          </p:nvPr>
        </p:nvSpPr>
        <p:spPr>
          <a:xfrm>
            <a:off x="125260" y="427741"/>
            <a:ext cx="11761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pronouns are sometimes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sometimes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plural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depending on use: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35814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6"/>
          <p:cNvSpPr>
            <a:spLocks noGrp="1"/>
          </p:cNvSpPr>
          <p:nvPr>
            <p:ph sz="half" idx="1"/>
          </p:nvPr>
        </p:nvSpPr>
        <p:spPr>
          <a:xfrm>
            <a:off x="5337130" y="1825625"/>
            <a:ext cx="5748403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pronouns refer to singular words, use the pronouns as singular. When they refer to plural words, use them as plural.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2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255" y="739036"/>
            <a:ext cx="114237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All</a:t>
            </a:r>
            <a:r>
              <a:rPr lang="en-US" sz="3600" dirty="0" smtClean="0"/>
              <a:t> of the </a:t>
            </a:r>
            <a:r>
              <a:rPr lang="en-US" sz="3600" b="1" i="1" dirty="0" smtClean="0"/>
              <a:t>garden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green from the rain last night.</a:t>
            </a:r>
          </a:p>
          <a:p>
            <a:endParaRPr lang="en-US" sz="3600" dirty="0" smtClean="0"/>
          </a:p>
          <a:p>
            <a:r>
              <a:rPr lang="en-US" sz="3600" u="sng" dirty="0" smtClean="0"/>
              <a:t>All</a:t>
            </a:r>
            <a:r>
              <a:rPr lang="en-US" sz="3600" dirty="0" smtClean="0"/>
              <a:t> of the </a:t>
            </a:r>
            <a:r>
              <a:rPr lang="en-US" sz="3600" b="1" i="1" dirty="0" smtClean="0"/>
              <a:t>vegetables</a:t>
            </a:r>
            <a:r>
              <a:rPr lang="en-US" sz="3600" dirty="0" smtClean="0"/>
              <a:t> from our garden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delicious.</a:t>
            </a:r>
          </a:p>
          <a:p>
            <a:endParaRPr lang="en-US" sz="3600" dirty="0"/>
          </a:p>
          <a:p>
            <a:r>
              <a:rPr lang="en-US" sz="3600" u="sng" dirty="0" smtClean="0"/>
              <a:t>Most</a:t>
            </a:r>
            <a:r>
              <a:rPr lang="en-US" sz="3600" dirty="0" smtClean="0"/>
              <a:t> of the </a:t>
            </a:r>
            <a:r>
              <a:rPr lang="en-US" sz="3600" b="1" i="1" dirty="0" smtClean="0"/>
              <a:t>food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ready to be served now.</a:t>
            </a:r>
          </a:p>
          <a:p>
            <a:endParaRPr lang="en-US" sz="3600" dirty="0"/>
          </a:p>
          <a:p>
            <a:r>
              <a:rPr lang="en-US" sz="3600" u="sng" dirty="0" smtClean="0"/>
              <a:t>Most</a:t>
            </a:r>
            <a:r>
              <a:rPr lang="en-US" sz="3600" dirty="0" smtClean="0"/>
              <a:t> of my </a:t>
            </a:r>
            <a:r>
              <a:rPr lang="en-US" sz="3600" b="1" i="1" dirty="0" smtClean="0"/>
              <a:t>friends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happy about our weekend plans.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055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406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Castellar</vt:lpstr>
      <vt:lpstr>Nirmala UI</vt:lpstr>
      <vt:lpstr>Times New Roman</vt:lpstr>
      <vt:lpstr>Office Theme</vt:lpstr>
      <vt:lpstr>PowerPoint Presentation</vt:lpstr>
      <vt:lpstr>PowerPoint Presentation</vt:lpstr>
      <vt:lpstr>Indefinite pronouns and subject-verb agreement</vt:lpstr>
      <vt:lpstr>The following pronouns are always treated as singular:</vt:lpstr>
      <vt:lpstr>PowerPoint Presentation</vt:lpstr>
      <vt:lpstr>The following pronouns are always treated as plural:</vt:lpstr>
      <vt:lpstr>PowerPoint Presentation</vt:lpstr>
      <vt:lpstr>The following pronouns are sometimes singular and sometimes plural, depending on use: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 and subject-verb agreement</dc:title>
  <dc:creator>Paul Toohey</dc:creator>
  <cp:lastModifiedBy>Paul Toohey</cp:lastModifiedBy>
  <cp:revision>17</cp:revision>
  <dcterms:created xsi:type="dcterms:W3CDTF">2016-09-13T14:02:35Z</dcterms:created>
  <dcterms:modified xsi:type="dcterms:W3CDTF">2017-09-12T15:08:08Z</dcterms:modified>
</cp:coreProperties>
</file>