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96D83-7DA6-4307-9927-E4CBD2471FED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6756B9-105F-4EA2-8095-3FCC7A48F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06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1849060-5EA5-4E8D-AF05-3E2ADB901B17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917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4DAF609-4397-43F9-8E45-7FA40967791A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450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A6C2F75-A629-4C2D-A82D-95E664292B13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356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FD7A366-9EB8-4BF3-9D11-990EBA35A78D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448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2C5FF8A-0CF8-43CD-83E9-936CE1C0A875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065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43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8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64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8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2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3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0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830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5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10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ACF0D-6DA4-4C3F-A49D-2BECBE450A36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23048-2AFF-437A-8D19-3F5CA580D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268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11" Type="http://schemas.openxmlformats.org/officeDocument/2006/relationships/image" Target="../media/image16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4.png"/><Relationship Id="rId9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3.png"/><Relationship Id="rId7" Type="http://schemas.openxmlformats.org/officeDocument/2006/relationships/image" Target="../media/image1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jpeg"/><Relationship Id="rId10" Type="http://schemas.openxmlformats.org/officeDocument/2006/relationships/image" Target="../media/image22.wmf"/><Relationship Id="rId4" Type="http://schemas.openxmlformats.org/officeDocument/2006/relationships/image" Target="../media/image4.png"/><Relationship Id="rId9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73015"/>
          </a:xfrm>
        </p:spPr>
        <p:txBody>
          <a:bodyPr/>
          <a:lstStyle/>
          <a:p>
            <a:r>
              <a:rPr lang="en-US" dirty="0" smtClean="0"/>
              <a:t>Inquiry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73015"/>
            <a:ext cx="12192000" cy="5884985"/>
          </a:xfrm>
        </p:spPr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000" dirty="0" smtClean="0"/>
              <a:t>The Three-Story House</a:t>
            </a:r>
          </a:p>
          <a:p>
            <a:endParaRPr lang="en-US" sz="4000" dirty="0" smtClean="0"/>
          </a:p>
          <a:p>
            <a:r>
              <a:rPr lang="en-US" sz="4000" dirty="0" smtClean="0"/>
              <a:t>Costa’s Levels of Questioning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8033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3" name="Picture 19" descr="m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76200"/>
            <a:ext cx="1676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4" name="Picture 20" descr="me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76200"/>
            <a:ext cx="1676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2" name="Picture 18" descr="me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76200"/>
            <a:ext cx="1676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6" name="AutoShape 22"/>
          <p:cNvSpPr>
            <a:spLocks noChangeArrowheads="1"/>
          </p:cNvSpPr>
          <p:nvPr/>
        </p:nvSpPr>
        <p:spPr bwMode="auto">
          <a:xfrm>
            <a:off x="1524000" y="0"/>
            <a:ext cx="3962400" cy="914400"/>
          </a:xfrm>
          <a:prstGeom prst="wedgeRectCallout">
            <a:avLst>
              <a:gd name="adj1" fmla="val 59736"/>
              <a:gd name="adj2" fmla="val -1440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>
                <a:latin typeface="Monotype Corsiva" panose="03010101010201010101" pitchFamily="66" charset="0"/>
              </a:rPr>
              <a:t>Thanks for stopping by </a:t>
            </a:r>
          </a:p>
          <a:p>
            <a:pPr algn="ctr" eaLnBrk="1" hangingPunct="1"/>
            <a:r>
              <a:rPr lang="en-US" altLang="en-US" sz="2800">
                <a:latin typeface="Monotype Corsiva" panose="03010101010201010101" pitchFamily="66" charset="0"/>
              </a:rPr>
              <a:t>Grandma Costa’s</a:t>
            </a:r>
          </a:p>
        </p:txBody>
      </p:sp>
      <p:pic>
        <p:nvPicPr>
          <p:cNvPr id="6150" name="Picture 4" descr="Grandma Costa's blan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39814"/>
            <a:ext cx="9144000" cy="581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660526" y="974726"/>
            <a:ext cx="181331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Biondi" pitchFamily="2" charset="0"/>
              </a:rPr>
              <a:t>On the 1</a:t>
            </a:r>
            <a:r>
              <a:rPr lang="en-US" altLang="en-US" sz="4000" baseline="30000">
                <a:latin typeface="Biondi" pitchFamily="2" charset="0"/>
              </a:rPr>
              <a:t>st</a:t>
            </a:r>
            <a:r>
              <a:rPr lang="en-US" altLang="en-US" sz="4000">
                <a:latin typeface="Biondi" pitchFamily="2" charset="0"/>
              </a:rPr>
              <a:t> </a:t>
            </a:r>
          </a:p>
          <a:p>
            <a:pPr eaLnBrk="1" hangingPunct="1"/>
            <a:r>
              <a:rPr lang="en-US" altLang="en-US" sz="4000">
                <a:latin typeface="Biondi" pitchFamily="2" charset="0"/>
              </a:rPr>
              <a:t>Level: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193926" y="4784726"/>
            <a:ext cx="669317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75000"/>
              </a:lnSpc>
            </a:pPr>
            <a:r>
              <a:rPr lang="en-US" altLang="en-US" sz="4000">
                <a:latin typeface="NewCenturySchlbk" pitchFamily="18" charset="0"/>
              </a:rPr>
              <a:t>Define, Describe, Identify, List,</a:t>
            </a:r>
          </a:p>
          <a:p>
            <a:pPr eaLnBrk="1" hangingPunct="1">
              <a:lnSpc>
                <a:spcPct val="75000"/>
              </a:lnSpc>
            </a:pPr>
            <a:r>
              <a:rPr lang="en-US" altLang="en-US" sz="4000">
                <a:latin typeface="NewCenturySchlbk" pitchFamily="18" charset="0"/>
              </a:rPr>
              <a:t>Name, Observe, Recite, Scan</a:t>
            </a:r>
          </a:p>
        </p:txBody>
      </p:sp>
      <p:pic>
        <p:nvPicPr>
          <p:cNvPr id="11272" name="Picture 8" descr="m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867401"/>
            <a:ext cx="146208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9" descr="m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10001"/>
            <a:ext cx="146208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0" descr="m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981201"/>
            <a:ext cx="146208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193925" y="2876550"/>
            <a:ext cx="888576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>
                <a:latin typeface="Amienne" pitchFamily="82" charset="0"/>
              </a:rPr>
              <a:t>Analyze, Compare, Contrast, Group, Infer</a:t>
            </a:r>
          </a:p>
          <a:p>
            <a:pPr eaLnBrk="1" hangingPunct="1"/>
            <a:r>
              <a:rPr lang="en-US" altLang="en-US" sz="5400" b="1">
                <a:latin typeface="Amienne" pitchFamily="82" charset="0"/>
              </a:rPr>
              <a:t>              Sequence, Synthesize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617664" y="974726"/>
            <a:ext cx="191430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Biondi" pitchFamily="2" charset="0"/>
              </a:rPr>
              <a:t>On the 2</a:t>
            </a:r>
            <a:r>
              <a:rPr lang="en-US" altLang="en-US" sz="4000" baseline="30000">
                <a:latin typeface="Biondi" pitchFamily="2" charset="0"/>
              </a:rPr>
              <a:t>nd</a:t>
            </a:r>
            <a:r>
              <a:rPr lang="en-US" altLang="en-US" sz="4000">
                <a:latin typeface="Biondi" pitchFamily="2" charset="0"/>
              </a:rPr>
              <a:t> </a:t>
            </a:r>
          </a:p>
          <a:p>
            <a:pPr eaLnBrk="1" hangingPunct="1"/>
            <a:r>
              <a:rPr lang="en-US" altLang="en-US" sz="4000">
                <a:latin typeface="Biondi" pitchFamily="2" charset="0"/>
              </a:rPr>
              <a:t>Level: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1625601" y="974726"/>
            <a:ext cx="185980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Biondi" pitchFamily="2" charset="0"/>
              </a:rPr>
              <a:t>On the 3</a:t>
            </a:r>
            <a:r>
              <a:rPr lang="en-US" altLang="en-US" sz="4000" baseline="30000">
                <a:latin typeface="Biondi" pitchFamily="2" charset="0"/>
              </a:rPr>
              <a:t>rd</a:t>
            </a:r>
            <a:r>
              <a:rPr lang="en-US" altLang="en-US" sz="4000">
                <a:latin typeface="Biondi" pitchFamily="2" charset="0"/>
              </a:rPr>
              <a:t> </a:t>
            </a:r>
          </a:p>
          <a:p>
            <a:pPr eaLnBrk="1" hangingPunct="1"/>
            <a:r>
              <a:rPr lang="en-US" altLang="en-US" sz="4000">
                <a:latin typeface="Biondi" pitchFamily="2" charset="0"/>
              </a:rPr>
              <a:t>Level:</a:t>
            </a:r>
          </a:p>
        </p:txBody>
      </p:sp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5486400" y="914400"/>
            <a:ext cx="5181600" cy="2286000"/>
          </a:xfrm>
          <a:prstGeom prst="cloudCallout">
            <a:avLst>
              <a:gd name="adj1" fmla="val -68597"/>
              <a:gd name="adj2" fmla="val -8264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6156325" y="4714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Planet Benson 2" pitchFamily="2" charset="0"/>
            </a:endParaRP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6197600" y="1246189"/>
            <a:ext cx="3735388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latin typeface="Book Antiqua" panose="02040602050305030304" pitchFamily="18" charset="0"/>
              </a:rPr>
              <a:t>Apply, Evaluate, </a:t>
            </a:r>
          </a:p>
          <a:p>
            <a:pPr eaLnBrk="1" hangingPunct="1"/>
            <a:r>
              <a:rPr lang="en-US" altLang="en-US" sz="2800">
                <a:latin typeface="Book Antiqua" panose="02040602050305030304" pitchFamily="18" charset="0"/>
              </a:rPr>
              <a:t>Hypothesize, Imagine,</a:t>
            </a:r>
          </a:p>
          <a:p>
            <a:pPr eaLnBrk="1" hangingPunct="1"/>
            <a:r>
              <a:rPr lang="en-US" altLang="en-US" sz="2800">
                <a:latin typeface="Book Antiqua" panose="02040602050305030304" pitchFamily="18" charset="0"/>
              </a:rPr>
              <a:t>Judge, Predict, </a:t>
            </a:r>
          </a:p>
          <a:p>
            <a:pPr eaLnBrk="1" hangingPunct="1"/>
            <a:r>
              <a:rPr lang="en-US" altLang="en-US" sz="2800">
                <a:latin typeface="Book Antiqua" panose="02040602050305030304" pitchFamily="18" charset="0"/>
              </a:rPr>
              <a:t> Speculate</a:t>
            </a:r>
          </a:p>
        </p:txBody>
      </p:sp>
      <p:sp>
        <p:nvSpPr>
          <p:cNvPr id="11285" name="WordArt 21"/>
          <p:cNvSpPr>
            <a:spLocks noChangeArrowheads="1" noChangeShapeType="1" noTextEdit="1"/>
          </p:cNvSpPr>
          <p:nvPr/>
        </p:nvSpPr>
        <p:spPr bwMode="auto">
          <a:xfrm>
            <a:off x="2762250" y="1066800"/>
            <a:ext cx="7143750" cy="53340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4" lon="19439993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  <a:contourClr>
                <a:srgbClr val="707070"/>
              </a:contourClr>
            </a:sp3d>
          </a:bodyPr>
          <a:lstStyle/>
          <a:p>
            <a:pPr algn="ctr"/>
            <a:r>
              <a:rPr lang="en-US" sz="80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2700000" scaled="1"/>
                </a:gradFill>
                <a:latin typeface="Impact" panose="020B0806030902050204" pitchFamily="34" charset="0"/>
              </a:rPr>
              <a:t>THE END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524000" y="1"/>
            <a:ext cx="286328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>
                <a:latin typeface="Biondi" pitchFamily="2" charset="0"/>
              </a:rPr>
              <a:t>So Remember:</a:t>
            </a:r>
          </a:p>
        </p:txBody>
      </p:sp>
    </p:spTree>
    <p:extLst>
      <p:ext uri="{BB962C8B-B14F-4D97-AF65-F5344CB8AC3E}">
        <p14:creationId xmlns:p14="http://schemas.microsoft.com/office/powerpoint/2010/main" val="4144858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6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6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7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16" presetID="9" presetClass="exit" presetSubtype="0" fill="hold" grpId="0" nodeType="afterEffect">
                                  <p:stCondLst>
                                    <p:cond delay="10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2" nodeType="withEffect">
                                  <p:stCondLst>
                                    <p:cond delay="10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8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100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17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3200"/>
                            </p:stCondLst>
                            <p:childTnLst>
                              <p:par>
                                <p:cTn id="37" presetID="4" presetClass="exit" presetSubtype="16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370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52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6700"/>
                            </p:stCondLst>
                            <p:childTnLst>
                              <p:par>
                                <p:cTn id="61" presetID="9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8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37200"/>
                            </p:stCondLst>
                            <p:childTnLst>
                              <p:par>
                                <p:cTn id="75" presetID="1" presetClass="entr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8200"/>
                            </p:stCondLst>
                            <p:childTnLst>
                              <p:par>
                                <p:cTn id="78" presetID="1" presetClass="entr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39200"/>
                            </p:stCondLst>
                            <p:childTnLst>
                              <p:par>
                                <p:cTn id="81" presetID="1" presetClass="entr" presetSubtype="0" fill="hold" grpId="2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40700"/>
                            </p:stCondLst>
                            <p:childTnLst>
                              <p:par>
                                <p:cTn id="8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41200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4220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42200"/>
                            </p:stCondLst>
                            <p:childTnLst>
                              <p:par>
                                <p:cTn id="9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432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3200"/>
                            </p:stCondLst>
                            <p:childTnLst>
                              <p:par>
                                <p:cTn id="10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4420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44200"/>
                            </p:stCondLst>
                            <p:childTnLst>
                              <p:par>
                                <p:cTn id="11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452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452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46200"/>
                            </p:stCondLst>
                            <p:childTnLst>
                              <p:par>
                                <p:cTn id="1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46200"/>
                            </p:stCondLst>
                            <p:childTnLst>
                              <p:par>
                                <p:cTn id="12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47200"/>
                            </p:stCondLst>
                            <p:childTnLst>
                              <p:par>
                                <p:cTn id="1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47200"/>
                            </p:stCondLst>
                            <p:childTnLst>
                              <p:par>
                                <p:cTn id="13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4820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48200"/>
                            </p:stCondLst>
                            <p:childTnLst>
                              <p:par>
                                <p:cTn id="13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49200"/>
                            </p:stCondLst>
                            <p:childTnLst>
                              <p:par>
                                <p:cTn id="1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49200"/>
                            </p:stCondLst>
                            <p:childTnLst>
                              <p:par>
                                <p:cTn id="1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49200"/>
                            </p:stCondLst>
                            <p:childTnLst>
                              <p:par>
                                <p:cTn id="1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49200"/>
                            </p:stCondLst>
                            <p:childTnLst>
                              <p:par>
                                <p:cTn id="15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50200"/>
                            </p:stCondLst>
                            <p:childTnLst>
                              <p:par>
                                <p:cTn id="1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50200"/>
                            </p:stCondLst>
                            <p:childTnLst>
                              <p:par>
                                <p:cTn id="15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51200"/>
                            </p:stCondLst>
                            <p:childTnLst>
                              <p:par>
                                <p:cTn id="1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1200"/>
                            </p:stCondLst>
                            <p:childTnLst>
                              <p:par>
                                <p:cTn id="16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52200"/>
                            </p:stCondLst>
                            <p:childTnLst>
                              <p:par>
                                <p:cTn id="1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52200"/>
                            </p:stCondLst>
                            <p:childTnLst>
                              <p:par>
                                <p:cTn id="16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53200"/>
                            </p:stCondLst>
                            <p:childTnLst>
                              <p:par>
                                <p:cTn id="17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53200"/>
                            </p:stCondLst>
                            <p:childTnLst>
                              <p:par>
                                <p:cTn id="17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54200"/>
                            </p:stCondLst>
                            <p:childTnLst>
                              <p:par>
                                <p:cTn id="1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54200"/>
                            </p:stCondLst>
                            <p:childTnLst>
                              <p:par>
                                <p:cTn id="18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 nodeType="afterGroup">
                            <p:stCondLst>
                              <p:cond delay="55200"/>
                            </p:stCondLst>
                            <p:childTnLst>
                              <p:par>
                                <p:cTn id="1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55200"/>
                            </p:stCondLst>
                            <p:childTnLst>
                              <p:par>
                                <p:cTn id="18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 nodeType="afterGroup">
                            <p:stCondLst>
                              <p:cond delay="56200"/>
                            </p:stCondLst>
                            <p:childTnLst>
                              <p:par>
                                <p:cTn id="18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56200"/>
                            </p:stCondLst>
                            <p:childTnLst>
                              <p:par>
                                <p:cTn id="19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57200"/>
                            </p:stCondLst>
                            <p:childTnLst>
                              <p:par>
                                <p:cTn id="1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57200"/>
                            </p:stCondLst>
                            <p:childTnLst>
                              <p:par>
                                <p:cTn id="19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 nodeType="afterGroup">
                            <p:stCondLst>
                              <p:cond delay="57200"/>
                            </p:stCondLst>
                            <p:childTnLst>
                              <p:par>
                                <p:cTn id="2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57200"/>
                            </p:stCondLst>
                            <p:childTnLst>
                              <p:par>
                                <p:cTn id="20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 nodeType="afterGroup">
                            <p:stCondLst>
                              <p:cond delay="58200"/>
                            </p:stCondLst>
                            <p:childTnLst>
                              <p:par>
                                <p:cTn id="2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58200"/>
                            </p:stCondLst>
                            <p:childTnLst>
                              <p:par>
                                <p:cTn id="21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59200"/>
                            </p:stCondLst>
                            <p:childTnLst>
                              <p:par>
                                <p:cTn id="2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 nodeType="afterGroup">
                            <p:stCondLst>
                              <p:cond delay="59200"/>
                            </p:stCondLst>
                            <p:childTnLst>
                              <p:par>
                                <p:cTn id="21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60200"/>
                            </p:stCondLst>
                            <p:childTnLst>
                              <p:par>
                                <p:cTn id="2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60200"/>
                            </p:stCondLst>
                            <p:childTnLst>
                              <p:par>
                                <p:cTn id="22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61200"/>
                            </p:stCondLst>
                            <p:childTnLst>
                              <p:par>
                                <p:cTn id="2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 nodeType="afterGroup">
                            <p:stCondLst>
                              <p:cond delay="61200"/>
                            </p:stCondLst>
                            <p:childTnLst>
                              <p:par>
                                <p:cTn id="23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 nodeType="afterGroup">
                            <p:stCondLst>
                              <p:cond delay="62200"/>
                            </p:stCondLst>
                            <p:childTnLst>
                              <p:par>
                                <p:cTn id="2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62200"/>
                            </p:stCondLst>
                            <p:childTnLst>
                              <p:par>
                                <p:cTn id="23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 nodeType="afterGroup">
                            <p:stCondLst>
                              <p:cond delay="63200"/>
                            </p:stCondLst>
                            <p:childTnLst>
                              <p:par>
                                <p:cTn id="2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 nodeType="afterGroup">
                            <p:stCondLst>
                              <p:cond delay="63200"/>
                            </p:stCondLst>
                            <p:childTnLst>
                              <p:par>
                                <p:cTn id="24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 nodeType="afterGroup">
                            <p:stCondLst>
                              <p:cond delay="64200"/>
                            </p:stCondLst>
                            <p:childTnLst>
                              <p:par>
                                <p:cTn id="2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64200"/>
                            </p:stCondLst>
                            <p:childTnLst>
                              <p:par>
                                <p:cTn id="24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 nodeType="afterGroup">
                            <p:stCondLst>
                              <p:cond delay="65200"/>
                            </p:stCondLst>
                            <p:childTnLst>
                              <p:par>
                                <p:cTn id="2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 nodeType="afterGroup">
                            <p:stCondLst>
                              <p:cond delay="65200"/>
                            </p:stCondLst>
                            <p:childTnLst>
                              <p:par>
                                <p:cTn id="254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66200"/>
                            </p:stCondLst>
                            <p:childTnLst>
                              <p:par>
                                <p:cTn id="2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66200"/>
                            </p:stCondLst>
                            <p:childTnLst>
                              <p:par>
                                <p:cTn id="260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 nodeType="afterGroup">
                            <p:stCondLst>
                              <p:cond delay="67200"/>
                            </p:stCondLst>
                            <p:childTnLst>
                              <p:par>
                                <p:cTn id="2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 nodeType="afterGroup">
                            <p:stCondLst>
                              <p:cond delay="67200"/>
                            </p:stCondLst>
                            <p:childTnLst>
                              <p:par>
                                <p:cTn id="26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68200"/>
                            </p:stCondLst>
                            <p:childTnLst>
                              <p:par>
                                <p:cTn id="26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6" grpId="0" animBg="1"/>
      <p:bldP spid="11286" grpId="1" animBg="1"/>
      <p:bldP spid="11270" grpId="0"/>
      <p:bldP spid="11271" grpId="0"/>
      <p:bldP spid="11271" grpId="1"/>
      <p:bldP spid="11271" grpId="2"/>
      <p:bldP spid="11275" grpId="0"/>
      <p:bldP spid="11275" grpId="1"/>
      <p:bldP spid="11275" grpId="2"/>
      <p:bldP spid="11276" grpId="0"/>
      <p:bldP spid="11276" grpId="1"/>
      <p:bldP spid="11277" grpId="0"/>
      <p:bldP spid="11277" grpId="1"/>
      <p:bldP spid="11278" grpId="0" animBg="1"/>
      <p:bldP spid="11278" grpId="1" animBg="1"/>
      <p:bldP spid="11278" grpId="2" animBg="1"/>
      <p:bldP spid="11281" grpId="0"/>
      <p:bldP spid="11281" grpId="1"/>
      <p:bldP spid="11281" grpId="2"/>
      <p:bldP spid="11285" grpId="0" animBg="1"/>
      <p:bldP spid="11269" grpId="0"/>
      <p:bldP spid="1126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96462"/>
          </a:xfrm>
        </p:spPr>
        <p:txBody>
          <a:bodyPr/>
          <a:lstStyle/>
          <a:p>
            <a:pPr algn="ctr"/>
            <a:r>
              <a:rPr lang="en-US" dirty="0" smtClean="0"/>
              <a:t>Why is Inquiry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6464"/>
            <a:ext cx="12192000" cy="586153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 It promotes a deeper understanding of the information being taught in your classes</a:t>
            </a:r>
          </a:p>
          <a:p>
            <a:endParaRPr lang="en-US" sz="4000" dirty="0" smtClean="0"/>
          </a:p>
          <a:p>
            <a:r>
              <a:rPr lang="en-US" sz="4000" dirty="0" smtClean="0"/>
              <a:t>It causes you to think more critically</a:t>
            </a:r>
          </a:p>
          <a:p>
            <a:endParaRPr lang="en-US" sz="4000" dirty="0" smtClean="0"/>
          </a:p>
          <a:p>
            <a:r>
              <a:rPr lang="en-US" sz="4000" dirty="0" smtClean="0"/>
              <a:t>It causes you </a:t>
            </a:r>
            <a:r>
              <a:rPr lang="en-US" sz="4000" dirty="0" smtClean="0"/>
              <a:t>to make </a:t>
            </a:r>
            <a:r>
              <a:rPr lang="en-US" sz="4000" dirty="0" smtClean="0"/>
              <a:t>connections to the material being taught in your classes</a:t>
            </a:r>
          </a:p>
          <a:p>
            <a:endParaRPr lang="en-US" sz="4000" dirty="0" smtClean="0"/>
          </a:p>
          <a:p>
            <a:r>
              <a:rPr lang="en-US" sz="4000" dirty="0" smtClean="0"/>
              <a:t>It is a vital part of the tutorial process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6349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2132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Read the following poem and identify the key terms or phrases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21324"/>
            <a:ext cx="12192000" cy="623667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dirty="0" smtClean="0"/>
              <a:t>One – Two – Three Story Intellect Poem</a:t>
            </a:r>
          </a:p>
          <a:p>
            <a:pPr marL="0" indent="0" algn="ctr">
              <a:buNone/>
            </a:pPr>
            <a:r>
              <a:rPr lang="en-US" sz="2000" dirty="0" smtClean="0"/>
              <a:t>There are one-story intellects,</a:t>
            </a:r>
          </a:p>
          <a:p>
            <a:pPr marL="0" indent="0" algn="ctr">
              <a:buNone/>
            </a:pPr>
            <a:r>
              <a:rPr lang="en-US" sz="2000" dirty="0" smtClean="0"/>
              <a:t>two-story intellects,</a:t>
            </a:r>
          </a:p>
          <a:p>
            <a:pPr marL="0" indent="0" algn="ctr">
              <a:buNone/>
            </a:pPr>
            <a:r>
              <a:rPr lang="en-US" sz="2000" dirty="0" smtClean="0"/>
              <a:t>and three-story intellects with skylights.  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smtClean="0"/>
              <a:t>All fact collectors that have</a:t>
            </a:r>
          </a:p>
          <a:p>
            <a:pPr marL="0" indent="0" algn="ctr">
              <a:buNone/>
            </a:pPr>
            <a:r>
              <a:rPr lang="en-US" sz="2000" dirty="0" smtClean="0"/>
              <a:t> no aim beyond their facts</a:t>
            </a:r>
          </a:p>
          <a:p>
            <a:pPr marL="0" indent="0" algn="ctr">
              <a:buNone/>
            </a:pPr>
            <a:r>
              <a:rPr lang="en-US" sz="2000" dirty="0" smtClean="0"/>
              <a:t>are one-story people. 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smtClean="0"/>
              <a:t>Two-story people compare, reason,</a:t>
            </a:r>
          </a:p>
          <a:p>
            <a:pPr marL="0" indent="0" algn="ctr">
              <a:buNone/>
            </a:pPr>
            <a:r>
              <a:rPr lang="en-US" sz="2000" dirty="0"/>
              <a:t>g</a:t>
            </a:r>
            <a:r>
              <a:rPr lang="en-US" sz="2000" dirty="0" smtClean="0"/>
              <a:t>eneralize, using the labor of </a:t>
            </a:r>
          </a:p>
          <a:p>
            <a:pPr marL="0" indent="0" algn="ctr">
              <a:buNone/>
            </a:pPr>
            <a:r>
              <a:rPr lang="en-US" sz="2000" dirty="0" smtClean="0"/>
              <a:t>the fact collectors as their own 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 smtClean="0"/>
              <a:t>Three-story people idealize,</a:t>
            </a:r>
          </a:p>
          <a:p>
            <a:pPr marL="0" indent="0" algn="ctr">
              <a:buNone/>
            </a:pPr>
            <a:r>
              <a:rPr lang="en-US" sz="2000" dirty="0" smtClean="0"/>
              <a:t> imagine, predict – their best illumination</a:t>
            </a:r>
          </a:p>
          <a:p>
            <a:pPr marL="0" indent="0" algn="ctr">
              <a:buNone/>
            </a:pPr>
            <a:r>
              <a:rPr lang="en-US" sz="2000" dirty="0" smtClean="0"/>
              <a:t> comes through the skylight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9699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4476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Key Terms and Phrases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44769"/>
            <a:ext cx="12192000" cy="5532194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sz="4800" dirty="0" smtClean="0"/>
              <a:t>One – Two – Three Story Intellect Poem</a:t>
            </a:r>
          </a:p>
          <a:p>
            <a:pPr marL="0" indent="0" algn="ctr">
              <a:buNone/>
            </a:pPr>
            <a:r>
              <a:rPr lang="en-US" sz="3200" dirty="0" smtClean="0"/>
              <a:t>There are one-story intellects,</a:t>
            </a:r>
          </a:p>
          <a:p>
            <a:pPr marL="0" indent="0" algn="ctr">
              <a:buNone/>
            </a:pPr>
            <a:r>
              <a:rPr lang="en-US" sz="3200" dirty="0" smtClean="0"/>
              <a:t>two-story intellects,</a:t>
            </a:r>
          </a:p>
          <a:p>
            <a:pPr marL="0" indent="0" algn="ctr">
              <a:buNone/>
            </a:pPr>
            <a:r>
              <a:rPr lang="en-US" sz="3200" dirty="0" smtClean="0"/>
              <a:t>and three-story intellects with skylights.  </a:t>
            </a:r>
          </a:p>
          <a:p>
            <a:pPr marL="0" indent="0" algn="ctr">
              <a:buNone/>
            </a:pP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All </a:t>
            </a:r>
            <a:r>
              <a:rPr lang="en-US" sz="3200" b="1" u="sng" dirty="0" smtClean="0"/>
              <a:t>fact collectors </a:t>
            </a:r>
            <a:r>
              <a:rPr lang="en-US" sz="3200" dirty="0" smtClean="0"/>
              <a:t>that have</a:t>
            </a:r>
          </a:p>
          <a:p>
            <a:pPr marL="0" indent="0" algn="ctr">
              <a:buNone/>
            </a:pPr>
            <a:r>
              <a:rPr lang="en-US" sz="3200" dirty="0" smtClean="0"/>
              <a:t> no aim beyond their facts</a:t>
            </a:r>
          </a:p>
          <a:p>
            <a:pPr marL="0" indent="0" algn="ctr">
              <a:buNone/>
            </a:pPr>
            <a:r>
              <a:rPr lang="en-US" sz="3200" dirty="0" smtClean="0"/>
              <a:t>are one-story people. </a:t>
            </a:r>
          </a:p>
          <a:p>
            <a:pPr marL="0" indent="0" algn="ctr">
              <a:buNone/>
            </a:pP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Two-story people </a:t>
            </a:r>
            <a:r>
              <a:rPr lang="en-US" sz="3200" b="1" u="sng" dirty="0" smtClean="0"/>
              <a:t>compare</a:t>
            </a:r>
            <a:r>
              <a:rPr lang="en-US" sz="3200" dirty="0" smtClean="0"/>
              <a:t>, </a:t>
            </a:r>
            <a:r>
              <a:rPr lang="en-US" sz="3200" b="1" u="sng" dirty="0" smtClean="0"/>
              <a:t>reason</a:t>
            </a:r>
            <a:r>
              <a:rPr lang="en-US" sz="3200" dirty="0" smtClean="0"/>
              <a:t>,</a:t>
            </a:r>
          </a:p>
          <a:p>
            <a:pPr marL="0" indent="0" algn="ctr">
              <a:buNone/>
            </a:pPr>
            <a:r>
              <a:rPr lang="en-US" sz="3200" b="1" u="sng" dirty="0" smtClean="0"/>
              <a:t>generalize</a:t>
            </a:r>
            <a:r>
              <a:rPr lang="en-US" sz="3200" dirty="0" smtClean="0"/>
              <a:t>, using the labor of </a:t>
            </a:r>
          </a:p>
          <a:p>
            <a:pPr marL="0" indent="0" algn="ctr">
              <a:buNone/>
            </a:pPr>
            <a:r>
              <a:rPr lang="en-US" sz="3200" dirty="0" smtClean="0"/>
              <a:t>the fact collectors as their own </a:t>
            </a:r>
          </a:p>
          <a:p>
            <a:pPr marL="0" indent="0" algn="ctr">
              <a:buNone/>
            </a:pPr>
            <a:endParaRPr lang="en-US" sz="3200" dirty="0" smtClean="0"/>
          </a:p>
          <a:p>
            <a:pPr marL="0" indent="0" algn="ctr">
              <a:buNone/>
            </a:pPr>
            <a:r>
              <a:rPr lang="en-US" sz="3200" dirty="0" smtClean="0"/>
              <a:t>Three-story people </a:t>
            </a:r>
            <a:r>
              <a:rPr lang="en-US" sz="3200" b="1" u="sng" dirty="0" smtClean="0"/>
              <a:t>idealize</a:t>
            </a:r>
            <a:r>
              <a:rPr lang="en-US" sz="3200" dirty="0" smtClean="0"/>
              <a:t>,</a:t>
            </a:r>
          </a:p>
          <a:p>
            <a:pPr marL="0" indent="0" algn="ctr">
              <a:buNone/>
            </a:pPr>
            <a:r>
              <a:rPr lang="en-US" sz="3200" dirty="0" smtClean="0"/>
              <a:t> </a:t>
            </a:r>
            <a:r>
              <a:rPr lang="en-US" sz="3200" b="1" u="sng" dirty="0" smtClean="0"/>
              <a:t>imagine</a:t>
            </a:r>
            <a:r>
              <a:rPr lang="en-US" sz="3200" dirty="0" smtClean="0"/>
              <a:t>, </a:t>
            </a:r>
            <a:r>
              <a:rPr lang="en-US" sz="3200" b="1" u="sng" dirty="0" smtClean="0"/>
              <a:t>predict</a:t>
            </a:r>
            <a:r>
              <a:rPr lang="en-US" sz="3200" dirty="0" smtClean="0"/>
              <a:t> – their best illumination</a:t>
            </a:r>
          </a:p>
          <a:p>
            <a:pPr marL="0" indent="0" algn="ctr">
              <a:buNone/>
            </a:pPr>
            <a:r>
              <a:rPr lang="en-US" sz="3200" dirty="0" smtClean="0"/>
              <a:t> comes through the skylight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3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73015"/>
          </a:xfrm>
        </p:spPr>
        <p:txBody>
          <a:bodyPr/>
          <a:lstStyle/>
          <a:p>
            <a:pPr algn="ctr"/>
            <a:r>
              <a:rPr lang="en-US" dirty="0" smtClean="0"/>
              <a:t>The Three-Story House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5970" y="973015"/>
            <a:ext cx="6060831" cy="5169877"/>
          </a:xfrm>
        </p:spPr>
      </p:pic>
      <p:sp>
        <p:nvSpPr>
          <p:cNvPr id="7" name="TextBox 6"/>
          <p:cNvSpPr txBox="1"/>
          <p:nvPr/>
        </p:nvSpPr>
        <p:spPr>
          <a:xfrm>
            <a:off x="117231" y="1840523"/>
            <a:ext cx="310661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Keys words that help you </a:t>
            </a:r>
          </a:p>
          <a:p>
            <a:r>
              <a:rPr lang="en-US" sz="2000" dirty="0" smtClean="0"/>
              <a:t>develop and identify your levels of questioning 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8388075" y="1840523"/>
            <a:ext cx="35811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tutorials and Cornell Notes </a:t>
            </a:r>
          </a:p>
          <a:p>
            <a:r>
              <a:rPr lang="en-US" sz="2000" dirty="0" smtClean="0"/>
              <a:t>we want to generate level 2 &amp; 3 </a:t>
            </a:r>
          </a:p>
          <a:p>
            <a:r>
              <a:rPr lang="en-US" sz="2000" dirty="0" smtClean="0"/>
              <a:t>questions to promote critical thinking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-550984" y="6142892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Are you gathering, processing, or applying?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9089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Grandma Costa's open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39814"/>
            <a:ext cx="9144000" cy="581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81200" y="1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>
                <a:latin typeface="Arnprior" pitchFamily="2" charset="0"/>
              </a:rPr>
              <a:t>My Grandmother COSTA’s   House</a:t>
            </a:r>
          </a:p>
        </p:txBody>
      </p:sp>
    </p:spTree>
    <p:extLst>
      <p:ext uri="{BB962C8B-B14F-4D97-AF65-F5344CB8AC3E}">
        <p14:creationId xmlns:p14="http://schemas.microsoft.com/office/powerpoint/2010/main" val="1867317451"/>
      </p:ext>
    </p:extLst>
  </p:cSld>
  <p:clrMapOvr>
    <a:masterClrMapping/>
  </p:clrMapOvr>
  <p:transition advTm="10000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Grandma Costa'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77914"/>
            <a:ext cx="9082088" cy="578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m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562600"/>
            <a:ext cx="1766888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1574800" y="1"/>
            <a:ext cx="1002389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>
                <a:latin typeface="Mufferaw" pitchFamily="66" charset="0"/>
              </a:rPr>
              <a:t>I Remember Going to Grandma Costa’s </a:t>
            </a:r>
          </a:p>
          <a:p>
            <a:pPr eaLnBrk="1" hangingPunct="1"/>
            <a:r>
              <a:rPr lang="en-US" altLang="en-US" sz="4000" b="1">
                <a:latin typeface="Mufferaw" pitchFamily="66" charset="0"/>
              </a:rPr>
              <a:t>and thinking…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133601" y="5105400"/>
            <a:ext cx="6435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DESCRIBE</a:t>
            </a:r>
            <a:r>
              <a:rPr lang="en-US" altLang="en-US" sz="3200">
                <a:latin typeface="Impact" panose="020B0806030902050204" pitchFamily="34" charset="0"/>
              </a:rPr>
              <a:t> Grandma’s front door?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209801" y="5181600"/>
            <a:ext cx="28098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NAME</a:t>
            </a:r>
            <a:r>
              <a:rPr lang="en-US" altLang="en-US" sz="3200">
                <a:latin typeface="Impact" panose="020B0806030902050204" pitchFamily="34" charset="0"/>
              </a:rPr>
              <a:t> her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Grandchildren?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057401" y="4953000"/>
            <a:ext cx="449296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IDENTIFY</a:t>
            </a:r>
            <a:r>
              <a:rPr lang="en-US" altLang="en-US" sz="3200">
                <a:latin typeface="Impact" panose="020B0806030902050204" pitchFamily="34" charset="0"/>
              </a:rPr>
              <a:t> what smell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is coming from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the kitchen?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133600" y="4953000"/>
            <a:ext cx="37211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 LIST</a:t>
            </a:r>
            <a:r>
              <a:rPr lang="en-US" altLang="en-US" sz="3200">
                <a:latin typeface="Impact" panose="020B0806030902050204" pitchFamily="34" charset="0"/>
              </a:rPr>
              <a:t> the pieces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of furniture?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133601" y="4953000"/>
            <a:ext cx="65008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OBSERVE</a:t>
            </a:r>
            <a:r>
              <a:rPr lang="en-US" altLang="en-US" sz="3200">
                <a:latin typeface="Impact" panose="020B0806030902050204" pitchFamily="34" charset="0"/>
              </a:rPr>
              <a:t> what Grandpa is doing?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057400" y="4953000"/>
            <a:ext cx="47196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RECITE</a:t>
            </a:r>
            <a:r>
              <a:rPr lang="en-US" altLang="en-US" sz="3200">
                <a:latin typeface="Impact" panose="020B0806030902050204" pitchFamily="34" charset="0"/>
              </a:rPr>
              <a:t> what Grandma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will say to me?</a:t>
            </a:r>
          </a:p>
        </p:txBody>
      </p:sp>
      <p:pic>
        <p:nvPicPr>
          <p:cNvPr id="3087" name="Picture 15" descr="j021552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410200"/>
            <a:ext cx="1695450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6" descr="j033657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4953001"/>
            <a:ext cx="12541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7" descr="grandmas fa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86201"/>
            <a:ext cx="4357688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8" descr="grandma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357564"/>
            <a:ext cx="2833688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19" descr="bd09744_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1" y="5143500"/>
            <a:ext cx="239712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0756137"/>
      </p:ext>
    </p:extLst>
  </p:cSld>
  <p:clrMapOvr>
    <a:masterClrMapping/>
  </p:clrMapOvr>
  <p:transition advTm="36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34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46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58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8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100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71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0" grpId="1"/>
      <p:bldP spid="3082" grpId="0"/>
      <p:bldP spid="3082" grpId="1"/>
      <p:bldP spid="3083" grpId="0"/>
      <p:bldP spid="3083" grpId="1"/>
      <p:bldP spid="3084" grpId="0"/>
      <p:bldP spid="3084" grpId="1"/>
      <p:bldP spid="3085" grpId="0"/>
      <p:bldP spid="3085" grpId="1"/>
      <p:bldP spid="3086" grpId="0"/>
      <p:bldP spid="308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Grandma Costa'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38226"/>
            <a:ext cx="9144000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 descr="m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562600"/>
            <a:ext cx="1766888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600200" y="-76200"/>
            <a:ext cx="918713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>
                <a:latin typeface="Mufferaw" pitchFamily="66" charset="0"/>
              </a:rPr>
              <a:t>As I walked up to the second level</a:t>
            </a:r>
          </a:p>
          <a:p>
            <a:pPr eaLnBrk="1" hangingPunct="1"/>
            <a:r>
              <a:rPr lang="en-US" altLang="en-US" sz="4400">
                <a:latin typeface="Mufferaw" pitchFamily="66" charset="0"/>
              </a:rPr>
              <a:t>I thought…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133600" y="2362200"/>
            <a:ext cx="6705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ANALYZE</a:t>
            </a:r>
            <a:r>
              <a:rPr lang="en-US" altLang="en-US" sz="3200">
                <a:latin typeface="Impact" panose="020B0806030902050204" pitchFamily="34" charset="0"/>
              </a:rPr>
              <a:t> the cosmetic instruments on the dresser?  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905001" y="2362200"/>
            <a:ext cx="676922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Compare</a:t>
            </a:r>
            <a:r>
              <a:rPr lang="en-US" altLang="en-US" sz="3200">
                <a:latin typeface="Impact" panose="020B0806030902050204" pitchFamily="34" charset="0"/>
              </a:rPr>
              <a:t> what blouses and skirts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                     will match? 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828800" y="1981200"/>
            <a:ext cx="325922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see how bad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Grandpa’s clothes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 </a:t>
            </a:r>
            <a:r>
              <a:rPr lang="en-US" altLang="en-US" sz="3200" b="1" u="sng">
                <a:latin typeface="Impact" panose="020B0806030902050204" pitchFamily="34" charset="0"/>
              </a:rPr>
              <a:t>CONTRAST?</a:t>
            </a:r>
            <a:endParaRPr lang="en-US" altLang="en-US" sz="3200">
              <a:latin typeface="Impact" panose="020B0806030902050204" pitchFamily="34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3200401" y="2438400"/>
            <a:ext cx="4195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GROUP</a:t>
            </a:r>
            <a:r>
              <a:rPr lang="en-US" altLang="en-US" sz="3200">
                <a:latin typeface="Impact" panose="020B0806030902050204" pitchFamily="34" charset="0"/>
              </a:rPr>
              <a:t> the clothes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into dresser drawers?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590801" y="2971800"/>
            <a:ext cx="55403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INFER</a:t>
            </a:r>
            <a:r>
              <a:rPr lang="en-US" altLang="en-US" sz="3200">
                <a:latin typeface="Impact" panose="020B0806030902050204" pitchFamily="34" charset="0"/>
              </a:rPr>
              <a:t> the use of this thing?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438400" y="2895600"/>
            <a:ext cx="74993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SEQUENCE</a:t>
            </a:r>
            <a:r>
              <a:rPr lang="en-US" altLang="en-US" sz="3200">
                <a:latin typeface="Impact" panose="020B0806030902050204" pitchFamily="34" charset="0"/>
              </a:rPr>
              <a:t> the events I must go through</a:t>
            </a:r>
          </a:p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in the morning?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3657601" y="2362200"/>
            <a:ext cx="35147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SYNTHESIZE</a:t>
            </a:r>
            <a:r>
              <a:rPr lang="en-US" altLang="en-US" sz="3200">
                <a:latin typeface="Impact" panose="020B0806030902050204" pitchFamily="34" charset="0"/>
              </a:rPr>
              <a:t> an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outfit together?</a:t>
            </a:r>
          </a:p>
        </p:txBody>
      </p:sp>
      <p:pic>
        <p:nvPicPr>
          <p:cNvPr id="4110" name="Picture 14" descr="clothes match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2057400"/>
            <a:ext cx="1841500" cy="212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Picture 15" descr="j023212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5138" y="2286001"/>
            <a:ext cx="2582862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2" name="Picture 16" descr="plai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33401"/>
            <a:ext cx="190500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Picture 17" descr="striped short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2743200"/>
            <a:ext cx="17145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4" name="Picture 18" descr="clothes-stall-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4876" y="1600201"/>
            <a:ext cx="2143125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5" name="Picture 19" descr="eyelash curl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100" y="2362200"/>
            <a:ext cx="22479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6" name="Picture 20" descr="dresser open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371600"/>
            <a:ext cx="3429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3577718"/>
      </p:ext>
    </p:extLst>
  </p:cSld>
  <p:clrMapOvr>
    <a:masterClrMapping/>
  </p:clrMapOvr>
  <p:transition advTm="43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12309 -0.03745 C -0.33472 -0.01942 -0.54618 -0.00138 -0.60886 -0.04578 C -0.67153 -0.09017 -0.51754 -0.26081 -0.49931 -0.30381 " pathEditMode="relative" rAng="0" ptsTypes="aaA">
                                      <p:cBhvr>
                                        <p:cTn id="9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431" y="-11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6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8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42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57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69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31500"/>
                            </p:stCondLst>
                            <p:childTnLst>
                              <p:par>
                                <p:cTn id="79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6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88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3" grpId="0"/>
      <p:bldP spid="4103" grpId="1"/>
      <p:bldP spid="4104" grpId="0"/>
      <p:bldP spid="4104" grpId="1"/>
      <p:bldP spid="4105" grpId="0"/>
      <p:bldP spid="4105" grpId="1"/>
      <p:bldP spid="4106" grpId="0"/>
      <p:bldP spid="4106" grpId="1"/>
      <p:bldP spid="4107" grpId="0"/>
      <p:bldP spid="4107" grpId="1"/>
      <p:bldP spid="4108" grpId="0"/>
      <p:bldP spid="4108" grpId="1"/>
      <p:bldP spid="4109" grpId="0"/>
      <p:bldP spid="410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randma Costa'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38226"/>
            <a:ext cx="9144000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me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581400"/>
            <a:ext cx="1766888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616076" y="39689"/>
            <a:ext cx="972573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200">
                <a:latin typeface="Mufferaw" pitchFamily="66" charset="0"/>
              </a:rPr>
              <a:t>As I climbed to the third story attic, </a:t>
            </a:r>
          </a:p>
          <a:p>
            <a:pPr eaLnBrk="1" hangingPunct="1"/>
            <a:r>
              <a:rPr lang="en-US" altLang="en-US" sz="4200">
                <a:latin typeface="Mufferaw" pitchFamily="66" charset="0"/>
              </a:rPr>
              <a:t>I wondered…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772737" y="1371600"/>
            <a:ext cx="455445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Can I</a:t>
            </a:r>
          </a:p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 </a:t>
            </a:r>
            <a:r>
              <a:rPr lang="en-US" altLang="en-US" sz="3200" b="1" u="sng">
                <a:latin typeface="Impact" panose="020B0806030902050204" pitchFamily="34" charset="0"/>
              </a:rPr>
              <a:t>APPLY</a:t>
            </a:r>
            <a:r>
              <a:rPr lang="en-US" altLang="en-US" sz="3200">
                <a:latin typeface="Impact" panose="020B0806030902050204" pitchFamily="34" charset="0"/>
              </a:rPr>
              <a:t> cleaning </a:t>
            </a:r>
          </a:p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Instruments to this room?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4096241" y="1524000"/>
            <a:ext cx="396935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EVALUATE</a:t>
            </a:r>
            <a:r>
              <a:rPr lang="en-US" altLang="en-US" sz="3200">
                <a:latin typeface="Impact" panose="020B0806030902050204" pitchFamily="34" charset="0"/>
              </a:rPr>
              <a:t> </a:t>
            </a:r>
          </a:p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a better method</a:t>
            </a:r>
          </a:p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to organize this mess?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4419600" y="1752600"/>
            <a:ext cx="32464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HYPOTHESIZE</a:t>
            </a:r>
            <a:r>
              <a:rPr lang="en-US" altLang="en-US" sz="3200">
                <a:latin typeface="Impact" panose="020B0806030902050204" pitchFamily="34" charset="0"/>
              </a:rPr>
              <a:t> </a:t>
            </a:r>
          </a:p>
          <a:p>
            <a:pPr eaLnBrk="1" hangingPunct="1"/>
            <a:r>
              <a:rPr lang="en-US" altLang="en-US" sz="3200">
                <a:latin typeface="Impact" panose="020B0806030902050204" pitchFamily="34" charset="0"/>
              </a:rPr>
              <a:t>a use for this?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3648076" y="1905000"/>
            <a:ext cx="46577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IMAGINE</a:t>
            </a:r>
            <a:r>
              <a:rPr lang="en-US" altLang="en-US" sz="3200">
                <a:latin typeface="Impact" panose="020B0806030902050204" pitchFamily="34" charset="0"/>
              </a:rPr>
              <a:t> who </a:t>
            </a:r>
          </a:p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would wear these clothes?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4635091" y="1371600"/>
            <a:ext cx="284244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</a:p>
          <a:p>
            <a:pPr algn="ctr" eaLnBrk="1" hangingPunct="1"/>
            <a:r>
              <a:rPr lang="en-US" altLang="en-US" sz="3200" b="1" u="sng">
                <a:latin typeface="Impact" panose="020B0806030902050204" pitchFamily="34" charset="0"/>
              </a:rPr>
              <a:t>PREDICT</a:t>
            </a:r>
            <a:r>
              <a:rPr lang="en-US" altLang="en-US" sz="3200">
                <a:latin typeface="Impact" panose="020B0806030902050204" pitchFamily="34" charset="0"/>
              </a:rPr>
              <a:t> what </a:t>
            </a:r>
          </a:p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is in this chest?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2362200" y="1981200"/>
            <a:ext cx="49355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Can I </a:t>
            </a:r>
            <a:r>
              <a:rPr lang="en-US" altLang="en-US" sz="3200" b="1" u="sng">
                <a:latin typeface="Impact" panose="020B0806030902050204" pitchFamily="34" charset="0"/>
              </a:rPr>
              <a:t>SPECULATE</a:t>
            </a:r>
            <a:r>
              <a:rPr lang="en-US" altLang="en-US" sz="3200">
                <a:latin typeface="Impact" panose="020B0806030902050204" pitchFamily="34" charset="0"/>
              </a:rPr>
              <a:t> a way to get </a:t>
            </a:r>
          </a:p>
          <a:p>
            <a:pPr algn="ctr" eaLnBrk="1" hangingPunct="1"/>
            <a:r>
              <a:rPr lang="en-US" altLang="en-US" sz="3200">
                <a:latin typeface="Impact" panose="020B0806030902050204" pitchFamily="34" charset="0"/>
              </a:rPr>
              <a:t>to the roof from here?</a:t>
            </a:r>
          </a:p>
        </p:txBody>
      </p:sp>
      <p:pic>
        <p:nvPicPr>
          <p:cNvPr id="9235" name="Picture 19" descr="clean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143001"/>
            <a:ext cx="1428750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6" name="Picture 20" descr="bookca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447800"/>
            <a:ext cx="1246188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7" name="Picture 21" descr="phonograph play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914400"/>
            <a:ext cx="16002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8" name="Picture 22" descr="clothes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1" y="762001"/>
            <a:ext cx="2327275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9" name="Picture 23" descr="trunk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762000"/>
            <a:ext cx="2603500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41" name="Picture 25" descr="j023367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1" y="1447800"/>
            <a:ext cx="1050925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9121487"/>
      </p:ext>
    </p:extLst>
  </p:cSld>
  <p:clrMapOvr>
    <a:masterClrMapping/>
  </p:clrMapOvr>
  <p:transition advTm="38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19 -0.00417 L 0.49514 -0.2819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917" y="-1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7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39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51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63" presetID="9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8" grpId="0"/>
      <p:bldP spid="9228" grpId="1"/>
      <p:bldP spid="9229" grpId="0"/>
      <p:bldP spid="9229" grpId="1"/>
      <p:bldP spid="9231" grpId="0"/>
      <p:bldP spid="9231" grpId="1"/>
      <p:bldP spid="9232" grpId="0"/>
      <p:bldP spid="9232" grpId="1"/>
      <p:bldP spid="9233" grpId="0"/>
      <p:bldP spid="9233" grpId="1"/>
      <p:bldP spid="923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548</Words>
  <Application>Microsoft Office PowerPoint</Application>
  <PresentationFormat>Widescreen</PresentationFormat>
  <Paragraphs>123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Amienne</vt:lpstr>
      <vt:lpstr>Arial</vt:lpstr>
      <vt:lpstr>Arnprior</vt:lpstr>
      <vt:lpstr>Biondi</vt:lpstr>
      <vt:lpstr>Book Antiqua</vt:lpstr>
      <vt:lpstr>Calibri</vt:lpstr>
      <vt:lpstr>Calibri Light</vt:lpstr>
      <vt:lpstr>Impact</vt:lpstr>
      <vt:lpstr>Monotype Corsiva</vt:lpstr>
      <vt:lpstr>Mufferaw</vt:lpstr>
      <vt:lpstr>NewCenturySchlbk</vt:lpstr>
      <vt:lpstr>Planet Benson 2</vt:lpstr>
      <vt:lpstr>Office Theme</vt:lpstr>
      <vt:lpstr>Inquiry</vt:lpstr>
      <vt:lpstr>Why is Inquiry Important?</vt:lpstr>
      <vt:lpstr>Read the following poem and identify the key terms or phrases. </vt:lpstr>
      <vt:lpstr>The Key Terms and Phrases</vt:lpstr>
      <vt:lpstr>The Three-Story House </vt:lpstr>
      <vt:lpstr>My Grandmother COSTA’s   House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Inquiry</dc:title>
  <dc:creator>Tavian Bryant</dc:creator>
  <cp:lastModifiedBy>Tavian Bryant</cp:lastModifiedBy>
  <cp:revision>9</cp:revision>
  <dcterms:created xsi:type="dcterms:W3CDTF">2015-08-24T03:18:51Z</dcterms:created>
  <dcterms:modified xsi:type="dcterms:W3CDTF">2015-08-24T04:27:02Z</dcterms:modified>
</cp:coreProperties>
</file>