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4" r:id="rId5"/>
    <p:sldMasterId id="2147483728" r:id="rId6"/>
    <p:sldMasterId id="2147483742" r:id="rId7"/>
    <p:sldMasterId id="2147483757" r:id="rId8"/>
    <p:sldMasterId id="2147483772"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3" d="100"/>
          <a:sy n="73" d="100"/>
        </p:scale>
        <p:origin x="1320" y="84"/>
      </p:cViewPr>
      <p:guideLst/>
    </p:cSldViewPr>
  </p:slideViewPr>
  <p:notesTextViewPr>
    <p:cViewPr>
      <p:scale>
        <a:sx n="1" d="1"/>
        <a:sy n="1" d="1"/>
      </p:scale>
      <p:origin x="0" y="0"/>
    </p:cViewPr>
  </p:notesTextViewPr>
  <p:sorterViewPr>
    <p:cViewPr>
      <p:scale>
        <a:sx n="100" d="100"/>
        <a:sy n="100" d="100"/>
      </p:scale>
      <p:origin x="0" y="-14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1076F-6D9C-4DF5-AE94-BA4F20D232C5}"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8269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1076F-6D9C-4DF5-AE94-BA4F20D232C5}"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3577081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CDEEBF-3904-45D3-A619-4ADBB58136F1}" type="slidenum">
              <a:rPr lang="en-US" altLang="en-US"/>
              <a:pPr>
                <a:defRPr/>
              </a:pPr>
              <a:t>‹#›</a:t>
            </a:fld>
            <a:endParaRPr lang="en-US" altLang="en-US"/>
          </a:p>
        </p:txBody>
      </p:sp>
    </p:spTree>
    <p:extLst>
      <p:ext uri="{BB962C8B-B14F-4D97-AF65-F5344CB8AC3E}">
        <p14:creationId xmlns:p14="http://schemas.microsoft.com/office/powerpoint/2010/main" val="4053225544"/>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A0C05-9A7C-4DEA-B96B-663924151BA9}" type="slidenum">
              <a:rPr lang="en-US" altLang="en-US"/>
              <a:pPr>
                <a:defRPr/>
              </a:pPr>
              <a:t>‹#›</a:t>
            </a:fld>
            <a:endParaRPr lang="en-US" altLang="en-US"/>
          </a:p>
        </p:txBody>
      </p:sp>
    </p:spTree>
    <p:extLst>
      <p:ext uri="{BB962C8B-B14F-4D97-AF65-F5344CB8AC3E}">
        <p14:creationId xmlns:p14="http://schemas.microsoft.com/office/powerpoint/2010/main" val="2960025421"/>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355C5-93DF-4343-8791-31244D11CBF8}" type="slidenum">
              <a:rPr lang="en-US" altLang="en-US"/>
              <a:pPr>
                <a:defRPr/>
              </a:pPr>
              <a:t>‹#›</a:t>
            </a:fld>
            <a:endParaRPr lang="en-US" altLang="en-US"/>
          </a:p>
        </p:txBody>
      </p:sp>
    </p:spTree>
    <p:extLst>
      <p:ext uri="{BB962C8B-B14F-4D97-AF65-F5344CB8AC3E}">
        <p14:creationId xmlns:p14="http://schemas.microsoft.com/office/powerpoint/2010/main" val="3958577036"/>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7ED7AD-1C48-45A4-8078-4C2D56D08BDD}" type="slidenum">
              <a:rPr lang="en-US" altLang="en-US"/>
              <a:pPr>
                <a:defRPr/>
              </a:pPr>
              <a:t>‹#›</a:t>
            </a:fld>
            <a:endParaRPr lang="en-US" altLang="en-US"/>
          </a:p>
        </p:txBody>
      </p:sp>
    </p:spTree>
    <p:extLst>
      <p:ext uri="{BB962C8B-B14F-4D97-AF65-F5344CB8AC3E}">
        <p14:creationId xmlns:p14="http://schemas.microsoft.com/office/powerpoint/2010/main" val="351391217"/>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1F013D-D4AD-4D52-8AF8-CF9014A936E3}" type="slidenum">
              <a:rPr lang="en-US" altLang="en-US"/>
              <a:pPr>
                <a:defRPr/>
              </a:pPr>
              <a:t>‹#›</a:t>
            </a:fld>
            <a:endParaRPr lang="en-US" altLang="en-US"/>
          </a:p>
        </p:txBody>
      </p:sp>
    </p:spTree>
    <p:extLst>
      <p:ext uri="{BB962C8B-B14F-4D97-AF65-F5344CB8AC3E}">
        <p14:creationId xmlns:p14="http://schemas.microsoft.com/office/powerpoint/2010/main" val="3686571143"/>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4DC8B-1577-45C2-AD0A-5F82020C200A}" type="slidenum">
              <a:rPr lang="en-US"/>
              <a:pPr>
                <a:defRPr/>
              </a:pPr>
              <a:t>‹#›</a:t>
            </a:fld>
            <a:endParaRPr lang="en-US"/>
          </a:p>
        </p:txBody>
      </p:sp>
    </p:spTree>
    <p:extLst>
      <p:ext uri="{BB962C8B-B14F-4D97-AF65-F5344CB8AC3E}">
        <p14:creationId xmlns:p14="http://schemas.microsoft.com/office/powerpoint/2010/main" val="4133161555"/>
      </p:ext>
    </p:extLst>
  </p:cSld>
  <p:clrMapOvr>
    <a:masterClrMapping/>
  </p:clrMapOvr>
  <p:transition>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F6D01F-02EF-4A97-B1CE-A9871597EBC4}" type="slidenum">
              <a:rPr lang="en-US"/>
              <a:pPr>
                <a:defRPr/>
              </a:pPr>
              <a:t>‹#›</a:t>
            </a:fld>
            <a:endParaRPr lang="en-US"/>
          </a:p>
        </p:txBody>
      </p:sp>
    </p:spTree>
    <p:extLst>
      <p:ext uri="{BB962C8B-B14F-4D97-AF65-F5344CB8AC3E}">
        <p14:creationId xmlns:p14="http://schemas.microsoft.com/office/powerpoint/2010/main" val="2773241182"/>
      </p:ext>
    </p:extLst>
  </p:cSld>
  <p:clrMapOvr>
    <a:masterClrMapping/>
  </p:clrMapOvr>
  <p:transition>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49DC11-A8AD-4356-8BDD-5CDA253C77E4}" type="slidenum">
              <a:rPr lang="en-US"/>
              <a:pPr>
                <a:defRPr/>
              </a:pPr>
              <a:t>‹#›</a:t>
            </a:fld>
            <a:endParaRPr lang="en-US"/>
          </a:p>
        </p:txBody>
      </p:sp>
    </p:spTree>
    <p:extLst>
      <p:ext uri="{BB962C8B-B14F-4D97-AF65-F5344CB8AC3E}">
        <p14:creationId xmlns:p14="http://schemas.microsoft.com/office/powerpoint/2010/main" val="4064937067"/>
      </p:ext>
    </p:extLst>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1559F-7FEE-44FD-A214-67FEF8376F13}" type="slidenum">
              <a:rPr lang="en-US"/>
              <a:pPr>
                <a:defRPr/>
              </a:pPr>
              <a:t>‹#›</a:t>
            </a:fld>
            <a:endParaRPr lang="en-US"/>
          </a:p>
        </p:txBody>
      </p:sp>
    </p:spTree>
    <p:extLst>
      <p:ext uri="{BB962C8B-B14F-4D97-AF65-F5344CB8AC3E}">
        <p14:creationId xmlns:p14="http://schemas.microsoft.com/office/powerpoint/2010/main" val="2268352823"/>
      </p:ext>
    </p:extLst>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5934A2-D581-46F7-9EE3-705BE75CD2FA}" type="slidenum">
              <a:rPr lang="en-US"/>
              <a:pPr>
                <a:defRPr/>
              </a:pPr>
              <a:t>‹#›</a:t>
            </a:fld>
            <a:endParaRPr lang="en-US"/>
          </a:p>
        </p:txBody>
      </p:sp>
    </p:spTree>
    <p:extLst>
      <p:ext uri="{BB962C8B-B14F-4D97-AF65-F5344CB8AC3E}">
        <p14:creationId xmlns:p14="http://schemas.microsoft.com/office/powerpoint/2010/main" val="258284095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1076F-6D9C-4DF5-AE94-BA4F20D232C5}"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4536415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19AA16-2663-4B03-8BF1-06E2884FFF81}" type="slidenum">
              <a:rPr lang="en-US"/>
              <a:pPr>
                <a:defRPr/>
              </a:pPr>
              <a:t>‹#›</a:t>
            </a:fld>
            <a:endParaRPr lang="en-US"/>
          </a:p>
        </p:txBody>
      </p:sp>
    </p:spTree>
    <p:extLst>
      <p:ext uri="{BB962C8B-B14F-4D97-AF65-F5344CB8AC3E}">
        <p14:creationId xmlns:p14="http://schemas.microsoft.com/office/powerpoint/2010/main" val="3546481715"/>
      </p:ext>
    </p:extLst>
  </p:cSld>
  <p:clrMapOvr>
    <a:masterClrMapping/>
  </p:clrMapOvr>
  <p:transition>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E74C7C-C640-4768-A6E1-07C22E42E59B}" type="slidenum">
              <a:rPr lang="en-US"/>
              <a:pPr>
                <a:defRPr/>
              </a:pPr>
              <a:t>‹#›</a:t>
            </a:fld>
            <a:endParaRPr lang="en-US"/>
          </a:p>
        </p:txBody>
      </p:sp>
    </p:spTree>
    <p:extLst>
      <p:ext uri="{BB962C8B-B14F-4D97-AF65-F5344CB8AC3E}">
        <p14:creationId xmlns:p14="http://schemas.microsoft.com/office/powerpoint/2010/main" val="1882506124"/>
      </p:ext>
    </p:extLst>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0B64DB-9825-41D7-844A-8C1A869E22E8}" type="slidenum">
              <a:rPr lang="en-US"/>
              <a:pPr>
                <a:defRPr/>
              </a:pPr>
              <a:t>‹#›</a:t>
            </a:fld>
            <a:endParaRPr lang="en-US"/>
          </a:p>
        </p:txBody>
      </p:sp>
    </p:spTree>
    <p:extLst>
      <p:ext uri="{BB962C8B-B14F-4D97-AF65-F5344CB8AC3E}">
        <p14:creationId xmlns:p14="http://schemas.microsoft.com/office/powerpoint/2010/main" val="3839361658"/>
      </p:ext>
    </p:extLst>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DD8AAC-EFAB-4A8E-89F7-BBDCAE37C3F8}" type="slidenum">
              <a:rPr lang="en-US"/>
              <a:pPr>
                <a:defRPr/>
              </a:pPr>
              <a:t>‹#›</a:t>
            </a:fld>
            <a:endParaRPr lang="en-US"/>
          </a:p>
        </p:txBody>
      </p:sp>
    </p:spTree>
    <p:extLst>
      <p:ext uri="{BB962C8B-B14F-4D97-AF65-F5344CB8AC3E}">
        <p14:creationId xmlns:p14="http://schemas.microsoft.com/office/powerpoint/2010/main" val="1675767307"/>
      </p:ext>
    </p:extLst>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CA8C5-DBED-46E6-8D89-7EB066DDC5AD}" type="slidenum">
              <a:rPr lang="en-US"/>
              <a:pPr>
                <a:defRPr/>
              </a:pPr>
              <a:t>‹#›</a:t>
            </a:fld>
            <a:endParaRPr lang="en-US"/>
          </a:p>
        </p:txBody>
      </p:sp>
    </p:spTree>
    <p:extLst>
      <p:ext uri="{BB962C8B-B14F-4D97-AF65-F5344CB8AC3E}">
        <p14:creationId xmlns:p14="http://schemas.microsoft.com/office/powerpoint/2010/main" val="814621947"/>
      </p:ext>
    </p:extLst>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48525-019E-4C99-999C-C9F3ED194B3A}" type="slidenum">
              <a:rPr lang="en-US"/>
              <a:pPr>
                <a:defRPr/>
              </a:pPr>
              <a:t>‹#›</a:t>
            </a:fld>
            <a:endParaRPr lang="en-US"/>
          </a:p>
        </p:txBody>
      </p:sp>
    </p:spTree>
    <p:extLst>
      <p:ext uri="{BB962C8B-B14F-4D97-AF65-F5344CB8AC3E}">
        <p14:creationId xmlns:p14="http://schemas.microsoft.com/office/powerpoint/2010/main" val="2829580610"/>
      </p:ext>
    </p:extLst>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AF6491-28FE-4EBA-AF5C-8978C0EDB547}" type="slidenum">
              <a:rPr lang="en-US"/>
              <a:pPr>
                <a:defRPr/>
              </a:pPr>
              <a:t>‹#›</a:t>
            </a:fld>
            <a:endParaRPr lang="en-US"/>
          </a:p>
        </p:txBody>
      </p:sp>
    </p:spTree>
    <p:extLst>
      <p:ext uri="{BB962C8B-B14F-4D97-AF65-F5344CB8AC3E}">
        <p14:creationId xmlns:p14="http://schemas.microsoft.com/office/powerpoint/2010/main" val="3914070502"/>
      </p:ext>
    </p:extLst>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42358-91B9-4040-9C75-1E931E27903E}" type="slidenum">
              <a:rPr lang="en-US"/>
              <a:pPr>
                <a:defRPr/>
              </a:pPr>
              <a:t>‹#›</a:t>
            </a:fld>
            <a:endParaRPr lang="en-US"/>
          </a:p>
        </p:txBody>
      </p:sp>
    </p:spTree>
    <p:extLst>
      <p:ext uri="{BB962C8B-B14F-4D97-AF65-F5344CB8AC3E}">
        <p14:creationId xmlns:p14="http://schemas.microsoft.com/office/powerpoint/2010/main" val="371026272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8978C7-0A7D-4600-884D-34BF3267A80E}" type="slidenum">
              <a:rPr lang="en-US"/>
              <a:pPr>
                <a:defRPr/>
              </a:pPr>
              <a:t>‹#›</a:t>
            </a:fld>
            <a:endParaRPr lang="en-US"/>
          </a:p>
        </p:txBody>
      </p:sp>
    </p:spTree>
    <p:extLst>
      <p:ext uri="{BB962C8B-B14F-4D97-AF65-F5344CB8AC3E}">
        <p14:creationId xmlns:p14="http://schemas.microsoft.com/office/powerpoint/2010/main" val="85084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C2980-1446-4400-92BB-25FFE900D295}" type="slidenum">
              <a:rPr lang="en-US"/>
              <a:pPr>
                <a:defRPr/>
              </a:pPr>
              <a:t>‹#›</a:t>
            </a:fld>
            <a:endParaRPr lang="en-US"/>
          </a:p>
        </p:txBody>
      </p:sp>
    </p:spTree>
    <p:extLst>
      <p:ext uri="{BB962C8B-B14F-4D97-AF65-F5344CB8AC3E}">
        <p14:creationId xmlns:p14="http://schemas.microsoft.com/office/powerpoint/2010/main" val="31032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83ECB-0EBC-4887-9837-8E26C8677DF6}" type="slidenum">
              <a:rPr lang="en-US"/>
              <a:pPr>
                <a:defRPr/>
              </a:pPr>
              <a:t>‹#›</a:t>
            </a:fld>
            <a:endParaRPr lang="en-US"/>
          </a:p>
        </p:txBody>
      </p:sp>
    </p:spTree>
    <p:extLst>
      <p:ext uri="{BB962C8B-B14F-4D97-AF65-F5344CB8AC3E}">
        <p14:creationId xmlns:p14="http://schemas.microsoft.com/office/powerpoint/2010/main" val="731028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88C3EB-CE58-4709-B3D2-6543C3FB7A55}" type="slidenum">
              <a:rPr lang="en-US"/>
              <a:pPr>
                <a:defRPr/>
              </a:pPr>
              <a:t>‹#›</a:t>
            </a:fld>
            <a:endParaRPr lang="en-US"/>
          </a:p>
        </p:txBody>
      </p:sp>
    </p:spTree>
    <p:extLst>
      <p:ext uri="{BB962C8B-B14F-4D97-AF65-F5344CB8AC3E}">
        <p14:creationId xmlns:p14="http://schemas.microsoft.com/office/powerpoint/2010/main" val="389170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ADF117-68E2-4A17-B97D-2E28E620D477}" type="slidenum">
              <a:rPr lang="en-US"/>
              <a:pPr>
                <a:defRPr/>
              </a:pPr>
              <a:t>‹#›</a:t>
            </a:fld>
            <a:endParaRPr lang="en-US"/>
          </a:p>
        </p:txBody>
      </p:sp>
    </p:spTree>
    <p:extLst>
      <p:ext uri="{BB962C8B-B14F-4D97-AF65-F5344CB8AC3E}">
        <p14:creationId xmlns:p14="http://schemas.microsoft.com/office/powerpoint/2010/main" val="192590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C57AEB-9410-49CF-889B-0D5AE722EE30}" type="slidenum">
              <a:rPr lang="en-US"/>
              <a:pPr>
                <a:defRPr/>
              </a:pPr>
              <a:t>‹#›</a:t>
            </a:fld>
            <a:endParaRPr lang="en-US"/>
          </a:p>
        </p:txBody>
      </p:sp>
    </p:spTree>
    <p:extLst>
      <p:ext uri="{BB962C8B-B14F-4D97-AF65-F5344CB8AC3E}">
        <p14:creationId xmlns:p14="http://schemas.microsoft.com/office/powerpoint/2010/main" val="138226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31DC4D-49EC-483D-B9B1-35CD5F937685}" type="slidenum">
              <a:rPr lang="en-US"/>
              <a:pPr>
                <a:defRPr/>
              </a:pPr>
              <a:t>‹#›</a:t>
            </a:fld>
            <a:endParaRPr lang="en-US"/>
          </a:p>
        </p:txBody>
      </p:sp>
    </p:spTree>
    <p:extLst>
      <p:ext uri="{BB962C8B-B14F-4D97-AF65-F5344CB8AC3E}">
        <p14:creationId xmlns:p14="http://schemas.microsoft.com/office/powerpoint/2010/main" val="143635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4C221-0CDC-4146-81BC-4C8E86329CA4}" type="slidenum">
              <a:rPr lang="en-US"/>
              <a:pPr>
                <a:defRPr/>
              </a:pPr>
              <a:t>‹#›</a:t>
            </a:fld>
            <a:endParaRPr lang="en-US"/>
          </a:p>
        </p:txBody>
      </p:sp>
    </p:spTree>
    <p:extLst>
      <p:ext uri="{BB962C8B-B14F-4D97-AF65-F5344CB8AC3E}">
        <p14:creationId xmlns:p14="http://schemas.microsoft.com/office/powerpoint/2010/main" val="356486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1076F-6D9C-4DF5-AE94-BA4F20D232C5}"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26079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25C25-7132-4AF2-9ECD-D60A285ECF2A}" type="slidenum">
              <a:rPr lang="en-US"/>
              <a:pPr>
                <a:defRPr/>
              </a:pPr>
              <a:t>‹#›</a:t>
            </a:fld>
            <a:endParaRPr lang="en-US"/>
          </a:p>
        </p:txBody>
      </p:sp>
    </p:spTree>
    <p:extLst>
      <p:ext uri="{BB962C8B-B14F-4D97-AF65-F5344CB8AC3E}">
        <p14:creationId xmlns:p14="http://schemas.microsoft.com/office/powerpoint/2010/main" val="4185825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914CC-6D86-4EE6-B6DF-ED80920613B6}" type="slidenum">
              <a:rPr lang="en-US"/>
              <a:pPr>
                <a:defRPr/>
              </a:pPr>
              <a:t>‹#›</a:t>
            </a:fld>
            <a:endParaRPr lang="en-US"/>
          </a:p>
        </p:txBody>
      </p:sp>
    </p:spTree>
    <p:extLst>
      <p:ext uri="{BB962C8B-B14F-4D97-AF65-F5344CB8AC3E}">
        <p14:creationId xmlns:p14="http://schemas.microsoft.com/office/powerpoint/2010/main" val="231038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784CD-98EB-41E5-9760-1AB057047520}" type="slidenum">
              <a:rPr lang="en-US"/>
              <a:pPr>
                <a:defRPr/>
              </a:pPr>
              <a:t>‹#›</a:t>
            </a:fld>
            <a:endParaRPr lang="en-US"/>
          </a:p>
        </p:txBody>
      </p:sp>
    </p:spTree>
    <p:extLst>
      <p:ext uri="{BB962C8B-B14F-4D97-AF65-F5344CB8AC3E}">
        <p14:creationId xmlns:p14="http://schemas.microsoft.com/office/powerpoint/2010/main" val="47793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D7AF1-C973-415E-8B66-C460DD859179}" type="slidenum">
              <a:rPr lang="en-US"/>
              <a:pPr>
                <a:defRPr/>
              </a:pPr>
              <a:t>‹#›</a:t>
            </a:fld>
            <a:endParaRPr lang="en-US"/>
          </a:p>
        </p:txBody>
      </p:sp>
    </p:spTree>
    <p:extLst>
      <p:ext uri="{BB962C8B-B14F-4D97-AF65-F5344CB8AC3E}">
        <p14:creationId xmlns:p14="http://schemas.microsoft.com/office/powerpoint/2010/main" val="2545967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57E4D7-A63F-4A24-BA1F-59428B33755F}" type="slidenum">
              <a:rPr lang="en-US"/>
              <a:pPr>
                <a:defRPr/>
              </a:pPr>
              <a:t>‹#›</a:t>
            </a:fld>
            <a:endParaRPr lang="en-US"/>
          </a:p>
        </p:txBody>
      </p:sp>
    </p:spTree>
    <p:extLst>
      <p:ext uri="{BB962C8B-B14F-4D97-AF65-F5344CB8AC3E}">
        <p14:creationId xmlns:p14="http://schemas.microsoft.com/office/powerpoint/2010/main" val="4011988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349938-5037-4126-B3A7-20C8FB331631}" type="slidenum">
              <a:rPr lang="en-US"/>
              <a:pPr>
                <a:defRPr/>
              </a:pPr>
              <a:t>‹#›</a:t>
            </a:fld>
            <a:endParaRPr lang="en-US"/>
          </a:p>
        </p:txBody>
      </p:sp>
    </p:spTree>
    <p:extLst>
      <p:ext uri="{BB962C8B-B14F-4D97-AF65-F5344CB8AC3E}">
        <p14:creationId xmlns:p14="http://schemas.microsoft.com/office/powerpoint/2010/main" val="1034477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15B244-8639-49BA-9861-7DD836D3F116}" type="slidenum">
              <a:rPr lang="en-US"/>
              <a:pPr>
                <a:defRPr/>
              </a:pPr>
              <a:t>‹#›</a:t>
            </a:fld>
            <a:endParaRPr lang="en-US"/>
          </a:p>
        </p:txBody>
      </p:sp>
    </p:spTree>
    <p:extLst>
      <p:ext uri="{BB962C8B-B14F-4D97-AF65-F5344CB8AC3E}">
        <p14:creationId xmlns:p14="http://schemas.microsoft.com/office/powerpoint/2010/main" val="2754549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0AEAEC-CCD7-4694-8CA5-8FAD866D75CB}" type="slidenum">
              <a:rPr lang="en-US"/>
              <a:pPr>
                <a:defRPr/>
              </a:pPr>
              <a:t>‹#›</a:t>
            </a:fld>
            <a:endParaRPr lang="en-US"/>
          </a:p>
        </p:txBody>
      </p:sp>
    </p:spTree>
    <p:extLst>
      <p:ext uri="{BB962C8B-B14F-4D97-AF65-F5344CB8AC3E}">
        <p14:creationId xmlns:p14="http://schemas.microsoft.com/office/powerpoint/2010/main" val="1037846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CC45D6-6876-4270-985D-FB0B6A16D274}" type="slidenum">
              <a:rPr lang="en-US"/>
              <a:pPr>
                <a:defRPr/>
              </a:pPr>
              <a:t>‹#›</a:t>
            </a:fld>
            <a:endParaRPr lang="en-US"/>
          </a:p>
        </p:txBody>
      </p:sp>
    </p:spTree>
    <p:extLst>
      <p:ext uri="{BB962C8B-B14F-4D97-AF65-F5344CB8AC3E}">
        <p14:creationId xmlns:p14="http://schemas.microsoft.com/office/powerpoint/2010/main" val="412390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2DF727-EF27-48E8-A751-33F9F44D98B9}" type="slidenum">
              <a:rPr lang="en-US"/>
              <a:pPr>
                <a:defRPr/>
              </a:pPr>
              <a:t>‹#›</a:t>
            </a:fld>
            <a:endParaRPr lang="en-US"/>
          </a:p>
        </p:txBody>
      </p:sp>
    </p:spTree>
    <p:extLst>
      <p:ext uri="{BB962C8B-B14F-4D97-AF65-F5344CB8AC3E}">
        <p14:creationId xmlns:p14="http://schemas.microsoft.com/office/powerpoint/2010/main" val="18745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81076F-6D9C-4DF5-AE94-BA4F20D232C5}"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1948762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D51CE8-1BAD-435A-AAD4-123E170B81F3}" type="slidenum">
              <a:rPr lang="en-US"/>
              <a:pPr>
                <a:defRPr/>
              </a:pPr>
              <a:t>‹#›</a:t>
            </a:fld>
            <a:endParaRPr lang="en-US"/>
          </a:p>
        </p:txBody>
      </p:sp>
    </p:spTree>
    <p:extLst>
      <p:ext uri="{BB962C8B-B14F-4D97-AF65-F5344CB8AC3E}">
        <p14:creationId xmlns:p14="http://schemas.microsoft.com/office/powerpoint/2010/main" val="836759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C67933-73E2-4229-8FFC-1A6A6BDDD5B3}" type="slidenum">
              <a:rPr lang="en-US"/>
              <a:pPr>
                <a:defRPr/>
              </a:pPr>
              <a:t>‹#›</a:t>
            </a:fld>
            <a:endParaRPr lang="en-US"/>
          </a:p>
        </p:txBody>
      </p:sp>
    </p:spTree>
    <p:extLst>
      <p:ext uri="{BB962C8B-B14F-4D97-AF65-F5344CB8AC3E}">
        <p14:creationId xmlns:p14="http://schemas.microsoft.com/office/powerpoint/2010/main" val="2832567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7D917F-8813-4660-8EBA-E6281DACFE86}" type="slidenum">
              <a:rPr lang="en-US"/>
              <a:pPr>
                <a:defRPr/>
              </a:pPr>
              <a:t>‹#›</a:t>
            </a:fld>
            <a:endParaRPr lang="en-US"/>
          </a:p>
        </p:txBody>
      </p:sp>
    </p:spTree>
    <p:extLst>
      <p:ext uri="{BB962C8B-B14F-4D97-AF65-F5344CB8AC3E}">
        <p14:creationId xmlns:p14="http://schemas.microsoft.com/office/powerpoint/2010/main" val="3859632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EBE187-9167-4AC4-A410-F5B4D5B69BA7}" type="slidenum">
              <a:rPr lang="en-US"/>
              <a:pPr>
                <a:defRPr/>
              </a:pPr>
              <a:t>‹#›</a:t>
            </a:fld>
            <a:endParaRPr lang="en-US"/>
          </a:p>
        </p:txBody>
      </p:sp>
    </p:spTree>
    <p:extLst>
      <p:ext uri="{BB962C8B-B14F-4D97-AF65-F5344CB8AC3E}">
        <p14:creationId xmlns:p14="http://schemas.microsoft.com/office/powerpoint/2010/main" val="353640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AF36E-6691-4B00-918F-C0C4EE84FFC1}" type="slidenum">
              <a:rPr lang="en-US"/>
              <a:pPr>
                <a:defRPr/>
              </a:pPr>
              <a:t>‹#›</a:t>
            </a:fld>
            <a:endParaRPr lang="en-US"/>
          </a:p>
        </p:txBody>
      </p:sp>
    </p:spTree>
    <p:extLst>
      <p:ext uri="{BB962C8B-B14F-4D97-AF65-F5344CB8AC3E}">
        <p14:creationId xmlns:p14="http://schemas.microsoft.com/office/powerpoint/2010/main" val="2084294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07A89-E480-4F0F-B816-C9DC95381C23}" type="slidenum">
              <a:rPr lang="en-US"/>
              <a:pPr>
                <a:defRPr/>
              </a:pPr>
              <a:t>‹#›</a:t>
            </a:fld>
            <a:endParaRPr lang="en-US"/>
          </a:p>
        </p:txBody>
      </p:sp>
    </p:spTree>
    <p:extLst>
      <p:ext uri="{BB962C8B-B14F-4D97-AF65-F5344CB8AC3E}">
        <p14:creationId xmlns:p14="http://schemas.microsoft.com/office/powerpoint/2010/main" val="3122943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986A500-0B2B-45DF-BB23-F81613A56E37}" type="datetimeFigureOut">
              <a:rPr lang="en-US"/>
              <a:pPr>
                <a:defRPr/>
              </a:pPr>
              <a:t>5/31/2019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3E27F5-B8DA-41E4-ADD8-B33B72033B09}" type="slidenum">
              <a:rPr lang="en-US"/>
              <a:pPr>
                <a:defRPr/>
              </a:pPr>
              <a:t>‹#›</a:t>
            </a:fld>
            <a:endParaRPr lang="en-US"/>
          </a:p>
        </p:txBody>
      </p:sp>
    </p:spTree>
    <p:extLst>
      <p:ext uri="{BB962C8B-B14F-4D97-AF65-F5344CB8AC3E}">
        <p14:creationId xmlns:p14="http://schemas.microsoft.com/office/powerpoint/2010/main" val="33912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5C1AFB-8ED5-46A1-A388-23B0B86D6614}" type="datetimeFigureOut">
              <a:rPr lang="en-US"/>
              <a:pPr>
                <a:defRPr/>
              </a:pPr>
              <a:t>5/31/2019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89B27-A56A-4CD3-AFC7-FE59533A312A}" type="slidenum">
              <a:rPr lang="en-US"/>
              <a:pPr>
                <a:defRPr/>
              </a:pPr>
              <a:t>‹#›</a:t>
            </a:fld>
            <a:endParaRPr lang="en-US"/>
          </a:p>
        </p:txBody>
      </p:sp>
    </p:spTree>
    <p:extLst>
      <p:ext uri="{BB962C8B-B14F-4D97-AF65-F5344CB8AC3E}">
        <p14:creationId xmlns:p14="http://schemas.microsoft.com/office/powerpoint/2010/main" val="2778677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941EBC-A413-4A94-BDF9-FA278CFE6FDC}" type="datetimeFigureOut">
              <a:rPr lang="en-US"/>
              <a:pPr>
                <a:defRPr/>
              </a:pPr>
              <a:t>5/31/2019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B215E-32B0-48E2-9BB5-A3897A72034D}" type="slidenum">
              <a:rPr lang="en-US"/>
              <a:pPr>
                <a:defRPr/>
              </a:pPr>
              <a:t>‹#›</a:t>
            </a:fld>
            <a:endParaRPr lang="en-US"/>
          </a:p>
        </p:txBody>
      </p:sp>
    </p:spTree>
    <p:extLst>
      <p:ext uri="{BB962C8B-B14F-4D97-AF65-F5344CB8AC3E}">
        <p14:creationId xmlns:p14="http://schemas.microsoft.com/office/powerpoint/2010/main" val="407348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937452-3582-41FB-B7D2-D5835B989C08}" type="datetimeFigureOut">
              <a:rPr lang="en-US"/>
              <a:pPr>
                <a:defRPr/>
              </a:pPr>
              <a:t>5/31/2019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9D855C-2820-4405-9E62-56F7A8ACC608}" type="slidenum">
              <a:rPr lang="en-US"/>
              <a:pPr>
                <a:defRPr/>
              </a:pPr>
              <a:t>‹#›</a:t>
            </a:fld>
            <a:endParaRPr lang="en-US"/>
          </a:p>
        </p:txBody>
      </p:sp>
    </p:spTree>
    <p:extLst>
      <p:ext uri="{BB962C8B-B14F-4D97-AF65-F5344CB8AC3E}">
        <p14:creationId xmlns:p14="http://schemas.microsoft.com/office/powerpoint/2010/main" val="3082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81076F-6D9C-4DF5-AE94-BA4F20D232C5}"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1152593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6455C77-821E-4C34-A803-A7D5C334A19B}" type="datetimeFigureOut">
              <a:rPr lang="en-US"/>
              <a:pPr>
                <a:defRPr/>
              </a:pPr>
              <a:t>5/31/2019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C13CD6-BFB5-434B-BD34-ABD1EDC67498}" type="slidenum">
              <a:rPr lang="en-US"/>
              <a:pPr>
                <a:defRPr/>
              </a:pPr>
              <a:t>‹#›</a:t>
            </a:fld>
            <a:endParaRPr lang="en-US"/>
          </a:p>
        </p:txBody>
      </p:sp>
    </p:spTree>
    <p:extLst>
      <p:ext uri="{BB962C8B-B14F-4D97-AF65-F5344CB8AC3E}">
        <p14:creationId xmlns:p14="http://schemas.microsoft.com/office/powerpoint/2010/main" val="2661947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0B72F4-8F5E-4677-A104-56739C99C089}" type="datetimeFigureOut">
              <a:rPr lang="en-US"/>
              <a:pPr>
                <a:defRPr/>
              </a:pPr>
              <a:t>5/31/2019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22D237-3FE0-47EB-A3C7-AE231DDEEFFD}" type="slidenum">
              <a:rPr lang="en-US"/>
              <a:pPr>
                <a:defRPr/>
              </a:pPr>
              <a:t>‹#›</a:t>
            </a:fld>
            <a:endParaRPr lang="en-US"/>
          </a:p>
        </p:txBody>
      </p:sp>
    </p:spTree>
    <p:extLst>
      <p:ext uri="{BB962C8B-B14F-4D97-AF65-F5344CB8AC3E}">
        <p14:creationId xmlns:p14="http://schemas.microsoft.com/office/powerpoint/2010/main" val="979817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7AA422-E50F-4F4E-8858-2490DCFE3253}" type="datetimeFigureOut">
              <a:rPr lang="en-US"/>
              <a:pPr>
                <a:defRPr/>
              </a:pPr>
              <a:t>5/31/2019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B1B9D2-A0E7-4A34-A10A-202FF02177D7}" type="slidenum">
              <a:rPr lang="en-US"/>
              <a:pPr>
                <a:defRPr/>
              </a:pPr>
              <a:t>‹#›</a:t>
            </a:fld>
            <a:endParaRPr lang="en-US"/>
          </a:p>
        </p:txBody>
      </p:sp>
    </p:spTree>
    <p:extLst>
      <p:ext uri="{BB962C8B-B14F-4D97-AF65-F5344CB8AC3E}">
        <p14:creationId xmlns:p14="http://schemas.microsoft.com/office/powerpoint/2010/main" val="2931141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93DD55-B756-4D5B-8FB0-DB166C171006}" type="datetimeFigureOut">
              <a:rPr lang="en-US"/>
              <a:pPr>
                <a:defRPr/>
              </a:pPr>
              <a:t>5/31/2019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7F844A-9DFB-42FE-A786-C577DA5C77A4}" type="slidenum">
              <a:rPr lang="en-US"/>
              <a:pPr>
                <a:defRPr/>
              </a:pPr>
              <a:t>‹#›</a:t>
            </a:fld>
            <a:endParaRPr lang="en-US"/>
          </a:p>
        </p:txBody>
      </p:sp>
    </p:spTree>
    <p:extLst>
      <p:ext uri="{BB962C8B-B14F-4D97-AF65-F5344CB8AC3E}">
        <p14:creationId xmlns:p14="http://schemas.microsoft.com/office/powerpoint/2010/main" val="3067377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2AF92-4DFA-4EAF-A096-A3EBDBBCF385}" type="datetimeFigureOut">
              <a:rPr lang="en-US"/>
              <a:pPr>
                <a:defRPr/>
              </a:pPr>
              <a:t>5/31/2019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6559F5-9888-4738-868A-FE8ACCBBED65}" type="slidenum">
              <a:rPr lang="en-US"/>
              <a:pPr>
                <a:defRPr/>
              </a:pPr>
              <a:t>‹#›</a:t>
            </a:fld>
            <a:endParaRPr lang="en-US"/>
          </a:p>
        </p:txBody>
      </p:sp>
    </p:spTree>
    <p:extLst>
      <p:ext uri="{BB962C8B-B14F-4D97-AF65-F5344CB8AC3E}">
        <p14:creationId xmlns:p14="http://schemas.microsoft.com/office/powerpoint/2010/main" val="9289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F7B18BA-3F9B-49E7-9DB1-BE62C2BA34EA}" type="datetimeFigureOut">
              <a:rPr lang="en-US"/>
              <a:pPr>
                <a:defRPr/>
              </a:pPr>
              <a:t>5/31/2019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DD7FC-68E2-4770-BE56-69C21F347F41}" type="slidenum">
              <a:rPr lang="en-US"/>
              <a:pPr>
                <a:defRPr/>
              </a:pPr>
              <a:t>‹#›</a:t>
            </a:fld>
            <a:endParaRPr lang="en-US"/>
          </a:p>
        </p:txBody>
      </p:sp>
    </p:spTree>
    <p:extLst>
      <p:ext uri="{BB962C8B-B14F-4D97-AF65-F5344CB8AC3E}">
        <p14:creationId xmlns:p14="http://schemas.microsoft.com/office/powerpoint/2010/main" val="277712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3F431E-DFC2-436F-958C-FE3FE69B5515}" type="datetimeFigureOut">
              <a:rPr lang="en-US"/>
              <a:pPr>
                <a:defRPr/>
              </a:pPr>
              <a:t>5/31/2019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D7188A-50F8-44B0-A3F9-3E3B12247CE1}" type="slidenum">
              <a:rPr lang="en-US"/>
              <a:pPr>
                <a:defRPr/>
              </a:pPr>
              <a:t>‹#›</a:t>
            </a:fld>
            <a:endParaRPr lang="en-US"/>
          </a:p>
        </p:txBody>
      </p:sp>
    </p:spTree>
    <p:extLst>
      <p:ext uri="{BB962C8B-B14F-4D97-AF65-F5344CB8AC3E}">
        <p14:creationId xmlns:p14="http://schemas.microsoft.com/office/powerpoint/2010/main" val="1685273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72D61F35-BAC4-45D2-956A-EED85F83D56C}" type="slidenum">
              <a:rPr lang="en-US"/>
              <a:pPr>
                <a:defRPr/>
              </a:pPr>
              <a:t>‹#›</a:t>
            </a:fld>
            <a:endParaRPr lang="en-US"/>
          </a:p>
        </p:txBody>
      </p:sp>
    </p:spTree>
    <p:extLst>
      <p:ext uri="{BB962C8B-B14F-4D97-AF65-F5344CB8AC3E}">
        <p14:creationId xmlns:p14="http://schemas.microsoft.com/office/powerpoint/2010/main" val="236944414"/>
      </p:ext>
    </p:extLst>
  </p:cSld>
  <p:clrMapOvr>
    <a:masterClrMapping/>
  </p:clrMapOvr>
  <p:transition spd="med">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60038"/>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userDrawn="1"/>
        </p:nvSpPr>
        <p:spPr bwMode="auto">
          <a:xfrm>
            <a:off x="830263" y="6243638"/>
            <a:ext cx="7932737" cy="5238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solidFill>
                  <a:srgbClr val="00253E"/>
                </a:solidFill>
                <a:latin typeface="Franklin Gothic Medium" pitchFamily="34" charset="0"/>
                <a:ea typeface="ヒラギノ角ゴ Pro W3" charset="-128"/>
              </a:rPr>
              <a:t>Women, Minorities, and Persons with Disabilities in Science and Engineering: 2013</a:t>
            </a:r>
          </a:p>
          <a:p>
            <a:pPr eaLnBrk="1" hangingPunct="1">
              <a:defRPr/>
            </a:pPr>
            <a:r>
              <a:rPr lang="en-US" sz="1200" dirty="0" smtClean="0">
                <a:solidFill>
                  <a:srgbClr val="00253E"/>
                </a:solidFill>
                <a:latin typeface="Franklin Gothic Medium" pitchFamily="34" charset="0"/>
                <a:ea typeface="ヒラギノ角ゴ Pro W3" charset="-128"/>
              </a:rPr>
              <a:t>www.nsf.gov/statistics/wmpd/</a:t>
            </a:r>
          </a:p>
        </p:txBody>
      </p:sp>
      <p:pic>
        <p:nvPicPr>
          <p:cNvPr id="5" name="Picture 7" descr="nsf2"/>
          <p:cNvPicPr>
            <a:picLocks noChangeAspect="1" noChangeArrowheads="1"/>
          </p:cNvPicPr>
          <p:nvPr userDrawn="1"/>
        </p:nvPicPr>
        <p:blipFill>
          <a:blip r:embed="rId4">
            <a:lum bright="-100000"/>
            <a:extLst>
              <a:ext uri="{28A0092B-C50C-407E-A947-70E740481C1C}">
                <a14:useLocalDpi xmlns:a14="http://schemas.microsoft.com/office/drawing/2010/main" val="0"/>
              </a:ext>
            </a:extLst>
          </a:blip>
          <a:srcRect/>
          <a:stretch>
            <a:fillRect/>
          </a:stretch>
        </p:blipFill>
        <p:spPr bwMode="auto">
          <a:xfrm>
            <a:off x="228600" y="62436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172200"/>
            <a:ext cx="9144000" cy="0"/>
          </a:xfrm>
          <a:prstGeom prst="line">
            <a:avLst/>
          </a:prstGeom>
          <a:ln w="38100">
            <a:solidFill>
              <a:srgbClr val="4A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57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860038"/>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userDrawn="1"/>
        </p:nvSpPr>
        <p:spPr bwMode="auto">
          <a:xfrm>
            <a:off x="830263" y="6243638"/>
            <a:ext cx="7932737" cy="5238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solidFill>
                  <a:srgbClr val="00253E"/>
                </a:solidFill>
                <a:latin typeface="Franklin Gothic Medium" pitchFamily="34" charset="0"/>
                <a:ea typeface="MS PGothic" panose="020B0600070205080204" pitchFamily="34" charset="-128"/>
              </a:rPr>
              <a:t>Women, Minorities, and Persons with Disabilities in Science and Engineering: 2013</a:t>
            </a:r>
          </a:p>
          <a:p>
            <a:pPr eaLnBrk="1" hangingPunct="1">
              <a:defRPr/>
            </a:pPr>
            <a:r>
              <a:rPr lang="en-US" sz="1200" dirty="0" smtClean="0">
                <a:solidFill>
                  <a:srgbClr val="00253E"/>
                </a:solidFill>
                <a:latin typeface="Franklin Gothic Medium" pitchFamily="34" charset="0"/>
                <a:ea typeface="MS PGothic" panose="020B0600070205080204" pitchFamily="34" charset="-128"/>
              </a:rPr>
              <a:t>www.nsf.gov/statistics/wmpd/</a:t>
            </a:r>
          </a:p>
        </p:txBody>
      </p:sp>
      <p:pic>
        <p:nvPicPr>
          <p:cNvPr id="5" name="Picture 7" descr="nsf2"/>
          <p:cNvPicPr>
            <a:picLocks noChangeAspect="1" noChangeArrowheads="1"/>
          </p:cNvPicPr>
          <p:nvPr userDrawn="1"/>
        </p:nvPicPr>
        <p:blipFill>
          <a:blip r:embed="rId4">
            <a:lum bright="-100000"/>
            <a:extLst>
              <a:ext uri="{28A0092B-C50C-407E-A947-70E740481C1C}">
                <a14:useLocalDpi xmlns:a14="http://schemas.microsoft.com/office/drawing/2010/main" val="0"/>
              </a:ext>
            </a:extLst>
          </a:blip>
          <a:srcRect/>
          <a:stretch>
            <a:fillRect/>
          </a:stretch>
        </p:blipFill>
        <p:spPr bwMode="auto">
          <a:xfrm>
            <a:off x="228600" y="62436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172200"/>
            <a:ext cx="9144000" cy="0"/>
          </a:xfrm>
          <a:prstGeom prst="line">
            <a:avLst/>
          </a:prstGeom>
          <a:ln w="38100">
            <a:solidFill>
              <a:srgbClr val="4A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12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81076F-6D9C-4DF5-AE94-BA4F20D232C5}"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546191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860038"/>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userDrawn="1"/>
        </p:nvSpPr>
        <p:spPr bwMode="auto">
          <a:xfrm>
            <a:off x="830263" y="6243638"/>
            <a:ext cx="7932737" cy="5238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solidFill>
                  <a:srgbClr val="00253E"/>
                </a:solidFill>
                <a:latin typeface="Franklin Gothic Medium" pitchFamily="34" charset="0"/>
                <a:ea typeface="ヒラギノ角ゴ Pro W3" charset="-128"/>
              </a:rPr>
              <a:t>Women, Minorities, and Persons with Disabilities in Science and Engineering: 2013</a:t>
            </a:r>
          </a:p>
          <a:p>
            <a:pPr eaLnBrk="1" hangingPunct="1">
              <a:defRPr/>
            </a:pPr>
            <a:r>
              <a:rPr lang="en-US" sz="1200" dirty="0" smtClean="0">
                <a:solidFill>
                  <a:srgbClr val="00253E"/>
                </a:solidFill>
                <a:latin typeface="Franklin Gothic Medium" pitchFamily="34" charset="0"/>
                <a:ea typeface="ヒラギノ角ゴ Pro W3" charset="-128"/>
              </a:rPr>
              <a:t>www.nsf.gov/statistics/wmpd/</a:t>
            </a:r>
          </a:p>
        </p:txBody>
      </p:sp>
      <p:pic>
        <p:nvPicPr>
          <p:cNvPr id="5" name="Picture 7" descr="nsf2"/>
          <p:cNvPicPr>
            <a:picLocks noChangeAspect="1" noChangeArrowheads="1"/>
          </p:cNvPicPr>
          <p:nvPr userDrawn="1"/>
        </p:nvPicPr>
        <p:blipFill>
          <a:blip r:embed="rId4">
            <a:lum bright="-100000"/>
            <a:extLst>
              <a:ext uri="{28A0092B-C50C-407E-A947-70E740481C1C}">
                <a14:useLocalDpi xmlns:a14="http://schemas.microsoft.com/office/drawing/2010/main" val="0"/>
              </a:ext>
            </a:extLst>
          </a:blip>
          <a:srcRect/>
          <a:stretch>
            <a:fillRect/>
          </a:stretch>
        </p:blipFill>
        <p:spPr bwMode="auto">
          <a:xfrm>
            <a:off x="228600" y="62436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172200"/>
            <a:ext cx="9144000" cy="0"/>
          </a:xfrm>
          <a:prstGeom prst="line">
            <a:avLst/>
          </a:prstGeom>
          <a:ln w="38100">
            <a:solidFill>
              <a:srgbClr val="4A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903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4C1EFD-00D1-4270-B2AF-B0867F21B992}" type="slidenum">
              <a:rPr lang="en-US" altLang="en-US"/>
              <a:pPr>
                <a:defRPr/>
              </a:pPr>
              <a:t>‹#›</a:t>
            </a:fld>
            <a:endParaRPr lang="en-US" altLang="en-US"/>
          </a:p>
        </p:txBody>
      </p:sp>
    </p:spTree>
    <p:extLst>
      <p:ext uri="{BB962C8B-B14F-4D97-AF65-F5344CB8AC3E}">
        <p14:creationId xmlns:p14="http://schemas.microsoft.com/office/powerpoint/2010/main" val="1443849624"/>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97A6D-590F-4450-B7BC-FA038F9E67B4}" type="slidenum">
              <a:rPr lang="en-US" altLang="en-US"/>
              <a:pPr>
                <a:defRPr/>
              </a:pPr>
              <a:t>‹#›</a:t>
            </a:fld>
            <a:endParaRPr lang="en-US" altLang="en-US"/>
          </a:p>
        </p:txBody>
      </p:sp>
    </p:spTree>
    <p:extLst>
      <p:ext uri="{BB962C8B-B14F-4D97-AF65-F5344CB8AC3E}">
        <p14:creationId xmlns:p14="http://schemas.microsoft.com/office/powerpoint/2010/main" val="2434188017"/>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7FAAD-52AE-4962-85D9-70B632072764}" type="slidenum">
              <a:rPr lang="en-US" altLang="en-US"/>
              <a:pPr>
                <a:defRPr/>
              </a:pPr>
              <a:t>‹#›</a:t>
            </a:fld>
            <a:endParaRPr lang="en-US" altLang="en-US"/>
          </a:p>
        </p:txBody>
      </p:sp>
    </p:spTree>
    <p:extLst>
      <p:ext uri="{BB962C8B-B14F-4D97-AF65-F5344CB8AC3E}">
        <p14:creationId xmlns:p14="http://schemas.microsoft.com/office/powerpoint/2010/main" val="120701710"/>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F5A9A-4543-4870-8719-6ADECEB4E946}" type="slidenum">
              <a:rPr lang="en-US" altLang="en-US"/>
              <a:pPr>
                <a:defRPr/>
              </a:pPr>
              <a:t>‹#›</a:t>
            </a:fld>
            <a:endParaRPr lang="en-US" altLang="en-US"/>
          </a:p>
        </p:txBody>
      </p:sp>
    </p:spTree>
    <p:extLst>
      <p:ext uri="{BB962C8B-B14F-4D97-AF65-F5344CB8AC3E}">
        <p14:creationId xmlns:p14="http://schemas.microsoft.com/office/powerpoint/2010/main" val="2762464714"/>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59EB1E-38E7-4E7F-9823-742D2C780C31}" type="slidenum">
              <a:rPr lang="en-US" altLang="en-US"/>
              <a:pPr>
                <a:defRPr/>
              </a:pPr>
              <a:t>‹#›</a:t>
            </a:fld>
            <a:endParaRPr lang="en-US" altLang="en-US"/>
          </a:p>
        </p:txBody>
      </p:sp>
    </p:spTree>
    <p:extLst>
      <p:ext uri="{BB962C8B-B14F-4D97-AF65-F5344CB8AC3E}">
        <p14:creationId xmlns:p14="http://schemas.microsoft.com/office/powerpoint/2010/main" val="499252691"/>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8194E3-F6A4-4939-8F12-C284E9286711}" type="slidenum">
              <a:rPr lang="en-US" altLang="en-US"/>
              <a:pPr>
                <a:defRPr/>
              </a:pPr>
              <a:t>‹#›</a:t>
            </a:fld>
            <a:endParaRPr lang="en-US" altLang="en-US"/>
          </a:p>
        </p:txBody>
      </p:sp>
    </p:spTree>
    <p:extLst>
      <p:ext uri="{BB962C8B-B14F-4D97-AF65-F5344CB8AC3E}">
        <p14:creationId xmlns:p14="http://schemas.microsoft.com/office/powerpoint/2010/main" val="520140250"/>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D2B2B2-5481-4F27-91EA-789A6E19ED82}" type="slidenum">
              <a:rPr lang="en-US" altLang="en-US"/>
              <a:pPr>
                <a:defRPr/>
              </a:pPr>
              <a:t>‹#›</a:t>
            </a:fld>
            <a:endParaRPr lang="en-US" altLang="en-US"/>
          </a:p>
        </p:txBody>
      </p:sp>
    </p:spTree>
    <p:extLst>
      <p:ext uri="{BB962C8B-B14F-4D97-AF65-F5344CB8AC3E}">
        <p14:creationId xmlns:p14="http://schemas.microsoft.com/office/powerpoint/2010/main" val="2916591136"/>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036CF-CBB9-4882-B50D-6778B5C9DC61}" type="slidenum">
              <a:rPr lang="en-US" altLang="en-US"/>
              <a:pPr>
                <a:defRPr/>
              </a:pPr>
              <a:t>‹#›</a:t>
            </a:fld>
            <a:endParaRPr lang="en-US" altLang="en-US"/>
          </a:p>
        </p:txBody>
      </p:sp>
    </p:spTree>
    <p:extLst>
      <p:ext uri="{BB962C8B-B14F-4D97-AF65-F5344CB8AC3E}">
        <p14:creationId xmlns:p14="http://schemas.microsoft.com/office/powerpoint/2010/main" val="132976906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82DF3-99A5-40D7-ADDA-81789E6447A6}" type="slidenum">
              <a:rPr lang="en-US" altLang="en-US"/>
              <a:pPr>
                <a:defRPr/>
              </a:pPr>
              <a:t>‹#›</a:t>
            </a:fld>
            <a:endParaRPr lang="en-US" altLang="en-US"/>
          </a:p>
        </p:txBody>
      </p:sp>
    </p:spTree>
    <p:extLst>
      <p:ext uri="{BB962C8B-B14F-4D97-AF65-F5344CB8AC3E}">
        <p14:creationId xmlns:p14="http://schemas.microsoft.com/office/powerpoint/2010/main" val="11250346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81076F-6D9C-4DF5-AE94-BA4F20D232C5}"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934904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E6764-CA24-44F0-B130-7D69DA58E5D3}" type="slidenum">
              <a:rPr lang="en-US" altLang="en-US"/>
              <a:pPr>
                <a:defRPr/>
              </a:pPr>
              <a:t>‹#›</a:t>
            </a:fld>
            <a:endParaRPr lang="en-US" altLang="en-US"/>
          </a:p>
        </p:txBody>
      </p:sp>
    </p:spTree>
    <p:extLst>
      <p:ext uri="{BB962C8B-B14F-4D97-AF65-F5344CB8AC3E}">
        <p14:creationId xmlns:p14="http://schemas.microsoft.com/office/powerpoint/2010/main" val="2871758184"/>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4DCE1-B3F7-4CF9-B36B-149B0A7C2E06}" type="slidenum">
              <a:rPr lang="en-US" altLang="en-US"/>
              <a:pPr>
                <a:defRPr/>
              </a:pPr>
              <a:t>‹#›</a:t>
            </a:fld>
            <a:endParaRPr lang="en-US" altLang="en-US"/>
          </a:p>
        </p:txBody>
      </p:sp>
    </p:spTree>
    <p:extLst>
      <p:ext uri="{BB962C8B-B14F-4D97-AF65-F5344CB8AC3E}">
        <p14:creationId xmlns:p14="http://schemas.microsoft.com/office/powerpoint/2010/main" val="936541758"/>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DA1814-E358-4CEF-9973-395EB5466591}" type="slidenum">
              <a:rPr lang="en-US" altLang="en-US"/>
              <a:pPr>
                <a:defRPr/>
              </a:pPr>
              <a:t>‹#›</a:t>
            </a:fld>
            <a:endParaRPr lang="en-US" altLang="en-US"/>
          </a:p>
        </p:txBody>
      </p:sp>
    </p:spTree>
    <p:extLst>
      <p:ext uri="{BB962C8B-B14F-4D97-AF65-F5344CB8AC3E}">
        <p14:creationId xmlns:p14="http://schemas.microsoft.com/office/powerpoint/2010/main" val="1280509983"/>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0615D9-49DA-4532-AB4F-8139AE2A7C7E}" type="slidenum">
              <a:rPr lang="en-US" altLang="en-US"/>
              <a:pPr>
                <a:defRPr/>
              </a:pPr>
              <a:t>‹#›</a:t>
            </a:fld>
            <a:endParaRPr lang="en-US" altLang="en-US"/>
          </a:p>
        </p:txBody>
      </p:sp>
    </p:spTree>
    <p:extLst>
      <p:ext uri="{BB962C8B-B14F-4D97-AF65-F5344CB8AC3E}">
        <p14:creationId xmlns:p14="http://schemas.microsoft.com/office/powerpoint/2010/main" val="3160781114"/>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12ED2D-F880-4E38-BE9F-DB7ECF2C9AB5}" type="slidenum">
              <a:rPr lang="en-US"/>
              <a:pPr>
                <a:defRPr/>
              </a:pPr>
              <a:t>‹#›</a:t>
            </a:fld>
            <a:endParaRPr lang="en-US"/>
          </a:p>
        </p:txBody>
      </p:sp>
    </p:spTree>
    <p:extLst>
      <p:ext uri="{BB962C8B-B14F-4D97-AF65-F5344CB8AC3E}">
        <p14:creationId xmlns:p14="http://schemas.microsoft.com/office/powerpoint/2010/main" val="821416548"/>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F89A1-C2CB-42DE-830E-4C03BD5E09E4}" type="slidenum">
              <a:rPr lang="en-US"/>
              <a:pPr>
                <a:defRPr/>
              </a:pPr>
              <a:t>‹#›</a:t>
            </a:fld>
            <a:endParaRPr lang="en-US"/>
          </a:p>
        </p:txBody>
      </p:sp>
    </p:spTree>
    <p:extLst>
      <p:ext uri="{BB962C8B-B14F-4D97-AF65-F5344CB8AC3E}">
        <p14:creationId xmlns:p14="http://schemas.microsoft.com/office/powerpoint/2010/main" val="341320897"/>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F4A4BC-D14C-4975-AB75-11E712F343FC}" type="slidenum">
              <a:rPr lang="en-US"/>
              <a:pPr>
                <a:defRPr/>
              </a:pPr>
              <a:t>‹#›</a:t>
            </a:fld>
            <a:endParaRPr lang="en-US"/>
          </a:p>
        </p:txBody>
      </p:sp>
    </p:spTree>
    <p:extLst>
      <p:ext uri="{BB962C8B-B14F-4D97-AF65-F5344CB8AC3E}">
        <p14:creationId xmlns:p14="http://schemas.microsoft.com/office/powerpoint/2010/main" val="861593280"/>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73453-B6AE-44A0-8A9D-678BFB18F0F2}" type="slidenum">
              <a:rPr lang="en-US"/>
              <a:pPr>
                <a:defRPr/>
              </a:pPr>
              <a:t>‹#›</a:t>
            </a:fld>
            <a:endParaRPr lang="en-US"/>
          </a:p>
        </p:txBody>
      </p:sp>
    </p:spTree>
    <p:extLst>
      <p:ext uri="{BB962C8B-B14F-4D97-AF65-F5344CB8AC3E}">
        <p14:creationId xmlns:p14="http://schemas.microsoft.com/office/powerpoint/2010/main" val="1357105260"/>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F8FC1D-6B49-410E-8CCA-6853D1D1D8FB}" type="slidenum">
              <a:rPr lang="en-US"/>
              <a:pPr>
                <a:defRPr/>
              </a:pPr>
              <a:t>‹#›</a:t>
            </a:fld>
            <a:endParaRPr lang="en-US"/>
          </a:p>
        </p:txBody>
      </p:sp>
    </p:spTree>
    <p:extLst>
      <p:ext uri="{BB962C8B-B14F-4D97-AF65-F5344CB8AC3E}">
        <p14:creationId xmlns:p14="http://schemas.microsoft.com/office/powerpoint/2010/main" val="1528207596"/>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082EB0-677A-4C57-9255-DA55A69D17CC}" type="slidenum">
              <a:rPr lang="en-US"/>
              <a:pPr>
                <a:defRPr/>
              </a:pPr>
              <a:t>‹#›</a:t>
            </a:fld>
            <a:endParaRPr lang="en-US"/>
          </a:p>
        </p:txBody>
      </p:sp>
    </p:spTree>
    <p:extLst>
      <p:ext uri="{BB962C8B-B14F-4D97-AF65-F5344CB8AC3E}">
        <p14:creationId xmlns:p14="http://schemas.microsoft.com/office/powerpoint/2010/main" val="261144791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1076F-6D9C-4DF5-AE94-BA4F20D232C5}"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1596071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2D7389-01BD-4EA4-AB03-8BFE44D5CDD4}" type="slidenum">
              <a:rPr lang="en-US"/>
              <a:pPr>
                <a:defRPr/>
              </a:pPr>
              <a:t>‹#›</a:t>
            </a:fld>
            <a:endParaRPr lang="en-US"/>
          </a:p>
        </p:txBody>
      </p:sp>
    </p:spTree>
    <p:extLst>
      <p:ext uri="{BB962C8B-B14F-4D97-AF65-F5344CB8AC3E}">
        <p14:creationId xmlns:p14="http://schemas.microsoft.com/office/powerpoint/2010/main" val="1658724709"/>
      </p:ext>
    </p:extLst>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00558-B54A-42E1-80AA-06590745B91D}" type="slidenum">
              <a:rPr lang="en-US"/>
              <a:pPr>
                <a:defRPr/>
              </a:pPr>
              <a:t>‹#›</a:t>
            </a:fld>
            <a:endParaRPr lang="en-US"/>
          </a:p>
        </p:txBody>
      </p:sp>
    </p:spTree>
    <p:extLst>
      <p:ext uri="{BB962C8B-B14F-4D97-AF65-F5344CB8AC3E}">
        <p14:creationId xmlns:p14="http://schemas.microsoft.com/office/powerpoint/2010/main" val="1624145334"/>
      </p:ext>
    </p:extLst>
  </p:cSld>
  <p:clrMapOvr>
    <a:masterClrMapping/>
  </p:clrMapOvr>
  <p:transition>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9633A0-31C8-404C-9BD3-C910873C14FC}" type="slidenum">
              <a:rPr lang="en-US"/>
              <a:pPr>
                <a:defRPr/>
              </a:pPr>
              <a:t>‹#›</a:t>
            </a:fld>
            <a:endParaRPr lang="en-US"/>
          </a:p>
        </p:txBody>
      </p:sp>
    </p:spTree>
    <p:extLst>
      <p:ext uri="{BB962C8B-B14F-4D97-AF65-F5344CB8AC3E}">
        <p14:creationId xmlns:p14="http://schemas.microsoft.com/office/powerpoint/2010/main" val="3287994777"/>
      </p:ext>
    </p:extLst>
  </p:cSld>
  <p:clrMapOvr>
    <a:masterClrMapping/>
  </p:clrMapOvr>
  <p:transition>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5BCEE-B5A3-4B3A-A6AB-444D19463B03}" type="slidenum">
              <a:rPr lang="en-US"/>
              <a:pPr>
                <a:defRPr/>
              </a:pPr>
              <a:t>‹#›</a:t>
            </a:fld>
            <a:endParaRPr lang="en-US"/>
          </a:p>
        </p:txBody>
      </p:sp>
    </p:spTree>
    <p:extLst>
      <p:ext uri="{BB962C8B-B14F-4D97-AF65-F5344CB8AC3E}">
        <p14:creationId xmlns:p14="http://schemas.microsoft.com/office/powerpoint/2010/main" val="2811603977"/>
      </p:ext>
    </p:extLst>
  </p:cSld>
  <p:clrMapOvr>
    <a:masterClrMapping/>
  </p:clrMapOvr>
  <p:transition>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3896B-6EE8-484D-8774-66B35E0A6A67}" type="slidenum">
              <a:rPr lang="en-US"/>
              <a:pPr>
                <a:defRPr/>
              </a:pPr>
              <a:t>‹#›</a:t>
            </a:fld>
            <a:endParaRPr lang="en-US"/>
          </a:p>
        </p:txBody>
      </p:sp>
    </p:spTree>
    <p:extLst>
      <p:ext uri="{BB962C8B-B14F-4D97-AF65-F5344CB8AC3E}">
        <p14:creationId xmlns:p14="http://schemas.microsoft.com/office/powerpoint/2010/main" val="4132080175"/>
      </p:ext>
    </p:extLst>
  </p:cSld>
  <p:clrMapOvr>
    <a:masterClrMapping/>
  </p:clrMapOvr>
  <p:transition>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F7025E-9515-4105-8D76-3DD6A01E3E61}" type="slidenum">
              <a:rPr lang="en-US"/>
              <a:pPr>
                <a:defRPr/>
              </a:pPr>
              <a:t>‹#›</a:t>
            </a:fld>
            <a:endParaRPr lang="en-US"/>
          </a:p>
        </p:txBody>
      </p:sp>
    </p:spTree>
    <p:extLst>
      <p:ext uri="{BB962C8B-B14F-4D97-AF65-F5344CB8AC3E}">
        <p14:creationId xmlns:p14="http://schemas.microsoft.com/office/powerpoint/2010/main" val="3464746078"/>
      </p:ext>
    </p:extLst>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A8A1F-655F-4F4D-83C2-FD64A65C21FC}" type="slidenum">
              <a:rPr lang="en-US"/>
              <a:pPr>
                <a:defRPr/>
              </a:pPr>
              <a:t>‹#›</a:t>
            </a:fld>
            <a:endParaRPr lang="en-US"/>
          </a:p>
        </p:txBody>
      </p:sp>
    </p:spTree>
    <p:extLst>
      <p:ext uri="{BB962C8B-B14F-4D97-AF65-F5344CB8AC3E}">
        <p14:creationId xmlns:p14="http://schemas.microsoft.com/office/powerpoint/2010/main" val="107227205"/>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1C165CB-4941-45F4-9A52-039FBA7C6518}" type="datetimeFigureOut">
              <a:rPr lang="en-US"/>
              <a:pPr>
                <a:defRPr/>
              </a:pPr>
              <a:t>5/31/2019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1D09C7F-65A5-4C6C-A59A-F0333572944F}" type="slidenum">
              <a:rPr lang="en-US"/>
              <a:pPr>
                <a:defRPr/>
              </a:pPr>
              <a:t>‹#›</a:t>
            </a:fld>
            <a:endParaRPr lang="en-US"/>
          </a:p>
        </p:txBody>
      </p:sp>
    </p:spTree>
    <p:extLst>
      <p:ext uri="{BB962C8B-B14F-4D97-AF65-F5344CB8AC3E}">
        <p14:creationId xmlns:p14="http://schemas.microsoft.com/office/powerpoint/2010/main" val="2093915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517075D-604E-494E-AEA1-99E91B9B97DE}" type="datetimeFigureOut">
              <a:rPr lang="en-US"/>
              <a:pPr>
                <a:defRPr/>
              </a:pPr>
              <a:t>5/31/2019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451091E-BAF8-4582-B8C6-03B0AF642923}" type="slidenum">
              <a:rPr lang="en-US"/>
              <a:pPr>
                <a:defRPr/>
              </a:pPr>
              <a:t>‹#›</a:t>
            </a:fld>
            <a:endParaRPr lang="en-US"/>
          </a:p>
        </p:txBody>
      </p:sp>
    </p:spTree>
    <p:extLst>
      <p:ext uri="{BB962C8B-B14F-4D97-AF65-F5344CB8AC3E}">
        <p14:creationId xmlns:p14="http://schemas.microsoft.com/office/powerpoint/2010/main" val="3171614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48A05E1-37E8-4C97-B15F-A967E60B9252}" type="datetimeFigureOut">
              <a:rPr lang="en-US"/>
              <a:pPr>
                <a:defRPr/>
              </a:pPr>
              <a:t>5/31/2019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1F4A02D-2ED8-41EF-91F6-8045CDEDB2CD}" type="slidenum">
              <a:rPr lang="en-US"/>
              <a:pPr>
                <a:defRPr/>
              </a:pPr>
              <a:t>‹#›</a:t>
            </a:fld>
            <a:endParaRPr lang="en-US"/>
          </a:p>
        </p:txBody>
      </p:sp>
    </p:spTree>
    <p:extLst>
      <p:ext uri="{BB962C8B-B14F-4D97-AF65-F5344CB8AC3E}">
        <p14:creationId xmlns:p14="http://schemas.microsoft.com/office/powerpoint/2010/main" val="349292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81076F-6D9C-4DF5-AE94-BA4F20D232C5}"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39471816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3600D7B-6967-4423-99DF-EC5271DEC57E}" type="datetimeFigureOut">
              <a:rPr lang="en-US"/>
              <a:pPr>
                <a:defRPr/>
              </a:pPr>
              <a:t>5/31/2019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3F9D8BE-31B5-4A33-A68B-8982CBD13F44}" type="slidenum">
              <a:rPr lang="en-US"/>
              <a:pPr>
                <a:defRPr/>
              </a:pPr>
              <a:t>‹#›</a:t>
            </a:fld>
            <a:endParaRPr lang="en-US"/>
          </a:p>
        </p:txBody>
      </p:sp>
    </p:spTree>
    <p:extLst>
      <p:ext uri="{BB962C8B-B14F-4D97-AF65-F5344CB8AC3E}">
        <p14:creationId xmlns:p14="http://schemas.microsoft.com/office/powerpoint/2010/main" val="1042634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7DC7CB1-3389-4EFF-B934-BEA05ED4DD00}" type="datetimeFigureOut">
              <a:rPr lang="en-US"/>
              <a:pPr>
                <a:defRPr/>
              </a:pPr>
              <a:t>5/31/2019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563D012-BEB4-443F-8EA3-64089000C1FB}" type="slidenum">
              <a:rPr lang="en-US"/>
              <a:pPr>
                <a:defRPr/>
              </a:pPr>
              <a:t>‹#›</a:t>
            </a:fld>
            <a:endParaRPr lang="en-US"/>
          </a:p>
        </p:txBody>
      </p:sp>
    </p:spTree>
    <p:extLst>
      <p:ext uri="{BB962C8B-B14F-4D97-AF65-F5344CB8AC3E}">
        <p14:creationId xmlns:p14="http://schemas.microsoft.com/office/powerpoint/2010/main" val="9952362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1DAF497-B3B4-4DAD-8C4C-8575F74806CA}" type="datetimeFigureOut">
              <a:rPr lang="en-US"/>
              <a:pPr>
                <a:defRPr/>
              </a:pPr>
              <a:t>5/31/2019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C45259B-0966-42EA-8775-B308570BD3A6}" type="slidenum">
              <a:rPr lang="en-US"/>
              <a:pPr>
                <a:defRPr/>
              </a:pPr>
              <a:t>‹#›</a:t>
            </a:fld>
            <a:endParaRPr lang="en-US"/>
          </a:p>
        </p:txBody>
      </p:sp>
    </p:spTree>
    <p:extLst>
      <p:ext uri="{BB962C8B-B14F-4D97-AF65-F5344CB8AC3E}">
        <p14:creationId xmlns:p14="http://schemas.microsoft.com/office/powerpoint/2010/main" val="4275145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B2D7FA9-6BA2-48A6-948D-04DBA47BEA91}" type="datetimeFigureOut">
              <a:rPr lang="en-US"/>
              <a:pPr>
                <a:defRPr/>
              </a:pPr>
              <a:t>5/31/2019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6ECE2CC-C3FE-44A1-B1DF-ABDC357F18C9}" type="slidenum">
              <a:rPr lang="en-US"/>
              <a:pPr>
                <a:defRPr/>
              </a:pPr>
              <a:t>‹#›</a:t>
            </a:fld>
            <a:endParaRPr lang="en-US"/>
          </a:p>
        </p:txBody>
      </p:sp>
    </p:spTree>
    <p:extLst>
      <p:ext uri="{BB962C8B-B14F-4D97-AF65-F5344CB8AC3E}">
        <p14:creationId xmlns:p14="http://schemas.microsoft.com/office/powerpoint/2010/main" val="3772621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F3ABC49-12FC-4CEA-9006-2D1EC8992854}" type="datetimeFigureOut">
              <a:rPr lang="en-US"/>
              <a:pPr>
                <a:defRPr/>
              </a:pPr>
              <a:t>5/31/2019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8FD1A6E-1847-4315-A8AB-C6C0EECA5399}" type="slidenum">
              <a:rPr lang="en-US"/>
              <a:pPr>
                <a:defRPr/>
              </a:pPr>
              <a:t>‹#›</a:t>
            </a:fld>
            <a:endParaRPr lang="en-US"/>
          </a:p>
        </p:txBody>
      </p:sp>
    </p:spTree>
    <p:extLst>
      <p:ext uri="{BB962C8B-B14F-4D97-AF65-F5344CB8AC3E}">
        <p14:creationId xmlns:p14="http://schemas.microsoft.com/office/powerpoint/2010/main" val="3242699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6BAD0BE-B3C1-42A4-B3E4-3987833E542E}" type="datetimeFigureOut">
              <a:rPr lang="en-US"/>
              <a:pPr>
                <a:defRPr/>
              </a:pPr>
              <a:t>5/31/2019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C685799-2813-4FA3-B79D-5291A5821AE3}" type="slidenum">
              <a:rPr lang="en-US"/>
              <a:pPr>
                <a:defRPr/>
              </a:pPr>
              <a:t>‹#›</a:t>
            </a:fld>
            <a:endParaRPr lang="en-US"/>
          </a:p>
        </p:txBody>
      </p:sp>
    </p:spTree>
    <p:extLst>
      <p:ext uri="{BB962C8B-B14F-4D97-AF65-F5344CB8AC3E}">
        <p14:creationId xmlns:p14="http://schemas.microsoft.com/office/powerpoint/2010/main" val="38477920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21A5806-41D6-4BDB-A87D-D3BE2DF0EC35}" type="datetimeFigureOut">
              <a:rPr lang="en-US"/>
              <a:pPr>
                <a:defRPr/>
              </a:pPr>
              <a:t>5/31/2019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6CE7330-1E6D-4A95-9C1C-3B34F13B55D4}" type="slidenum">
              <a:rPr lang="en-US"/>
              <a:pPr>
                <a:defRPr/>
              </a:pPr>
              <a:t>‹#›</a:t>
            </a:fld>
            <a:endParaRPr lang="en-US"/>
          </a:p>
        </p:txBody>
      </p:sp>
    </p:spTree>
    <p:extLst>
      <p:ext uri="{BB962C8B-B14F-4D97-AF65-F5344CB8AC3E}">
        <p14:creationId xmlns:p14="http://schemas.microsoft.com/office/powerpoint/2010/main" val="28878872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A38F439-F364-4DC1-AE3B-714235598CB7}" type="datetimeFigureOut">
              <a:rPr lang="en-US"/>
              <a:pPr>
                <a:defRPr/>
              </a:pPr>
              <a:t>5/31/2019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258D05C-FCE7-4AC6-8E3A-473F19F9BD31}" type="slidenum">
              <a:rPr lang="en-US"/>
              <a:pPr>
                <a:defRPr/>
              </a:pPr>
              <a:t>‹#›</a:t>
            </a:fld>
            <a:endParaRPr lang="en-US"/>
          </a:p>
        </p:txBody>
      </p:sp>
    </p:spTree>
    <p:extLst>
      <p:ext uri="{BB962C8B-B14F-4D97-AF65-F5344CB8AC3E}">
        <p14:creationId xmlns:p14="http://schemas.microsoft.com/office/powerpoint/2010/main" val="1403807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4"/>
          <p:cNvSpPr>
            <a:spLocks noGrp="1" noChangeArrowheads="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02D2E72-B4CF-46F4-A7EA-6CFF41343FC7}" type="slidenum">
              <a:rPr lang="en-US"/>
              <a:pPr>
                <a:defRPr/>
              </a:pPr>
              <a:t>‹#›</a:t>
            </a:fld>
            <a:endParaRPr lang="en-US"/>
          </a:p>
        </p:txBody>
      </p:sp>
    </p:spTree>
    <p:extLst>
      <p:ext uri="{BB962C8B-B14F-4D97-AF65-F5344CB8AC3E}">
        <p14:creationId xmlns:p14="http://schemas.microsoft.com/office/powerpoint/2010/main" val="2095549215"/>
      </p:ext>
    </p:extLst>
  </p:cSld>
  <p:clrMapOvr>
    <a:masterClrMapping/>
  </p:clrMapOvr>
  <p:transition spd="med">
    <p:zoom dir="in"/>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7354FC0-7604-47FD-B4C6-81647A455949}" type="slidenum">
              <a:rPr lang="en-US"/>
              <a:pPr>
                <a:defRPr/>
              </a:pPr>
              <a:t>‹#›</a:t>
            </a:fld>
            <a:endParaRPr lang="en-US"/>
          </a:p>
        </p:txBody>
      </p:sp>
    </p:spTree>
    <p:extLst>
      <p:ext uri="{BB962C8B-B14F-4D97-AF65-F5344CB8AC3E}">
        <p14:creationId xmlns:p14="http://schemas.microsoft.com/office/powerpoint/2010/main" val="4042350018"/>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81076F-6D9C-4DF5-AE94-BA4F20D232C5}"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4FE6E-EEFE-4DA6-9D9D-B8EC84B01C95}" type="slidenum">
              <a:rPr lang="en-US" smtClean="0"/>
              <a:t>‹#›</a:t>
            </a:fld>
            <a:endParaRPr lang="en-US"/>
          </a:p>
        </p:txBody>
      </p:sp>
    </p:spTree>
    <p:extLst>
      <p:ext uri="{BB962C8B-B14F-4D97-AF65-F5344CB8AC3E}">
        <p14:creationId xmlns:p14="http://schemas.microsoft.com/office/powerpoint/2010/main" val="26410880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BCC3C9B-41D0-4DA7-9196-DA5901359DD1}" type="slidenum">
              <a:rPr lang="en-US"/>
              <a:pPr>
                <a:defRPr/>
              </a:pPr>
              <a:t>‹#›</a:t>
            </a:fld>
            <a:endParaRPr lang="en-US"/>
          </a:p>
        </p:txBody>
      </p:sp>
    </p:spTree>
    <p:extLst>
      <p:ext uri="{BB962C8B-B14F-4D97-AF65-F5344CB8AC3E}">
        <p14:creationId xmlns:p14="http://schemas.microsoft.com/office/powerpoint/2010/main" val="16414461"/>
      </p:ext>
    </p:extLst>
  </p:cSld>
  <p:clrMapOvr>
    <a:masterClrMapping/>
  </p:clrMapOvr>
  <p:transition spd="med">
    <p:zoom dir="in"/>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35C87-2423-4D1E-977C-5F76F1807DA5}" type="slidenum">
              <a:rPr lang="en-US" altLang="en-US"/>
              <a:pPr>
                <a:defRPr/>
              </a:pPr>
              <a:t>‹#›</a:t>
            </a:fld>
            <a:endParaRPr lang="en-US" altLang="en-US"/>
          </a:p>
        </p:txBody>
      </p:sp>
    </p:spTree>
    <p:extLst>
      <p:ext uri="{BB962C8B-B14F-4D97-AF65-F5344CB8AC3E}">
        <p14:creationId xmlns:p14="http://schemas.microsoft.com/office/powerpoint/2010/main" val="1747102923"/>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8DD4C-3F2A-4133-B646-0636EAB4A6C9}" type="slidenum">
              <a:rPr lang="en-US" altLang="en-US"/>
              <a:pPr>
                <a:defRPr/>
              </a:pPr>
              <a:t>‹#›</a:t>
            </a:fld>
            <a:endParaRPr lang="en-US" altLang="en-US"/>
          </a:p>
        </p:txBody>
      </p:sp>
    </p:spTree>
    <p:extLst>
      <p:ext uri="{BB962C8B-B14F-4D97-AF65-F5344CB8AC3E}">
        <p14:creationId xmlns:p14="http://schemas.microsoft.com/office/powerpoint/2010/main" val="763181584"/>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3093B-3F2E-4025-9DFF-D7EB4B6BCE3D}" type="slidenum">
              <a:rPr lang="en-US" altLang="en-US"/>
              <a:pPr>
                <a:defRPr/>
              </a:pPr>
              <a:t>‹#›</a:t>
            </a:fld>
            <a:endParaRPr lang="en-US" altLang="en-US"/>
          </a:p>
        </p:txBody>
      </p:sp>
    </p:spTree>
    <p:extLst>
      <p:ext uri="{BB962C8B-B14F-4D97-AF65-F5344CB8AC3E}">
        <p14:creationId xmlns:p14="http://schemas.microsoft.com/office/powerpoint/2010/main" val="1641728023"/>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58225-F6FC-42B4-B8A7-58CA6F59C954}" type="slidenum">
              <a:rPr lang="en-US" altLang="en-US"/>
              <a:pPr>
                <a:defRPr/>
              </a:pPr>
              <a:t>‹#›</a:t>
            </a:fld>
            <a:endParaRPr lang="en-US" altLang="en-US"/>
          </a:p>
        </p:txBody>
      </p:sp>
    </p:spTree>
    <p:extLst>
      <p:ext uri="{BB962C8B-B14F-4D97-AF65-F5344CB8AC3E}">
        <p14:creationId xmlns:p14="http://schemas.microsoft.com/office/powerpoint/2010/main" val="1994217638"/>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3E2834-2CF9-4A84-8570-A7306FD8523D}" type="slidenum">
              <a:rPr lang="en-US" altLang="en-US"/>
              <a:pPr>
                <a:defRPr/>
              </a:pPr>
              <a:t>‹#›</a:t>
            </a:fld>
            <a:endParaRPr lang="en-US" altLang="en-US"/>
          </a:p>
        </p:txBody>
      </p:sp>
    </p:spTree>
    <p:extLst>
      <p:ext uri="{BB962C8B-B14F-4D97-AF65-F5344CB8AC3E}">
        <p14:creationId xmlns:p14="http://schemas.microsoft.com/office/powerpoint/2010/main" val="3258057423"/>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9337F2-B67E-4FAE-9B18-A043CDC00A1E}" type="slidenum">
              <a:rPr lang="en-US" altLang="en-US"/>
              <a:pPr>
                <a:defRPr/>
              </a:pPr>
              <a:t>‹#›</a:t>
            </a:fld>
            <a:endParaRPr lang="en-US" altLang="en-US"/>
          </a:p>
        </p:txBody>
      </p:sp>
    </p:spTree>
    <p:extLst>
      <p:ext uri="{BB962C8B-B14F-4D97-AF65-F5344CB8AC3E}">
        <p14:creationId xmlns:p14="http://schemas.microsoft.com/office/powerpoint/2010/main" val="2826690123"/>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DC125-C8EF-410D-80AA-B2EE5DDCB4AE}" type="slidenum">
              <a:rPr lang="en-US" altLang="en-US"/>
              <a:pPr>
                <a:defRPr/>
              </a:pPr>
              <a:t>‹#›</a:t>
            </a:fld>
            <a:endParaRPr lang="en-US" altLang="en-US"/>
          </a:p>
        </p:txBody>
      </p:sp>
    </p:spTree>
    <p:extLst>
      <p:ext uri="{BB962C8B-B14F-4D97-AF65-F5344CB8AC3E}">
        <p14:creationId xmlns:p14="http://schemas.microsoft.com/office/powerpoint/2010/main" val="435811337"/>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209D2E-C394-43A3-AC25-3667A3C7428A}" type="slidenum">
              <a:rPr lang="en-US" altLang="en-US"/>
              <a:pPr>
                <a:defRPr/>
              </a:pPr>
              <a:t>‹#›</a:t>
            </a:fld>
            <a:endParaRPr lang="en-US" altLang="en-US"/>
          </a:p>
        </p:txBody>
      </p:sp>
    </p:spTree>
    <p:extLst>
      <p:ext uri="{BB962C8B-B14F-4D97-AF65-F5344CB8AC3E}">
        <p14:creationId xmlns:p14="http://schemas.microsoft.com/office/powerpoint/2010/main" val="3420606519"/>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1F2DF-E120-42AB-A726-81838A667AC3}" type="slidenum">
              <a:rPr lang="en-US" altLang="en-US"/>
              <a:pPr>
                <a:defRPr/>
              </a:pPr>
              <a:t>‹#›</a:t>
            </a:fld>
            <a:endParaRPr lang="en-US" altLang="en-US"/>
          </a:p>
        </p:txBody>
      </p:sp>
    </p:spTree>
    <p:extLst>
      <p:ext uri="{BB962C8B-B14F-4D97-AF65-F5344CB8AC3E}">
        <p14:creationId xmlns:p14="http://schemas.microsoft.com/office/powerpoint/2010/main" val="272993220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7.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1076F-6D9C-4DF5-AE94-BA4F20D232C5}" type="datetimeFigureOut">
              <a:rPr lang="en-US" smtClean="0"/>
              <a:t>5/31/2019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4FE6E-EEFE-4DA6-9D9D-B8EC84B01C95}" type="slidenum">
              <a:rPr lang="en-US" smtClean="0"/>
              <a:t>‹#›</a:t>
            </a:fld>
            <a:endParaRPr lang="en-US"/>
          </a:p>
        </p:txBody>
      </p:sp>
    </p:spTree>
    <p:extLst>
      <p:ext uri="{BB962C8B-B14F-4D97-AF65-F5344CB8AC3E}">
        <p14:creationId xmlns:p14="http://schemas.microsoft.com/office/powerpoint/2010/main" val="118746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FAC0FF-DBD4-4159-940B-2D24B36626C9}" type="slidenum">
              <a:rPr lang="en-US"/>
              <a:pPr>
                <a:defRPr/>
              </a:pPr>
              <a:t>‹#›</a:t>
            </a:fld>
            <a:endParaRPr lang="en-US"/>
          </a:p>
        </p:txBody>
      </p:sp>
    </p:spTree>
    <p:extLst>
      <p:ext uri="{BB962C8B-B14F-4D97-AF65-F5344CB8AC3E}">
        <p14:creationId xmlns:p14="http://schemas.microsoft.com/office/powerpoint/2010/main" val="1114725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5405A97-9525-422E-AFAD-E320F956BFAE}" type="slidenum">
              <a:rPr lang="en-US"/>
              <a:pPr>
                <a:defRPr/>
              </a:pPr>
              <a:t>‹#›</a:t>
            </a:fld>
            <a:endParaRPr lang="en-US"/>
          </a:p>
        </p:txBody>
      </p:sp>
    </p:spTree>
    <p:extLst>
      <p:ext uri="{BB962C8B-B14F-4D97-AF65-F5344CB8AC3E}">
        <p14:creationId xmlns:p14="http://schemas.microsoft.com/office/powerpoint/2010/main" val="18772274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9C9C9"/>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C46EDC2-5DD0-478C-8C77-FB7988DF2833}" type="datetimeFigureOut">
              <a:rPr lang="en-US"/>
              <a:pPr>
                <a:defRPr/>
              </a:pPr>
              <a:t>5/31/2019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8245EAF-D65F-419E-BEF5-764B14926951}" type="slidenum">
              <a:rPr lang="en-US"/>
              <a:pPr>
                <a:defRPr/>
              </a:pPr>
              <a:t>‹#›</a:t>
            </a:fld>
            <a:endParaRPr lang="en-US"/>
          </a:p>
        </p:txBody>
      </p:sp>
    </p:spTree>
    <p:extLst>
      <p:ext uri="{BB962C8B-B14F-4D97-AF65-F5344CB8AC3E}">
        <p14:creationId xmlns:p14="http://schemas.microsoft.com/office/powerpoint/2010/main" val="354274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A830790-E303-4E09-8DC9-E2D07216C9CC}" type="slidenum">
              <a:rPr lang="en-US" altLang="en-US"/>
              <a:pPr>
                <a:defRPr/>
              </a:pPr>
              <a:t>‹#›</a:t>
            </a:fld>
            <a:endParaRPr lang="en-US" altLang="en-US"/>
          </a:p>
        </p:txBody>
      </p:sp>
    </p:spTree>
    <p:extLst>
      <p:ext uri="{BB962C8B-B14F-4D97-AF65-F5344CB8AC3E}">
        <p14:creationId xmlns:p14="http://schemas.microsoft.com/office/powerpoint/2010/main" val="4242145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90014E07-83A1-4367-A717-A4F8EAB3A684}" type="slidenum">
              <a:rPr lang="en-US"/>
              <a:pPr>
                <a:defRPr/>
              </a:pPr>
              <a:t>‹#›</a:t>
            </a:fld>
            <a:endParaRPr lang="en-US"/>
          </a:p>
        </p:txBody>
      </p:sp>
    </p:spTree>
    <p:extLst>
      <p:ext uri="{BB962C8B-B14F-4D97-AF65-F5344CB8AC3E}">
        <p14:creationId xmlns:p14="http://schemas.microsoft.com/office/powerpoint/2010/main" val="20548596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B4C7E7">
            <a:alpha val="12941"/>
          </a:srgb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945D6C62-C5DA-46C8-89A1-B1845E04D23A}" type="datetimeFigureOut">
              <a:rPr lang="en-US"/>
              <a:pPr>
                <a:defRPr/>
              </a:pPr>
              <a:t>5/31/2019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B3C7482C-5683-405C-9A53-51DE9C500C6F}" type="slidenum">
              <a:rPr lang="en-US"/>
              <a:pPr>
                <a:defRPr/>
              </a:pPr>
              <a:t>‹#›</a:t>
            </a:fld>
            <a:endParaRPr lang="en-US"/>
          </a:p>
        </p:txBody>
      </p:sp>
    </p:spTree>
    <p:extLst>
      <p:ext uri="{BB962C8B-B14F-4D97-AF65-F5344CB8AC3E}">
        <p14:creationId xmlns:p14="http://schemas.microsoft.com/office/powerpoint/2010/main" val="190013020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E528AB1-DD38-48AF-B47D-D1A36C35E77A}" type="slidenum">
              <a:rPr lang="en-US" altLang="en-US"/>
              <a:pPr>
                <a:defRPr/>
              </a:pPr>
              <a:t>‹#›</a:t>
            </a:fld>
            <a:endParaRPr lang="en-US" altLang="en-US"/>
          </a:p>
        </p:txBody>
      </p:sp>
    </p:spTree>
    <p:extLst>
      <p:ext uri="{BB962C8B-B14F-4D97-AF65-F5344CB8AC3E}">
        <p14:creationId xmlns:p14="http://schemas.microsoft.com/office/powerpoint/2010/main" val="61725106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5F3A38FD-5FD1-471D-8E1D-3BCFB5B4176E}" type="slidenum">
              <a:rPr lang="en-US"/>
              <a:pPr>
                <a:defRPr/>
              </a:pPr>
              <a:t>‹#›</a:t>
            </a:fld>
            <a:endParaRPr lang="en-US"/>
          </a:p>
        </p:txBody>
      </p:sp>
    </p:spTree>
    <p:extLst>
      <p:ext uri="{BB962C8B-B14F-4D97-AF65-F5344CB8AC3E}">
        <p14:creationId xmlns:p14="http://schemas.microsoft.com/office/powerpoint/2010/main" val="357870098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haleriderthemovie.com/" TargetMode="Externa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Sapir%E2%80%93Whorf_hypothesis#cite_note-1" TargetMode="Externa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hyperlink" Target="https://www.ted.com/talks/lera_boroditsky_how_language_shapes_the_way_we_think?utm_campaign=social&amp;utm_medium=referral&amp;utm_source=facebook.com&amp;utm_content=talk&amp;utm_term=social-science&amp;fbclid=IwAR0uo-MqbATCi7cpQOrTN9D1i0zDukYDaUpN2hUeIsqHTLWWCLf7pXP9GG4" TargetMode="Externa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hyperlink" Target="Reflections.htm" TargetMode="External"/><Relationship Id="rId2" Type="http://schemas.openxmlformats.org/officeDocument/2006/relationships/hyperlink" Target="anorexiapersonal%20account.htm" TargetMode="Externa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hyperlink" Target="Causes%20of%20eating%20disorders.htm" TargetMode="Externa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rtchive.com/artchive/b/braque/man_guit.jpg" TargetMode="Externa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 from Class-April /May</a:t>
            </a:r>
            <a:endParaRPr lang="en-US" dirty="0"/>
          </a:p>
        </p:txBody>
      </p:sp>
      <p:sp>
        <p:nvSpPr>
          <p:cNvPr id="5" name="Content Placeholder 4"/>
          <p:cNvSpPr>
            <a:spLocks noGrp="1"/>
          </p:cNvSpPr>
          <p:nvPr>
            <p:ph idx="1"/>
          </p:nvPr>
        </p:nvSpPr>
        <p:spPr/>
        <p:txBody>
          <a:bodyPr/>
          <a:lstStyle/>
          <a:p>
            <a:r>
              <a:rPr lang="en-US" dirty="0" smtClean="0"/>
              <a:t>Relativism</a:t>
            </a:r>
          </a:p>
          <a:p>
            <a:r>
              <a:rPr lang="en-US" dirty="0" smtClean="0"/>
              <a:t>Language</a:t>
            </a:r>
          </a:p>
          <a:p>
            <a:r>
              <a:rPr lang="en-US" dirty="0" smtClean="0"/>
              <a:t>Feminism</a:t>
            </a:r>
          </a:p>
          <a:p>
            <a:r>
              <a:rPr lang="en-US" dirty="0" smtClean="0"/>
              <a:t>Philosophy of History</a:t>
            </a:r>
            <a:endParaRPr lang="en-US" dirty="0"/>
          </a:p>
        </p:txBody>
      </p:sp>
    </p:spTree>
    <p:extLst>
      <p:ext uri="{BB962C8B-B14F-4D97-AF65-F5344CB8AC3E}">
        <p14:creationId xmlns:p14="http://schemas.microsoft.com/office/powerpoint/2010/main" val="324367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Relativist Realities:  Individual or Cultural?</a:t>
            </a:r>
          </a:p>
        </p:txBody>
      </p:sp>
      <p:sp>
        <p:nvSpPr>
          <p:cNvPr id="77827" name="Rectangle 3"/>
          <p:cNvSpPr>
            <a:spLocks noGrp="1" noChangeArrowheads="1"/>
          </p:cNvSpPr>
          <p:nvPr>
            <p:ph type="body" idx="1"/>
          </p:nvPr>
        </p:nvSpPr>
        <p:spPr>
          <a:xfrm>
            <a:off x="685800" y="2133600"/>
            <a:ext cx="7772400" cy="4114800"/>
          </a:xfrm>
        </p:spPr>
        <p:txBody>
          <a:bodyPr/>
          <a:lstStyle/>
          <a:p>
            <a:pPr eaLnBrk="1" hangingPunct="1"/>
            <a:r>
              <a:rPr lang="en-US" altLang="en-US" smtClean="0"/>
              <a:t>“I never steal, unless I am hungry.”</a:t>
            </a:r>
          </a:p>
          <a:p>
            <a:pPr eaLnBrk="1" hangingPunct="1"/>
            <a:r>
              <a:rPr lang="en-US" altLang="en-US" smtClean="0"/>
              <a:t>“How can you say that you are not being mean?  You sure are mean when you tie my pony tail to my backpack!”</a:t>
            </a:r>
          </a:p>
          <a:p>
            <a:pPr eaLnBrk="1" hangingPunct="1"/>
            <a:r>
              <a:rPr lang="en-US" altLang="en-US" smtClean="0"/>
              <a:t>“Columbus discovered America.”</a:t>
            </a:r>
          </a:p>
          <a:p>
            <a:pPr eaLnBrk="1" hangingPunct="1"/>
            <a:r>
              <a:rPr lang="en-US" altLang="en-US" smtClean="0"/>
              <a:t>“Terrorist vs. Freedom Fighter</a:t>
            </a:r>
          </a:p>
          <a:p>
            <a:pPr lvl="1" eaLnBrk="1" hangingPunct="1"/>
            <a:r>
              <a:rPr lang="en-US" altLang="en-US" smtClean="0"/>
              <a:t>Which one was George Washington?</a:t>
            </a:r>
          </a:p>
          <a:p>
            <a:pPr lvl="1" eaLnBrk="1" hangingPunct="1">
              <a:buFontTx/>
              <a:buNone/>
            </a:pPr>
            <a:endParaRPr lang="en-US" altLang="en-US" smtClean="0"/>
          </a:p>
        </p:txBody>
      </p:sp>
    </p:spTree>
    <p:extLst>
      <p:ext uri="{BB962C8B-B14F-4D97-AF65-F5344CB8AC3E}">
        <p14:creationId xmlns:p14="http://schemas.microsoft.com/office/powerpoint/2010/main" val="27728380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Friedrich Nietzsche</a:t>
            </a:r>
          </a:p>
        </p:txBody>
      </p:sp>
      <p:pic>
        <p:nvPicPr>
          <p:cNvPr id="860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75" y="1524000"/>
            <a:ext cx="3924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7"/>
          <p:cNvSpPr txBox="1">
            <a:spLocks noChangeArrowheads="1"/>
          </p:cNvSpPr>
          <p:nvPr/>
        </p:nvSpPr>
        <p:spPr bwMode="auto">
          <a:xfrm>
            <a:off x="5394325" y="6132513"/>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1844-1900</a:t>
            </a:r>
          </a:p>
        </p:txBody>
      </p:sp>
      <p:sp>
        <p:nvSpPr>
          <p:cNvPr id="86021" name="Rectangle 8"/>
          <p:cNvSpPr>
            <a:spLocks noGrp="1" noChangeArrowheads="1"/>
          </p:cNvSpPr>
          <p:nvPr>
            <p:ph type="body" sz="half" idx="1"/>
          </p:nvPr>
        </p:nvSpPr>
        <p:spPr/>
        <p:txBody>
          <a:bodyPr/>
          <a:lstStyle/>
          <a:p>
            <a:pPr eaLnBrk="1" hangingPunct="1">
              <a:buFontTx/>
              <a:buNone/>
            </a:pPr>
            <a:r>
              <a:rPr lang="en-US" altLang="en-US" sz="2800" smtClean="0"/>
              <a:t>What do you think?</a:t>
            </a:r>
          </a:p>
          <a:p>
            <a:pPr eaLnBrk="1" hangingPunct="1">
              <a:buFontTx/>
              <a:buNone/>
            </a:pPr>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buFontTx/>
              <a:buNone/>
            </a:pPr>
            <a:endParaRPr lang="en-US" altLang="en-US" sz="2800" smtClean="0"/>
          </a:p>
        </p:txBody>
      </p:sp>
    </p:spTree>
    <p:extLst>
      <p:ext uri="{BB962C8B-B14F-4D97-AF65-F5344CB8AC3E}">
        <p14:creationId xmlns:p14="http://schemas.microsoft.com/office/powerpoint/2010/main" val="152077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Argument</a:t>
            </a:r>
          </a:p>
        </p:txBody>
      </p:sp>
      <p:sp>
        <p:nvSpPr>
          <p:cNvPr id="58371" name="Text Placeholder 2"/>
          <p:cNvSpPr>
            <a:spLocks noGrp="1"/>
          </p:cNvSpPr>
          <p:nvPr>
            <p:ph sz="half" idx="1"/>
          </p:nvPr>
        </p:nvSpPr>
        <p:spPr/>
        <p:txBody>
          <a:bodyPr/>
          <a:lstStyle/>
          <a:p>
            <a:pPr marL="0" indent="0">
              <a:buFontTx/>
              <a:buNone/>
              <a:defRPr/>
            </a:pPr>
            <a:r>
              <a:rPr lang="en-US" altLang="en-US" dirty="0" smtClean="0"/>
              <a:t>Argument:</a:t>
            </a:r>
          </a:p>
          <a:p>
            <a:pPr marL="457200" indent="-457200">
              <a:buFontTx/>
              <a:buAutoNum type="arabicPeriod"/>
              <a:defRPr/>
            </a:pPr>
            <a:r>
              <a:rPr lang="en-US" altLang="en-US" sz="2400" dirty="0" smtClean="0"/>
              <a:t>Conscious thinking is based on instinct</a:t>
            </a:r>
          </a:p>
          <a:p>
            <a:pPr marL="457200" indent="-457200">
              <a:buFontTx/>
              <a:buAutoNum type="arabicPeriod"/>
              <a:defRPr/>
            </a:pPr>
            <a:r>
              <a:rPr lang="en-US" altLang="en-US" sz="2400" dirty="0" smtClean="0"/>
              <a:t>What matters is if your thinking is life-promoting</a:t>
            </a:r>
          </a:p>
          <a:p>
            <a:pPr marL="457200" indent="-457200">
              <a:buFontTx/>
              <a:buAutoNum type="arabicPeriod"/>
              <a:defRPr/>
            </a:pPr>
            <a:r>
              <a:rPr lang="en-US" altLang="en-US" sz="2400" dirty="0" smtClean="0"/>
              <a:t>Theory is really just autobiography</a:t>
            </a:r>
          </a:p>
          <a:p>
            <a:pPr marL="457200" indent="-457200">
              <a:buFontTx/>
              <a:buAutoNum type="arabicPeriod"/>
              <a:defRPr/>
            </a:pPr>
            <a:r>
              <a:rPr lang="en-US" altLang="en-US" sz="2400" dirty="0" smtClean="0"/>
              <a:t>Philosophers are really more like lawyers than truth-tellers</a:t>
            </a:r>
          </a:p>
          <a:p>
            <a:pPr marL="457200" indent="-457200">
              <a:buFontTx/>
              <a:buAutoNum type="arabicPeriod"/>
              <a:defRPr/>
            </a:pPr>
            <a:r>
              <a:rPr lang="en-US" altLang="en-US" sz="2400" dirty="0" smtClean="0"/>
              <a:t>#42</a:t>
            </a:r>
          </a:p>
          <a:p>
            <a:pPr marL="0" indent="0">
              <a:buFontTx/>
              <a:buNone/>
              <a:defRPr/>
            </a:pPr>
            <a:endParaRPr lang="en-US" altLang="en-US" dirty="0" smtClean="0"/>
          </a:p>
        </p:txBody>
      </p:sp>
      <p:sp>
        <p:nvSpPr>
          <p:cNvPr id="87044" name="Content Placeholder 4"/>
          <p:cNvSpPr>
            <a:spLocks noGrp="1"/>
          </p:cNvSpPr>
          <p:nvPr>
            <p:ph sz="half" idx="2"/>
          </p:nvPr>
        </p:nvSpPr>
        <p:spPr/>
        <p:txBody>
          <a:bodyPr/>
          <a:lstStyle/>
          <a:p>
            <a:r>
              <a:rPr lang="en-US" altLang="en-US" smtClean="0"/>
              <a:t>Evaluation</a:t>
            </a:r>
          </a:p>
        </p:txBody>
      </p:sp>
    </p:spTree>
    <p:extLst>
      <p:ext uri="{BB962C8B-B14F-4D97-AF65-F5344CB8AC3E}">
        <p14:creationId xmlns:p14="http://schemas.microsoft.com/office/powerpoint/2010/main" val="309179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ctrTitle"/>
          </p:nvPr>
        </p:nvSpPr>
        <p:spPr>
          <a:xfrm>
            <a:off x="685800" y="2286000"/>
            <a:ext cx="7772400" cy="1143000"/>
          </a:xfrm>
        </p:spPr>
        <p:txBody>
          <a:bodyPr/>
          <a:lstStyle/>
          <a:p>
            <a:pPr eaLnBrk="1" hangingPunct="1"/>
            <a:r>
              <a:rPr lang="en-US" altLang="en-US" smtClean="0"/>
              <a:t>As a path to knowledge,</a:t>
            </a:r>
          </a:p>
        </p:txBody>
      </p:sp>
      <p:sp>
        <p:nvSpPr>
          <p:cNvPr id="93187" name="Rectangle 1027"/>
          <p:cNvSpPr>
            <a:spLocks noGrp="1" noChangeArrowheads="1"/>
          </p:cNvSpPr>
          <p:nvPr>
            <p:ph type="subTitle" idx="1"/>
          </p:nvPr>
        </p:nvSpPr>
        <p:spPr/>
        <p:txBody>
          <a:bodyPr/>
          <a:lstStyle/>
          <a:p>
            <a:pPr eaLnBrk="1" hangingPunct="1"/>
            <a:r>
              <a:rPr lang="en-US" altLang="en-US" sz="3600" smtClean="0"/>
              <a:t>does Gender matter?</a:t>
            </a:r>
          </a:p>
        </p:txBody>
      </p:sp>
    </p:spTree>
    <p:extLst>
      <p:ext uri="{BB962C8B-B14F-4D97-AF65-F5344CB8AC3E}">
        <p14:creationId xmlns:p14="http://schemas.microsoft.com/office/powerpoint/2010/main" val="423629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Sex vs. Gender</a:t>
            </a:r>
          </a:p>
        </p:txBody>
      </p:sp>
      <p:sp>
        <p:nvSpPr>
          <p:cNvPr id="96259" name="Rectangle 3"/>
          <p:cNvSpPr>
            <a:spLocks noGrp="1" noChangeArrowheads="1"/>
          </p:cNvSpPr>
          <p:nvPr>
            <p:ph type="body" sz="half" idx="1"/>
          </p:nvPr>
        </p:nvSpPr>
        <p:spPr/>
        <p:txBody>
          <a:bodyPr/>
          <a:lstStyle/>
          <a:p>
            <a:pPr eaLnBrk="1" hangingPunct="1"/>
            <a:r>
              <a:rPr lang="en-US" altLang="en-US" smtClean="0"/>
              <a:t>Biological Differences</a:t>
            </a:r>
          </a:p>
        </p:txBody>
      </p:sp>
      <p:sp>
        <p:nvSpPr>
          <p:cNvPr id="96260" name="Rectangle 4"/>
          <p:cNvSpPr>
            <a:spLocks noGrp="1" noChangeArrowheads="1"/>
          </p:cNvSpPr>
          <p:nvPr>
            <p:ph type="body" sz="half" idx="2"/>
          </p:nvPr>
        </p:nvSpPr>
        <p:spPr/>
        <p:txBody>
          <a:bodyPr/>
          <a:lstStyle/>
          <a:p>
            <a:pPr eaLnBrk="1" hangingPunct="1"/>
            <a:r>
              <a:rPr lang="en-US" altLang="en-US" smtClean="0"/>
              <a:t>Psychological-social differences</a:t>
            </a:r>
          </a:p>
          <a:p>
            <a:pPr eaLnBrk="1" hangingPunct="1"/>
            <a:r>
              <a:rPr lang="en-US" altLang="en-US" smtClean="0"/>
              <a:t>Social Roles</a:t>
            </a:r>
          </a:p>
        </p:txBody>
      </p:sp>
    </p:spTree>
    <p:extLst>
      <p:ext uri="{BB962C8B-B14F-4D97-AF65-F5344CB8AC3E}">
        <p14:creationId xmlns:p14="http://schemas.microsoft.com/office/powerpoint/2010/main" val="3616999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Feminist Epistemology</a:t>
            </a:r>
          </a:p>
        </p:txBody>
      </p:sp>
      <p:sp>
        <p:nvSpPr>
          <p:cNvPr id="97283" name="Rectangle 3"/>
          <p:cNvSpPr>
            <a:spLocks noGrp="1" noChangeArrowheads="1"/>
          </p:cNvSpPr>
          <p:nvPr>
            <p:ph type="body" idx="1"/>
          </p:nvPr>
        </p:nvSpPr>
        <p:spPr/>
        <p:txBody>
          <a:bodyPr/>
          <a:lstStyle/>
          <a:p>
            <a:pPr eaLnBrk="1" hangingPunct="1">
              <a:lnSpc>
                <a:spcPct val="90000"/>
              </a:lnSpc>
            </a:pPr>
            <a:r>
              <a:rPr lang="en-US" altLang="en-US" smtClean="0"/>
              <a:t>Emphasizes the role of gender in shaping how we think and how society is structured</a:t>
            </a:r>
          </a:p>
          <a:p>
            <a:pPr eaLnBrk="1" hangingPunct="1">
              <a:lnSpc>
                <a:spcPct val="90000"/>
              </a:lnSpc>
            </a:pPr>
            <a:r>
              <a:rPr lang="en-US" altLang="en-US" smtClean="0"/>
              <a:t>Focuses on the historical and social forces that have excluded women from full participation in the intellectual and political realms</a:t>
            </a:r>
          </a:p>
          <a:p>
            <a:pPr eaLnBrk="1" hangingPunct="1">
              <a:lnSpc>
                <a:spcPct val="90000"/>
              </a:lnSpc>
            </a:pPr>
            <a:r>
              <a:rPr lang="en-US" altLang="en-US" smtClean="0"/>
              <a:t>Strives to produce a society that recognizes women as both different and equal</a:t>
            </a:r>
          </a:p>
        </p:txBody>
      </p:sp>
    </p:spTree>
    <p:extLst>
      <p:ext uri="{BB962C8B-B14F-4D97-AF65-F5344CB8AC3E}">
        <p14:creationId xmlns:p14="http://schemas.microsoft.com/office/powerpoint/2010/main" val="2663791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Feminist Critique of Philosophy</a:t>
            </a:r>
          </a:p>
        </p:txBody>
      </p:sp>
      <p:sp>
        <p:nvSpPr>
          <p:cNvPr id="98307" name="Rectangle 3"/>
          <p:cNvSpPr>
            <a:spLocks noGrp="1" noChangeArrowheads="1"/>
          </p:cNvSpPr>
          <p:nvPr>
            <p:ph type="body" sz="half" idx="1"/>
          </p:nvPr>
        </p:nvSpPr>
        <p:spPr/>
        <p:txBody>
          <a:bodyPr/>
          <a:lstStyle/>
          <a:p>
            <a:pPr eaLnBrk="1" hangingPunct="1">
              <a:lnSpc>
                <a:spcPct val="90000"/>
              </a:lnSpc>
            </a:pPr>
            <a:r>
              <a:rPr lang="en-US" altLang="en-US" sz="2400" smtClean="0"/>
              <a:t>Questions whether there is only one human nature</a:t>
            </a:r>
          </a:p>
          <a:p>
            <a:pPr eaLnBrk="1" hangingPunct="1">
              <a:lnSpc>
                <a:spcPct val="90000"/>
              </a:lnSpc>
            </a:pPr>
            <a:r>
              <a:rPr lang="en-US" altLang="en-US" sz="2400" smtClean="0"/>
              <a:t>Questions objectivity as a premise of much philosophy</a:t>
            </a:r>
          </a:p>
          <a:p>
            <a:pPr eaLnBrk="1" hangingPunct="1">
              <a:lnSpc>
                <a:spcPct val="90000"/>
              </a:lnSpc>
            </a:pPr>
            <a:r>
              <a:rPr lang="en-US" altLang="en-US" sz="2400" smtClean="0"/>
              <a:t>Questions whether knowledge can be impersonal</a:t>
            </a:r>
          </a:p>
          <a:p>
            <a:pPr eaLnBrk="1" hangingPunct="1">
              <a:lnSpc>
                <a:spcPct val="90000"/>
              </a:lnSpc>
            </a:pPr>
            <a:r>
              <a:rPr lang="en-US" altLang="en-US" sz="2400" smtClean="0"/>
              <a:t>Emphasizes the importance of knowledge as communal and not individual</a:t>
            </a:r>
          </a:p>
        </p:txBody>
      </p:sp>
      <p:sp>
        <p:nvSpPr>
          <p:cNvPr id="98308" name="Rectangle 4"/>
          <p:cNvSpPr>
            <a:spLocks noGrp="1" noChangeArrowheads="1"/>
          </p:cNvSpPr>
          <p:nvPr>
            <p:ph type="body" sz="half" idx="2"/>
          </p:nvPr>
        </p:nvSpPr>
        <p:spPr>
          <a:xfrm>
            <a:off x="4648200" y="1981200"/>
            <a:ext cx="3810000" cy="4876800"/>
          </a:xfrm>
        </p:spPr>
        <p:txBody>
          <a:bodyPr/>
          <a:lstStyle/>
          <a:p>
            <a:pPr eaLnBrk="1" hangingPunct="1">
              <a:lnSpc>
                <a:spcPct val="90000"/>
              </a:lnSpc>
            </a:pPr>
            <a:r>
              <a:rPr lang="en-US" altLang="en-US" sz="1800" smtClean="0"/>
              <a:t>Example: Work of Carol Gilligan:  </a:t>
            </a:r>
            <a:r>
              <a:rPr lang="en-US" altLang="en-US" sz="1800" i="1" smtClean="0"/>
              <a:t>In a Different Voice:  Psychological Theory and Women’s Development</a:t>
            </a:r>
          </a:p>
          <a:p>
            <a:pPr lvl="1" eaLnBrk="1" hangingPunct="1">
              <a:lnSpc>
                <a:spcPct val="90000"/>
              </a:lnSpc>
            </a:pPr>
            <a:r>
              <a:rPr lang="en-US" altLang="en-US" sz="1600" smtClean="0"/>
              <a:t>Men and Women address ethical questions with different sets of criteria</a:t>
            </a:r>
          </a:p>
          <a:p>
            <a:pPr lvl="2" eaLnBrk="1" hangingPunct="1">
              <a:lnSpc>
                <a:spcPct val="90000"/>
              </a:lnSpc>
            </a:pPr>
            <a:r>
              <a:rPr lang="en-US" altLang="en-US" sz="1600" smtClean="0"/>
              <a:t>Men employ a judicial model: emphasizing equality, justice, rights, impartiality, objectivity, universal principles and logic</a:t>
            </a:r>
          </a:p>
          <a:p>
            <a:pPr lvl="2" eaLnBrk="1" hangingPunct="1">
              <a:lnSpc>
                <a:spcPct val="90000"/>
              </a:lnSpc>
            </a:pPr>
            <a:r>
              <a:rPr lang="en-US" altLang="en-US" sz="1600" smtClean="0"/>
              <a:t>Women employ a more person-centered approach stressing care, compassion, trust, mercy, forgiveness, preventing harms, and feelings</a:t>
            </a:r>
          </a:p>
          <a:p>
            <a:pPr lvl="2" eaLnBrk="1" hangingPunct="1">
              <a:lnSpc>
                <a:spcPct val="90000"/>
              </a:lnSpc>
              <a:buFontTx/>
              <a:buNone/>
            </a:pPr>
            <a:r>
              <a:rPr lang="en-US" altLang="en-US" sz="1600" smtClean="0"/>
              <a:t>*  Caused by differences in socialization</a:t>
            </a:r>
          </a:p>
        </p:txBody>
      </p:sp>
    </p:spTree>
    <p:extLst>
      <p:ext uri="{BB962C8B-B14F-4D97-AF65-F5344CB8AC3E}">
        <p14:creationId xmlns:p14="http://schemas.microsoft.com/office/powerpoint/2010/main" val="221245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Developments in Feminist thought</a:t>
            </a:r>
          </a:p>
        </p:txBody>
      </p:sp>
      <p:sp>
        <p:nvSpPr>
          <p:cNvPr id="99331" name="Content Placeholder 2"/>
          <p:cNvSpPr>
            <a:spLocks noGrp="1"/>
          </p:cNvSpPr>
          <p:nvPr>
            <p:ph idx="1"/>
          </p:nvPr>
        </p:nvSpPr>
        <p:spPr/>
        <p:txBody>
          <a:bodyPr/>
          <a:lstStyle/>
          <a:p>
            <a:r>
              <a:rPr lang="en-US" altLang="en-US" smtClean="0"/>
              <a:t>First Wave– Equity Feminists (maintain the status quo with more equality)</a:t>
            </a:r>
          </a:p>
          <a:p>
            <a:r>
              <a:rPr lang="en-US" altLang="en-US" smtClean="0"/>
              <a:t>Second Wave—Gender Feminists (transform society)</a:t>
            </a:r>
          </a:p>
          <a:p>
            <a:pPr lvl="1"/>
            <a:r>
              <a:rPr lang="en-US" altLang="en-US" smtClean="0"/>
              <a:t>Essentialists– there is a fundamental female nature</a:t>
            </a:r>
          </a:p>
          <a:p>
            <a:pPr lvl="1"/>
            <a:r>
              <a:rPr lang="en-US" altLang="en-US" smtClean="0"/>
              <a:t>Nonessentialists– Gender is culturally learned</a:t>
            </a:r>
          </a:p>
        </p:txBody>
      </p:sp>
    </p:spTree>
    <p:extLst>
      <p:ext uri="{BB962C8B-B14F-4D97-AF65-F5344CB8AC3E}">
        <p14:creationId xmlns:p14="http://schemas.microsoft.com/office/powerpoint/2010/main" val="505108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990600" y="3962400"/>
            <a:ext cx="7772400" cy="1143000"/>
          </a:xfrm>
        </p:spPr>
        <p:txBody>
          <a:bodyPr/>
          <a:lstStyle/>
          <a:p>
            <a:pPr eaLnBrk="1" hangingPunct="1"/>
            <a:r>
              <a:rPr lang="en-US" altLang="en-US" sz="4000" smtClean="0"/>
              <a:t>First Wave Example: What epistemological issues did you perceive in this movie?</a:t>
            </a:r>
          </a:p>
        </p:txBody>
      </p:sp>
      <p:pic>
        <p:nvPicPr>
          <p:cNvPr id="100355" name="Picture 4" descr="whaleri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5"/>
          <p:cNvSpPr txBox="1">
            <a:spLocks noChangeArrowheads="1"/>
          </p:cNvSpPr>
          <p:nvPr/>
        </p:nvSpPr>
        <p:spPr bwMode="auto">
          <a:xfrm>
            <a:off x="4175125" y="19050"/>
            <a:ext cx="2646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Whale Rider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Pai’s story: 33:50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153729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z="4000" smtClean="0"/>
              <a:t>Jean Kilbourne’s Advertising’s Image of Women</a:t>
            </a:r>
          </a:p>
        </p:txBody>
      </p:sp>
      <p:sp>
        <p:nvSpPr>
          <p:cNvPr id="104451" name="Text Placeholder 4"/>
          <p:cNvSpPr>
            <a:spLocks noGrp="1"/>
          </p:cNvSpPr>
          <p:nvPr>
            <p:ph type="body" sz="quarter" idx="3"/>
          </p:nvPr>
        </p:nvSpPr>
        <p:spPr>
          <a:xfrm>
            <a:off x="4648200" y="1295400"/>
            <a:ext cx="4041775" cy="639763"/>
          </a:xfrm>
        </p:spPr>
        <p:txBody>
          <a:bodyPr/>
          <a:lstStyle/>
          <a:p>
            <a:r>
              <a:rPr lang="en-US" altLang="en-US" smtClean="0"/>
              <a:t>Considerations</a:t>
            </a:r>
          </a:p>
        </p:txBody>
      </p:sp>
      <p:sp>
        <p:nvSpPr>
          <p:cNvPr id="104452" name="Content Placeholder 5"/>
          <p:cNvSpPr>
            <a:spLocks noGrp="1"/>
          </p:cNvSpPr>
          <p:nvPr>
            <p:ph sz="quarter" idx="4"/>
          </p:nvPr>
        </p:nvSpPr>
        <p:spPr>
          <a:xfrm>
            <a:off x="4572000" y="1981200"/>
            <a:ext cx="4114800" cy="4144963"/>
          </a:xfrm>
        </p:spPr>
        <p:txBody>
          <a:bodyPr/>
          <a:lstStyle/>
          <a:p>
            <a:endParaRPr lang="en-US" altLang="en-US" smtClean="0"/>
          </a:p>
        </p:txBody>
      </p:sp>
      <p:sp>
        <p:nvSpPr>
          <p:cNvPr id="104453" name="Rectangle 3"/>
          <p:cNvSpPr>
            <a:spLocks noGrp="1" noChangeArrowheads="1"/>
          </p:cNvSpPr>
          <p:nvPr>
            <p:ph sz="half" idx="2"/>
          </p:nvPr>
        </p:nvSpPr>
        <p:spPr/>
        <p:txBody>
          <a:bodyPr/>
          <a:lstStyle/>
          <a:p>
            <a:pPr eaLnBrk="1" hangingPunct="1">
              <a:buFontTx/>
              <a:buNone/>
            </a:pPr>
            <a:r>
              <a:rPr lang="en-US" altLang="en-US" smtClean="0"/>
              <a:t>Kilbourne’s Research Question:</a:t>
            </a:r>
          </a:p>
          <a:p>
            <a:pPr eaLnBrk="1" hangingPunct="1">
              <a:buFontTx/>
              <a:buNone/>
            </a:pPr>
            <a:r>
              <a:rPr lang="en-US" altLang="en-US" smtClean="0"/>
              <a:t>Methodology:</a:t>
            </a:r>
          </a:p>
          <a:p>
            <a:pPr eaLnBrk="1" hangingPunct="1">
              <a:buFontTx/>
              <a:buNone/>
            </a:pPr>
            <a:r>
              <a:rPr lang="en-US" altLang="en-US" smtClean="0"/>
              <a:t>Hypotheses:</a:t>
            </a:r>
          </a:p>
          <a:p>
            <a:pPr eaLnBrk="1" hangingPunct="1">
              <a:buFontTx/>
              <a:buNone/>
            </a:pPr>
            <a:r>
              <a:rPr lang="en-US" altLang="en-US" smtClean="0"/>
              <a:t>Conclusions:</a:t>
            </a:r>
          </a:p>
          <a:p>
            <a:pPr eaLnBrk="1" hangingPunct="1">
              <a:buFontTx/>
              <a:buNone/>
            </a:pPr>
            <a:r>
              <a:rPr lang="en-US" altLang="en-US" smtClean="0"/>
              <a:t>Strengths and Weaknesses of Kilbourne’s argument</a:t>
            </a:r>
          </a:p>
        </p:txBody>
      </p:sp>
      <p:sp>
        <p:nvSpPr>
          <p:cNvPr id="104454" name="Text Placeholder 7"/>
          <p:cNvSpPr>
            <a:spLocks noGrp="1"/>
          </p:cNvSpPr>
          <p:nvPr>
            <p:ph type="body" idx="1"/>
          </p:nvPr>
        </p:nvSpPr>
        <p:spPr/>
        <p:txBody>
          <a:bodyPr/>
          <a:lstStyle/>
          <a:p>
            <a:r>
              <a:rPr lang="en-US" altLang="en-US" smtClean="0"/>
              <a:t>Template for Research</a:t>
            </a:r>
          </a:p>
        </p:txBody>
      </p:sp>
    </p:spTree>
    <p:extLst>
      <p:ext uri="{BB962C8B-B14F-4D97-AF65-F5344CB8AC3E}">
        <p14:creationId xmlns:p14="http://schemas.microsoft.com/office/powerpoint/2010/main" val="3223054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1752600"/>
          </a:xfrm>
        </p:spPr>
        <p:txBody>
          <a:bodyPr/>
          <a:lstStyle/>
          <a:p>
            <a:pPr eaLnBrk="1" hangingPunct="1"/>
            <a:r>
              <a:rPr lang="en-US" altLang="en-US" sz="3600" smtClean="0"/>
              <a:t>Do we know?  Five Rival Epistemologies</a:t>
            </a:r>
          </a:p>
        </p:txBody>
      </p:sp>
      <p:graphicFrame>
        <p:nvGraphicFramePr>
          <p:cNvPr id="16428" name="Group 44"/>
          <p:cNvGraphicFramePr>
            <a:graphicFrameLocks noGrp="1"/>
          </p:cNvGraphicFramePr>
          <p:nvPr/>
        </p:nvGraphicFramePr>
        <p:xfrm>
          <a:off x="0" y="1066800"/>
          <a:ext cx="9144000" cy="5002213"/>
        </p:xfrm>
        <a:graphic>
          <a:graphicData uri="http://schemas.openxmlformats.org/drawingml/2006/table">
            <a:tbl>
              <a:tblPr/>
              <a:tblGrid>
                <a:gridCol w="2806700">
                  <a:extLst>
                    <a:ext uri="{9D8B030D-6E8A-4147-A177-3AD203B41FA5}">
                      <a16:colId xmlns:a16="http://schemas.microsoft.com/office/drawing/2014/main" val="20000"/>
                    </a:ext>
                  </a:extLst>
                </a:gridCol>
                <a:gridCol w="1604963">
                  <a:extLst>
                    <a:ext uri="{9D8B030D-6E8A-4147-A177-3AD203B41FA5}">
                      <a16:colId xmlns:a16="http://schemas.microsoft.com/office/drawing/2014/main" val="20001"/>
                    </a:ext>
                  </a:extLst>
                </a:gridCol>
                <a:gridCol w="2566987">
                  <a:extLst>
                    <a:ext uri="{9D8B030D-6E8A-4147-A177-3AD203B41FA5}">
                      <a16:colId xmlns:a16="http://schemas.microsoft.com/office/drawing/2014/main" val="20002"/>
                    </a:ext>
                  </a:extLst>
                </a:gridCol>
                <a:gridCol w="2165350">
                  <a:extLst>
                    <a:ext uri="{9D8B030D-6E8A-4147-A177-3AD203B41FA5}">
                      <a16:colId xmlns:a16="http://schemas.microsoft.com/office/drawing/2014/main" val="20003"/>
                    </a:ext>
                  </a:extLst>
                </a:gridCol>
              </a:tblGrid>
              <a:tr h="161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Philosophical positions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Is Knowledge Possible?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Does reason provide us with knowledge of the world independently of experience?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Does our knowledge represent reality as it really is?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3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Skepticism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Rationalism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Empiricism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3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Constructivism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Relativism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9672" name="Text Box 40"/>
          <p:cNvSpPr txBox="1">
            <a:spLocks noChangeArrowheads="1"/>
          </p:cNvSpPr>
          <p:nvPr/>
        </p:nvSpPr>
        <p:spPr bwMode="auto">
          <a:xfrm>
            <a:off x="593725" y="6310313"/>
            <a:ext cx="8701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Source:  William F. Lawhead, </a:t>
            </a:r>
            <a:r>
              <a:rPr kumimoji="0" lang="en-US" altLang="en-US" sz="16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Philosophical Journey: an Interactive Approach </a:t>
            </a: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(London:  Mayfield,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2000), p. 69.</a:t>
            </a:r>
          </a:p>
        </p:txBody>
      </p:sp>
    </p:spTree>
    <p:extLst>
      <p:ext uri="{BB962C8B-B14F-4D97-AF65-F5344CB8AC3E}">
        <p14:creationId xmlns:p14="http://schemas.microsoft.com/office/powerpoint/2010/main" val="8925255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Is language a way of knowing?</a:t>
            </a:r>
          </a:p>
        </p:txBody>
      </p:sp>
      <p:sp>
        <p:nvSpPr>
          <p:cNvPr id="110595" name="Rectangle 3"/>
          <p:cNvSpPr>
            <a:spLocks noGrp="1" noChangeArrowheads="1"/>
          </p:cNvSpPr>
          <p:nvPr>
            <p:ph type="body" idx="1"/>
          </p:nvPr>
        </p:nvSpPr>
        <p:spPr/>
        <p:txBody>
          <a:bodyPr/>
          <a:lstStyle/>
          <a:p>
            <a:pPr eaLnBrk="1" hangingPunct="1"/>
            <a:r>
              <a:rPr lang="en-US" altLang="en-US" smtClean="0"/>
              <a:t>Defining language</a:t>
            </a:r>
          </a:p>
          <a:p>
            <a:pPr lvl="1" eaLnBrk="1" hangingPunct="1"/>
            <a:r>
              <a:rPr lang="en-US" altLang="en-US" smtClean="0"/>
              <a:t>method of communication</a:t>
            </a:r>
          </a:p>
          <a:p>
            <a:pPr lvl="1" eaLnBrk="1" hangingPunct="1"/>
            <a:r>
              <a:rPr lang="en-US" altLang="en-US" smtClean="0"/>
              <a:t>use of symbols</a:t>
            </a:r>
          </a:p>
        </p:txBody>
      </p:sp>
      <p:graphicFrame>
        <p:nvGraphicFramePr>
          <p:cNvPr id="110596" name="Object 4"/>
          <p:cNvGraphicFramePr>
            <a:graphicFrameLocks noChangeAspect="1"/>
          </p:cNvGraphicFramePr>
          <p:nvPr/>
        </p:nvGraphicFramePr>
        <p:xfrm>
          <a:off x="5867400" y="1752600"/>
          <a:ext cx="1838325" cy="3468688"/>
        </p:xfrm>
        <a:graphic>
          <a:graphicData uri="http://schemas.openxmlformats.org/presentationml/2006/ole">
            <mc:AlternateContent xmlns:mc="http://schemas.openxmlformats.org/markup-compatibility/2006">
              <mc:Choice xmlns:v="urn:schemas-microsoft-com:vml" Requires="v">
                <p:oleObj spid="_x0000_s1027" name="ClipArt" r:id="rId3" imgW="1837853" imgH="3468986" progId="MS_ClipArt_Gallery.2">
                  <p:embed/>
                </p:oleObj>
              </mc:Choice>
              <mc:Fallback>
                <p:oleObj name="ClipArt" r:id="rId3" imgW="1837853" imgH="3468986" progId="MS_ClipArt_Gallery.2">
                  <p:embed/>
                  <p:pic>
                    <p:nvPicPr>
                      <p:cNvPr id="1105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752600"/>
                        <a:ext cx="183832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5795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228600"/>
            <a:ext cx="7772400" cy="1524000"/>
          </a:xfrm>
        </p:spPr>
        <p:txBody>
          <a:bodyPr/>
          <a:lstStyle/>
          <a:p>
            <a:pPr eaLnBrk="1" hangingPunct="1"/>
            <a:r>
              <a:rPr lang="en-US" altLang="en-US" smtClean="0"/>
              <a:t>Views of language</a:t>
            </a:r>
          </a:p>
        </p:txBody>
      </p:sp>
      <p:sp>
        <p:nvSpPr>
          <p:cNvPr id="111619" name="Rectangle 3"/>
          <p:cNvSpPr>
            <a:spLocks noGrp="1" noChangeArrowheads="1"/>
          </p:cNvSpPr>
          <p:nvPr>
            <p:ph type="body" idx="1"/>
          </p:nvPr>
        </p:nvSpPr>
        <p:spPr>
          <a:xfrm>
            <a:off x="685800" y="1600200"/>
            <a:ext cx="7772400" cy="4495800"/>
          </a:xfrm>
        </p:spPr>
        <p:txBody>
          <a:bodyPr/>
          <a:lstStyle/>
          <a:p>
            <a:pPr eaLnBrk="1" hangingPunct="1"/>
            <a:r>
              <a:rPr lang="en-US" altLang="en-US" sz="2400" smtClean="0"/>
              <a:t>Words, strain, crack, and sometimes break, under the burden.</a:t>
            </a:r>
          </a:p>
          <a:p>
            <a:pPr lvl="1" eaLnBrk="1" hangingPunct="1"/>
            <a:r>
              <a:rPr lang="en-US" altLang="en-US" sz="2400" smtClean="0"/>
              <a:t>T.S. Eliot</a:t>
            </a:r>
          </a:p>
          <a:p>
            <a:pPr eaLnBrk="1" hangingPunct="1"/>
            <a:r>
              <a:rPr lang="en-US" altLang="en-US" sz="2400" smtClean="0"/>
              <a:t>Whenever two or more human beings can communicate with each other, they can, by agreement, make anything stand for anything.</a:t>
            </a:r>
          </a:p>
          <a:p>
            <a:pPr lvl="1" eaLnBrk="1" hangingPunct="1"/>
            <a:r>
              <a:rPr lang="en-US" altLang="en-US" sz="2400" smtClean="0"/>
              <a:t>S.I. Hayakawa</a:t>
            </a:r>
          </a:p>
          <a:p>
            <a:pPr eaLnBrk="1" hangingPunct="1"/>
            <a:r>
              <a:rPr lang="en-US" altLang="en-US" sz="2400" smtClean="0"/>
              <a:t>There are those who would never have been in love, had they never heard about love.</a:t>
            </a:r>
          </a:p>
          <a:p>
            <a:pPr lvl="1" eaLnBrk="1" hangingPunct="1"/>
            <a:r>
              <a:rPr lang="en-US" altLang="en-US" sz="2000" smtClean="0"/>
              <a:t>LA Rochefoucauld</a:t>
            </a:r>
          </a:p>
        </p:txBody>
      </p:sp>
    </p:spTree>
    <p:extLst>
      <p:ext uri="{BB962C8B-B14F-4D97-AF65-F5344CB8AC3E}">
        <p14:creationId xmlns:p14="http://schemas.microsoft.com/office/powerpoint/2010/main" val="4118815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a:off x="1219200" y="2209800"/>
            <a:ext cx="1524000" cy="1676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Sender</a:t>
            </a:r>
          </a:p>
        </p:txBody>
      </p:sp>
      <p:sp>
        <p:nvSpPr>
          <p:cNvPr id="112643" name="Rectangle 3"/>
          <p:cNvSpPr>
            <a:spLocks noGrp="1" noChangeArrowheads="1"/>
          </p:cNvSpPr>
          <p:nvPr>
            <p:ph type="title"/>
          </p:nvPr>
        </p:nvSpPr>
        <p:spPr/>
        <p:txBody>
          <a:bodyPr/>
          <a:lstStyle/>
          <a:p>
            <a:pPr eaLnBrk="1" hangingPunct="1"/>
            <a:r>
              <a:rPr lang="en-US" altLang="en-US" smtClean="0"/>
              <a:t>Language as Communication</a:t>
            </a:r>
          </a:p>
        </p:txBody>
      </p:sp>
      <p:sp>
        <p:nvSpPr>
          <p:cNvPr id="112644" name="Text Box 4"/>
          <p:cNvSpPr txBox="1">
            <a:spLocks noChangeArrowheads="1"/>
          </p:cNvSpPr>
          <p:nvPr/>
        </p:nvSpPr>
        <p:spPr bwMode="auto">
          <a:xfrm>
            <a:off x="2955925" y="3089275"/>
            <a:ext cx="104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&gt;&gt;&gt;&gt;&gt;</a:t>
            </a:r>
          </a:p>
        </p:txBody>
      </p:sp>
      <p:sp>
        <p:nvSpPr>
          <p:cNvPr id="112645" name="Rectangle 5"/>
          <p:cNvSpPr>
            <a:spLocks noChangeArrowheads="1"/>
          </p:cNvSpPr>
          <p:nvPr/>
        </p:nvSpPr>
        <p:spPr bwMode="auto">
          <a:xfrm>
            <a:off x="3962400" y="2590800"/>
            <a:ext cx="1143000" cy="1219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Message</a:t>
            </a:r>
          </a:p>
        </p:txBody>
      </p:sp>
      <p:sp>
        <p:nvSpPr>
          <p:cNvPr id="112646" name="Text Box 6"/>
          <p:cNvSpPr txBox="1">
            <a:spLocks noChangeArrowheads="1"/>
          </p:cNvSpPr>
          <p:nvPr/>
        </p:nvSpPr>
        <p:spPr bwMode="auto">
          <a:xfrm>
            <a:off x="5241925" y="3013075"/>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&gt;&gt;&gt;&gt;</a:t>
            </a:r>
          </a:p>
        </p:txBody>
      </p:sp>
      <p:sp>
        <p:nvSpPr>
          <p:cNvPr id="112647" name="Oval 7"/>
          <p:cNvSpPr>
            <a:spLocks noChangeArrowheads="1"/>
          </p:cNvSpPr>
          <p:nvPr/>
        </p:nvSpPr>
        <p:spPr bwMode="auto">
          <a:xfrm>
            <a:off x="6324600" y="2514600"/>
            <a:ext cx="1676400" cy="1600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Receiver</a:t>
            </a:r>
          </a:p>
        </p:txBody>
      </p:sp>
    </p:spTree>
    <p:extLst>
      <p:ext uri="{BB962C8B-B14F-4D97-AF65-F5344CB8AC3E}">
        <p14:creationId xmlns:p14="http://schemas.microsoft.com/office/powerpoint/2010/main" val="2154532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0"/>
            <a:ext cx="7772400" cy="1295400"/>
          </a:xfrm>
        </p:spPr>
        <p:txBody>
          <a:bodyPr/>
          <a:lstStyle/>
          <a:p>
            <a:pPr eaLnBrk="1" hangingPunct="1"/>
            <a:r>
              <a:rPr lang="en-US" altLang="en-US" smtClean="0"/>
              <a:t>Language as Communication</a:t>
            </a:r>
          </a:p>
        </p:txBody>
      </p:sp>
      <p:sp>
        <p:nvSpPr>
          <p:cNvPr id="113667" name="Rectangle 3"/>
          <p:cNvSpPr>
            <a:spLocks noGrp="1" noChangeArrowheads="1"/>
          </p:cNvSpPr>
          <p:nvPr>
            <p:ph type="body" idx="1"/>
          </p:nvPr>
        </p:nvSpPr>
        <p:spPr>
          <a:xfrm>
            <a:off x="685800" y="1143000"/>
            <a:ext cx="7772400" cy="4953000"/>
          </a:xfrm>
        </p:spPr>
        <p:txBody>
          <a:bodyPr/>
          <a:lstStyle/>
          <a:p>
            <a:pPr eaLnBrk="1" hangingPunct="1">
              <a:lnSpc>
                <a:spcPct val="90000"/>
              </a:lnSpc>
            </a:pPr>
            <a:r>
              <a:rPr lang="en-US" altLang="en-US" smtClean="0"/>
              <a:t>To express emotion</a:t>
            </a:r>
          </a:p>
          <a:p>
            <a:pPr eaLnBrk="1" hangingPunct="1">
              <a:lnSpc>
                <a:spcPct val="90000"/>
              </a:lnSpc>
            </a:pPr>
            <a:r>
              <a:rPr lang="en-US" altLang="en-US" smtClean="0"/>
              <a:t>to drown out silence</a:t>
            </a:r>
          </a:p>
          <a:p>
            <a:pPr eaLnBrk="1" hangingPunct="1">
              <a:lnSpc>
                <a:spcPct val="90000"/>
              </a:lnSpc>
            </a:pPr>
            <a:r>
              <a:rPr lang="en-US" altLang="en-US" smtClean="0"/>
              <a:t>to enjoy the sounds of language</a:t>
            </a:r>
          </a:p>
          <a:p>
            <a:pPr eaLnBrk="1" hangingPunct="1">
              <a:lnSpc>
                <a:spcPct val="90000"/>
              </a:lnSpc>
            </a:pPr>
            <a:r>
              <a:rPr lang="en-US" altLang="en-US" smtClean="0"/>
              <a:t>to establish a feeling of belonging</a:t>
            </a:r>
          </a:p>
          <a:p>
            <a:pPr eaLnBrk="1" hangingPunct="1">
              <a:lnSpc>
                <a:spcPct val="90000"/>
              </a:lnSpc>
            </a:pPr>
            <a:r>
              <a:rPr lang="en-US" altLang="en-US" smtClean="0"/>
              <a:t>to establish relationships</a:t>
            </a:r>
          </a:p>
          <a:p>
            <a:pPr eaLnBrk="1" hangingPunct="1">
              <a:lnSpc>
                <a:spcPct val="90000"/>
              </a:lnSpc>
            </a:pPr>
            <a:r>
              <a:rPr lang="en-US" altLang="en-US" smtClean="0"/>
              <a:t>to affect others’ emotions</a:t>
            </a:r>
          </a:p>
          <a:p>
            <a:pPr eaLnBrk="1" hangingPunct="1">
              <a:lnSpc>
                <a:spcPct val="90000"/>
              </a:lnSpc>
            </a:pPr>
            <a:r>
              <a:rPr lang="en-US" altLang="en-US" smtClean="0"/>
              <a:t>to affect others’ behavior</a:t>
            </a:r>
          </a:p>
          <a:p>
            <a:pPr eaLnBrk="1" hangingPunct="1">
              <a:lnSpc>
                <a:spcPct val="90000"/>
              </a:lnSpc>
            </a:pPr>
            <a:r>
              <a:rPr lang="en-US" altLang="en-US" smtClean="0"/>
              <a:t>to suggest insights</a:t>
            </a:r>
          </a:p>
          <a:p>
            <a:pPr eaLnBrk="1" hangingPunct="1">
              <a:lnSpc>
                <a:spcPct val="90000"/>
              </a:lnSpc>
            </a:pPr>
            <a:r>
              <a:rPr lang="en-US" altLang="en-US" smtClean="0"/>
              <a:t>to communicate ideas and facts</a:t>
            </a:r>
          </a:p>
        </p:txBody>
      </p:sp>
    </p:spTree>
    <p:extLst>
      <p:ext uri="{BB962C8B-B14F-4D97-AF65-F5344CB8AC3E}">
        <p14:creationId xmlns:p14="http://schemas.microsoft.com/office/powerpoint/2010/main" val="969000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mtClean="0"/>
              <a:t>Language as Symbolic of Reality</a:t>
            </a:r>
          </a:p>
        </p:txBody>
      </p:sp>
      <p:sp>
        <p:nvSpPr>
          <p:cNvPr id="114691" name="Rectangle 3"/>
          <p:cNvSpPr>
            <a:spLocks noGrp="1" noChangeArrowheads="1"/>
          </p:cNvSpPr>
          <p:nvPr>
            <p:ph type="body" sz="half" idx="1"/>
          </p:nvPr>
        </p:nvSpPr>
        <p:spPr/>
        <p:txBody>
          <a:bodyPr/>
          <a:lstStyle/>
          <a:p>
            <a:pPr eaLnBrk="1" hangingPunct="1"/>
            <a:r>
              <a:rPr lang="en-US" altLang="en-US" smtClean="0"/>
              <a:t>The medium of communication influences the message</a:t>
            </a:r>
          </a:p>
          <a:p>
            <a:pPr eaLnBrk="1" hangingPunct="1"/>
            <a:r>
              <a:rPr lang="en-US" altLang="en-US" smtClean="0"/>
              <a:t>The choice of words influence</a:t>
            </a:r>
          </a:p>
          <a:p>
            <a:pPr lvl="1" eaLnBrk="1" hangingPunct="1"/>
            <a:r>
              <a:rPr lang="en-US" altLang="en-US" smtClean="0"/>
              <a:t>inferences</a:t>
            </a:r>
          </a:p>
          <a:p>
            <a:pPr lvl="1" eaLnBrk="1" hangingPunct="1"/>
            <a:r>
              <a:rPr lang="en-US" altLang="en-US" smtClean="0"/>
              <a:t>how we categorize the world</a:t>
            </a:r>
          </a:p>
        </p:txBody>
      </p:sp>
      <p:sp>
        <p:nvSpPr>
          <p:cNvPr id="114692" name="Rectangle 4"/>
          <p:cNvSpPr>
            <a:spLocks noGrp="1" noChangeArrowheads="1"/>
          </p:cNvSpPr>
          <p:nvPr>
            <p:ph type="body" sz="half" idx="2"/>
          </p:nvPr>
        </p:nvSpPr>
        <p:spPr/>
        <p:txBody>
          <a:bodyPr/>
          <a:lstStyle/>
          <a:p>
            <a:pPr eaLnBrk="1" hangingPunct="1"/>
            <a:endParaRPr lang="en-US" altLang="en-US" smtClean="0"/>
          </a:p>
          <a:p>
            <a:pPr eaLnBrk="1" hangingPunct="1"/>
            <a:r>
              <a:rPr lang="en-US" altLang="en-US" smtClean="0"/>
              <a:t>“The map is not the territory”</a:t>
            </a:r>
          </a:p>
          <a:p>
            <a:pPr lvl="1" eaLnBrk="1" hangingPunct="1"/>
            <a:r>
              <a:rPr lang="en-US" altLang="en-US" smtClean="0"/>
              <a:t>S.I. Hayakawa</a:t>
            </a:r>
          </a:p>
          <a:p>
            <a:pPr lvl="1" eaLnBrk="1" hangingPunct="1"/>
            <a:endParaRPr lang="en-US" altLang="en-US" smtClean="0"/>
          </a:p>
          <a:p>
            <a:pPr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2643951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smtClean="0"/>
              <a:t>Linguistic Relativism:  Language as Constitutive of Reality</a:t>
            </a:r>
          </a:p>
        </p:txBody>
      </p:sp>
      <p:sp>
        <p:nvSpPr>
          <p:cNvPr id="115715" name="Rectangle 3"/>
          <p:cNvSpPr>
            <a:spLocks noGrp="1" noChangeArrowheads="1"/>
          </p:cNvSpPr>
          <p:nvPr>
            <p:ph type="body" sz="half" idx="1"/>
          </p:nvPr>
        </p:nvSpPr>
        <p:spPr/>
        <p:txBody>
          <a:bodyPr/>
          <a:lstStyle/>
          <a:p>
            <a:pPr eaLnBrk="1" hangingPunct="1"/>
            <a:r>
              <a:rPr lang="en-US" altLang="en-US" smtClean="0"/>
              <a:t>“The Limits of my language means the limits of my world”</a:t>
            </a:r>
          </a:p>
          <a:p>
            <a:pPr lvl="1" eaLnBrk="1" hangingPunct="1"/>
            <a:r>
              <a:rPr lang="en-US" altLang="en-US" smtClean="0"/>
              <a:t>Ludwig Wittgenstein</a:t>
            </a:r>
          </a:p>
        </p:txBody>
      </p:sp>
      <p:sp>
        <p:nvSpPr>
          <p:cNvPr id="115716" name="Rectangle 4"/>
          <p:cNvSpPr>
            <a:spLocks noGrp="1" noChangeArrowheads="1"/>
          </p:cNvSpPr>
          <p:nvPr>
            <p:ph type="body" sz="half" idx="2"/>
          </p:nvPr>
        </p:nvSpPr>
        <p:spPr/>
        <p:txBody>
          <a:bodyPr/>
          <a:lstStyle/>
          <a:p>
            <a:pPr eaLnBrk="1" hangingPunct="1"/>
            <a:r>
              <a:rPr lang="en-US" altLang="en-US" smtClean="0"/>
              <a:t>Defining ourselves</a:t>
            </a:r>
          </a:p>
          <a:p>
            <a:pPr lvl="1" eaLnBrk="1" hangingPunct="1"/>
            <a:r>
              <a:rPr lang="en-US" altLang="en-US" smtClean="0"/>
              <a:t>Race and the Census department</a:t>
            </a:r>
          </a:p>
          <a:p>
            <a:pPr lvl="1" eaLnBrk="1" hangingPunct="1"/>
            <a:r>
              <a:rPr lang="en-US" altLang="en-US" smtClean="0"/>
              <a:t>Pet Owners vs. Pet guardians</a:t>
            </a:r>
          </a:p>
          <a:p>
            <a:pPr lvl="1" eaLnBrk="1" hangingPunct="1"/>
            <a:r>
              <a:rPr lang="en-US" altLang="en-US" smtClean="0"/>
              <a:t>Propaganda and War</a:t>
            </a:r>
          </a:p>
          <a:p>
            <a:pPr lvl="1"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1811077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smtClean="0"/>
              <a:t>What do you think?</a:t>
            </a:r>
          </a:p>
        </p:txBody>
      </p:sp>
      <p:sp>
        <p:nvSpPr>
          <p:cNvPr id="116739" name="Rectangle 3"/>
          <p:cNvSpPr>
            <a:spLocks noGrp="1" noChangeArrowheads="1"/>
          </p:cNvSpPr>
          <p:nvPr>
            <p:ph type="body" idx="1"/>
          </p:nvPr>
        </p:nvSpPr>
        <p:spPr/>
        <p:txBody>
          <a:bodyPr/>
          <a:lstStyle/>
          <a:p>
            <a:pPr eaLnBrk="1" hangingPunct="1"/>
            <a:r>
              <a:rPr lang="en-US" altLang="en-US" sz="2800" smtClean="0"/>
              <a:t>The interdependence of thought and speech makes it clear that languages are not so much a means of expressing truth that has already been established, but are a means of discovering truth that was previously unknown. Their diversity is a diversity not of sounds and signs but of ways of looking at the world.</a:t>
            </a:r>
            <a:r>
              <a:rPr lang="en-US" altLang="en-US" sz="2800" smtClean="0">
                <a:hlinkClick r:id="rId2"/>
              </a:rPr>
              <a:t>[</a:t>
            </a:r>
            <a:r>
              <a:rPr lang="en-US" altLang="en-US" sz="2800" smtClean="0"/>
              <a:t> </a:t>
            </a:r>
          </a:p>
          <a:p>
            <a:pPr eaLnBrk="1" hangingPunct="1"/>
            <a:r>
              <a:rPr lang="en-US" altLang="en-US" sz="2800" smtClean="0"/>
              <a:t>     Karl Kerenyi</a:t>
            </a:r>
          </a:p>
        </p:txBody>
      </p:sp>
    </p:spTree>
    <p:extLst>
      <p:ext uri="{BB962C8B-B14F-4D97-AF65-F5344CB8AC3E}">
        <p14:creationId xmlns:p14="http://schemas.microsoft.com/office/powerpoint/2010/main" val="1758352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28600" y="727075"/>
            <a:ext cx="89328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“When I use a word,” Humpty-Dumpty said in a rather scornful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tone, “it means just what I choose it to mean--neither more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nor less.”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“The question is,”  said Alice, “whether you </a:t>
            </a:r>
            <a:r>
              <a:rPr kumimoji="0" lang="en-US" altLang="en-US" sz="24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can </a:t>
            </a: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make 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mean different things.”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“The question is, “ said Humpty-Dumpty, “which is to 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master--that’s all!”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Lewis Carroll</a:t>
            </a:r>
          </a:p>
        </p:txBody>
      </p:sp>
    </p:spTree>
    <p:extLst>
      <p:ext uri="{BB962C8B-B14F-4D97-AF65-F5344CB8AC3E}">
        <p14:creationId xmlns:p14="http://schemas.microsoft.com/office/powerpoint/2010/main" val="142292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62000" y="0"/>
            <a:ext cx="7772400" cy="1143000"/>
          </a:xfrm>
        </p:spPr>
        <p:txBody>
          <a:bodyPr/>
          <a:lstStyle/>
          <a:p>
            <a:pPr eaLnBrk="1" hangingPunct="1"/>
            <a:r>
              <a:rPr lang="en-US" altLang="en-US" smtClean="0"/>
              <a:t>Language</a:t>
            </a:r>
          </a:p>
        </p:txBody>
      </p:sp>
      <p:sp>
        <p:nvSpPr>
          <p:cNvPr id="118787" name="Rectangle 3"/>
          <p:cNvSpPr>
            <a:spLocks noGrp="1" noChangeArrowheads="1"/>
          </p:cNvSpPr>
          <p:nvPr>
            <p:ph type="body" idx="1"/>
          </p:nvPr>
        </p:nvSpPr>
        <p:spPr>
          <a:xfrm>
            <a:off x="1066800" y="990600"/>
            <a:ext cx="7772400" cy="4114800"/>
          </a:xfrm>
        </p:spPr>
        <p:txBody>
          <a:bodyPr/>
          <a:lstStyle/>
          <a:p>
            <a:pPr eaLnBrk="1" hangingPunct="1">
              <a:lnSpc>
                <a:spcPct val="90000"/>
              </a:lnSpc>
              <a:buFontTx/>
              <a:buNone/>
            </a:pPr>
            <a:r>
              <a:rPr lang="en-US" altLang="en-US" sz="2800" i="1" smtClean="0">
                <a:solidFill>
                  <a:srgbClr val="000000"/>
                </a:solidFill>
                <a:latin typeface="Arial" panose="020B0604020202020204" pitchFamily="34" charset="0"/>
              </a:rPr>
              <a:t>I won't use words again</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They don't mean what I meant</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They don't say what I said</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They're just the crust of the meaning</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With realms underneath</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Never touched</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Never stirred</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Never even moved through</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If language were liquid</a:t>
            </a:r>
            <a:br>
              <a:rPr lang="en-US" altLang="en-US" sz="2800" i="1" smtClean="0">
                <a:solidFill>
                  <a:srgbClr val="000000"/>
                </a:solidFill>
                <a:latin typeface="Arial" panose="020B0604020202020204" pitchFamily="34" charset="0"/>
              </a:rPr>
            </a:br>
            <a:r>
              <a:rPr lang="en-US" altLang="en-US" sz="2800" i="1" smtClean="0">
                <a:solidFill>
                  <a:srgbClr val="000000"/>
                </a:solidFill>
                <a:latin typeface="Arial" panose="020B0604020202020204" pitchFamily="34" charset="0"/>
              </a:rPr>
              <a:t>It would be rushing in</a:t>
            </a:r>
            <a:br>
              <a:rPr lang="en-US" altLang="en-US" sz="2800" i="1" smtClean="0">
                <a:solidFill>
                  <a:srgbClr val="000000"/>
                </a:solidFill>
                <a:latin typeface="Arial" panose="020B0604020202020204" pitchFamily="34" charset="0"/>
              </a:rPr>
            </a:br>
            <a:endParaRPr lang="en-US" altLang="en-US" sz="2800" i="1" smtClean="0">
              <a:solidFill>
                <a:srgbClr val="000000"/>
              </a:solidFill>
              <a:latin typeface="Arial" panose="020B0604020202020204" pitchFamily="34" charset="0"/>
            </a:endParaRPr>
          </a:p>
          <a:p>
            <a:pPr eaLnBrk="1" hangingPunct="1">
              <a:lnSpc>
                <a:spcPct val="90000"/>
              </a:lnSpc>
              <a:buFontTx/>
              <a:buNone/>
            </a:pPr>
            <a:r>
              <a:rPr lang="en-US" altLang="en-US" sz="2800" b="1" i="1" smtClean="0">
                <a:solidFill>
                  <a:srgbClr val="000000"/>
                </a:solidFill>
                <a:latin typeface="Arial" panose="020B0604020202020204" pitchFamily="34" charset="0"/>
              </a:rPr>
              <a:t>Suzanne Vega</a:t>
            </a:r>
            <a:endParaRPr lang="en-US" altLang="en-US" sz="2800" b="1" smtClean="0">
              <a:solidFill>
                <a:srgbClr val="000000"/>
              </a:solidFill>
              <a:latin typeface="Arial" panose="020B0604020202020204" pitchFamily="34" charset="0"/>
            </a:endParaRPr>
          </a:p>
          <a:p>
            <a:pPr eaLnBrk="1" hangingPunct="1">
              <a:lnSpc>
                <a:spcPct val="90000"/>
              </a:lnSpc>
              <a:buFontTx/>
              <a:buNone/>
            </a:pPr>
            <a:endParaRPr lang="en-US" altLang="en-US" sz="2800" smtClean="0">
              <a:solidFill>
                <a:srgbClr val="000000"/>
              </a:solidFill>
              <a:latin typeface="Arial" panose="020B0604020202020204" pitchFamily="34" charset="0"/>
            </a:endParaRPr>
          </a:p>
          <a:p>
            <a:pPr eaLnBrk="1" hangingPunct="1">
              <a:lnSpc>
                <a:spcPct val="90000"/>
              </a:lnSpc>
            </a:pPr>
            <a:endParaRPr lang="en-US" altLang="en-US" sz="2800" smtClean="0"/>
          </a:p>
        </p:txBody>
      </p:sp>
    </p:spTree>
    <p:extLst>
      <p:ext uri="{BB962C8B-B14F-4D97-AF65-F5344CB8AC3E}">
        <p14:creationId xmlns:p14="http://schemas.microsoft.com/office/powerpoint/2010/main" val="2488775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62000" y="-304800"/>
            <a:ext cx="7772400" cy="1143000"/>
          </a:xfrm>
        </p:spPr>
        <p:txBody>
          <a:bodyPr/>
          <a:lstStyle/>
          <a:p>
            <a:pPr eaLnBrk="1" hangingPunct="1"/>
            <a:r>
              <a:rPr lang="en-US" altLang="en-US" sz="2400" smtClean="0"/>
              <a:t>Nothingness</a:t>
            </a:r>
          </a:p>
        </p:txBody>
      </p:sp>
      <p:sp>
        <p:nvSpPr>
          <p:cNvPr id="119811" name="Rectangle 3"/>
          <p:cNvSpPr>
            <a:spLocks noGrp="1" noChangeArrowheads="1"/>
          </p:cNvSpPr>
          <p:nvPr>
            <p:ph type="body" idx="1"/>
          </p:nvPr>
        </p:nvSpPr>
        <p:spPr>
          <a:xfrm>
            <a:off x="457200" y="457200"/>
            <a:ext cx="7848600" cy="5181600"/>
          </a:xfrm>
        </p:spPr>
        <p:txBody>
          <a:bodyPr/>
          <a:lstStyle/>
          <a:p>
            <a:pPr algn="ctr" eaLnBrk="1" hangingPunct="1">
              <a:lnSpc>
                <a:spcPct val="90000"/>
              </a:lnSpc>
            </a:pPr>
            <a:r>
              <a:rPr lang="en-US" altLang="en-US" sz="1800" smtClean="0"/>
              <a:t>I woke up at night and my language was gone</a:t>
            </a:r>
          </a:p>
          <a:p>
            <a:pPr algn="ctr" eaLnBrk="1" hangingPunct="1">
              <a:lnSpc>
                <a:spcPct val="90000"/>
              </a:lnSpc>
            </a:pPr>
            <a:r>
              <a:rPr lang="en-US" altLang="en-US" sz="1800" smtClean="0"/>
              <a:t>No sign of language nor writing no alphabet</a:t>
            </a:r>
          </a:p>
          <a:p>
            <a:pPr algn="ctr" eaLnBrk="1" hangingPunct="1">
              <a:lnSpc>
                <a:spcPct val="90000"/>
              </a:lnSpc>
            </a:pPr>
            <a:r>
              <a:rPr lang="en-US" altLang="en-US" sz="1800" smtClean="0"/>
              <a:t>Nor symbol nor word in any tongue</a:t>
            </a:r>
          </a:p>
          <a:p>
            <a:pPr algn="ctr" eaLnBrk="1" hangingPunct="1">
              <a:lnSpc>
                <a:spcPct val="90000"/>
              </a:lnSpc>
            </a:pPr>
            <a:r>
              <a:rPr lang="en-US" altLang="en-US" sz="1800" smtClean="0"/>
              <a:t>And raw was my fear—like the terror perhaps</a:t>
            </a:r>
          </a:p>
          <a:p>
            <a:pPr algn="ctr" eaLnBrk="1" hangingPunct="1">
              <a:lnSpc>
                <a:spcPct val="90000"/>
              </a:lnSpc>
            </a:pPr>
            <a:r>
              <a:rPr lang="en-US" altLang="en-US" sz="1800" smtClean="0"/>
              <a:t>Of a man flung from a treetop far above the ground </a:t>
            </a:r>
          </a:p>
          <a:p>
            <a:pPr algn="ctr" eaLnBrk="1" hangingPunct="1">
              <a:lnSpc>
                <a:spcPct val="90000"/>
              </a:lnSpc>
            </a:pPr>
            <a:r>
              <a:rPr lang="en-US" altLang="en-US" sz="1800" smtClean="0"/>
              <a:t>A shipwrecked person on a tide-engulfed sandbank </a:t>
            </a:r>
          </a:p>
          <a:p>
            <a:pPr algn="ctr" eaLnBrk="1" hangingPunct="1">
              <a:lnSpc>
                <a:spcPct val="90000"/>
              </a:lnSpc>
            </a:pPr>
            <a:r>
              <a:rPr lang="en-US" altLang="en-US" sz="1800" smtClean="0"/>
              <a:t>A pilot whose parachute would not open </a:t>
            </a:r>
          </a:p>
          <a:p>
            <a:pPr algn="ctr" eaLnBrk="1" hangingPunct="1">
              <a:lnSpc>
                <a:spcPct val="90000"/>
              </a:lnSpc>
            </a:pPr>
            <a:r>
              <a:rPr lang="en-US" altLang="en-US" sz="1800" smtClean="0"/>
              <a:t>Or the fear of a stone in a bottomless pit</a:t>
            </a:r>
          </a:p>
          <a:p>
            <a:pPr algn="ctr" eaLnBrk="1" hangingPunct="1">
              <a:lnSpc>
                <a:spcPct val="90000"/>
              </a:lnSpc>
            </a:pPr>
            <a:r>
              <a:rPr lang="en-US" altLang="en-US" sz="1800" smtClean="0"/>
              <a:t> and the fright was unvoiced unlettered unuttered </a:t>
            </a:r>
          </a:p>
          <a:p>
            <a:pPr algn="ctr" eaLnBrk="1" hangingPunct="1">
              <a:lnSpc>
                <a:spcPct val="90000"/>
              </a:lnSpc>
            </a:pPr>
            <a:r>
              <a:rPr lang="en-US" altLang="en-US" sz="1800" smtClean="0"/>
              <a:t>And inarticulate O how inarticulate</a:t>
            </a:r>
          </a:p>
          <a:p>
            <a:pPr algn="ctr" eaLnBrk="1" hangingPunct="1">
              <a:lnSpc>
                <a:spcPct val="90000"/>
              </a:lnSpc>
            </a:pPr>
            <a:r>
              <a:rPr lang="en-US" altLang="en-US" sz="1800" smtClean="0"/>
              <a:t>And I was alone in the dark</a:t>
            </a:r>
          </a:p>
          <a:p>
            <a:pPr algn="ctr" eaLnBrk="1" hangingPunct="1">
              <a:lnSpc>
                <a:spcPct val="90000"/>
              </a:lnSpc>
            </a:pPr>
            <a:r>
              <a:rPr lang="en-US" altLang="en-US" sz="1800" smtClean="0"/>
              <a:t>A non-I in the all-pervading gloom</a:t>
            </a:r>
          </a:p>
          <a:p>
            <a:pPr algn="ctr" eaLnBrk="1" hangingPunct="1">
              <a:lnSpc>
                <a:spcPct val="90000"/>
              </a:lnSpc>
            </a:pPr>
            <a:r>
              <a:rPr lang="en-US" altLang="en-US" sz="1800" smtClean="0"/>
              <a:t>With no grasp no leaning point</a:t>
            </a:r>
          </a:p>
          <a:p>
            <a:pPr algn="ctr" eaLnBrk="1" hangingPunct="1">
              <a:lnSpc>
                <a:spcPct val="90000"/>
              </a:lnSpc>
            </a:pPr>
            <a:r>
              <a:rPr lang="en-US" altLang="en-US" sz="1800" smtClean="0"/>
              <a:t>Everything stripped of everything</a:t>
            </a:r>
          </a:p>
          <a:p>
            <a:pPr algn="ctr" eaLnBrk="1" hangingPunct="1">
              <a:lnSpc>
                <a:spcPct val="90000"/>
              </a:lnSpc>
            </a:pPr>
            <a:r>
              <a:rPr lang="en-US" altLang="en-US" sz="1800" smtClean="0"/>
              <a:t>And the sound was speechless and voiceless</a:t>
            </a:r>
          </a:p>
          <a:p>
            <a:pPr algn="ctr" eaLnBrk="1" hangingPunct="1">
              <a:lnSpc>
                <a:spcPct val="90000"/>
              </a:lnSpc>
            </a:pPr>
            <a:r>
              <a:rPr lang="en-US" altLang="en-US" sz="1800" smtClean="0"/>
              <a:t>And I was naught and nothing</a:t>
            </a:r>
          </a:p>
          <a:p>
            <a:pPr algn="ctr" eaLnBrk="1" hangingPunct="1">
              <a:lnSpc>
                <a:spcPct val="90000"/>
              </a:lnSpc>
            </a:pPr>
            <a:r>
              <a:rPr lang="en-US" altLang="en-US" sz="1800" smtClean="0"/>
              <a:t>Without even a gibbet to hang unto </a:t>
            </a:r>
          </a:p>
          <a:p>
            <a:pPr algn="ctr" eaLnBrk="1" hangingPunct="1">
              <a:lnSpc>
                <a:spcPct val="90000"/>
              </a:lnSpc>
            </a:pPr>
            <a:r>
              <a:rPr lang="en-US" altLang="en-US" sz="1800" smtClean="0"/>
              <a:t>Without a single peg to hang onto</a:t>
            </a:r>
          </a:p>
          <a:p>
            <a:pPr algn="ctr" eaLnBrk="1" hangingPunct="1">
              <a:lnSpc>
                <a:spcPct val="90000"/>
              </a:lnSpc>
            </a:pPr>
            <a:r>
              <a:rPr lang="en-US" altLang="en-US" sz="1800" smtClean="0"/>
              <a:t>And I no longer knew who or what I was </a:t>
            </a:r>
          </a:p>
          <a:p>
            <a:pPr algn="ctr" eaLnBrk="1" hangingPunct="1">
              <a:lnSpc>
                <a:spcPct val="90000"/>
              </a:lnSpc>
            </a:pPr>
            <a:r>
              <a:rPr lang="en-US" altLang="en-US" sz="1800" smtClean="0"/>
              <a:t>And I was no more</a:t>
            </a:r>
          </a:p>
          <a:p>
            <a:pPr eaLnBrk="1" hangingPunct="1">
              <a:lnSpc>
                <a:spcPct val="90000"/>
              </a:lnSpc>
            </a:pPr>
            <a:r>
              <a:rPr lang="en-US" altLang="en-US" sz="1800" smtClean="0"/>
              <a:t>                                                                                   Aharon Amir</a:t>
            </a:r>
          </a:p>
          <a:p>
            <a:pPr algn="ctr" eaLnBrk="1" hangingPunct="1">
              <a:lnSpc>
                <a:spcPct val="90000"/>
              </a:lnSpc>
            </a:pPr>
            <a:endParaRPr lang="en-US" altLang="en-US" sz="1800" smtClean="0"/>
          </a:p>
        </p:txBody>
      </p:sp>
    </p:spTree>
    <p:extLst>
      <p:ext uri="{BB962C8B-B14F-4D97-AF65-F5344CB8AC3E}">
        <p14:creationId xmlns:p14="http://schemas.microsoft.com/office/powerpoint/2010/main" val="41188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Is Knowledge Possible?</a:t>
            </a:r>
          </a:p>
        </p:txBody>
      </p:sp>
      <p:sp>
        <p:nvSpPr>
          <p:cNvPr id="70659" name="Rectangle 3"/>
          <p:cNvSpPr>
            <a:spLocks noGrp="1" noChangeArrowheads="1"/>
          </p:cNvSpPr>
          <p:nvPr>
            <p:ph type="body" idx="1"/>
          </p:nvPr>
        </p:nvSpPr>
        <p:spPr/>
        <p:txBody>
          <a:bodyPr/>
          <a:lstStyle/>
          <a:p>
            <a:pPr eaLnBrk="1" hangingPunct="1">
              <a:lnSpc>
                <a:spcPct val="90000"/>
              </a:lnSpc>
            </a:pPr>
            <a:r>
              <a:rPr lang="en-US" altLang="en-US" sz="2000" smtClean="0"/>
              <a:t>The Skeptic:  It is impossible to justify our beliefs.  We know nothing.</a:t>
            </a:r>
          </a:p>
          <a:p>
            <a:pPr eaLnBrk="1" hangingPunct="1">
              <a:lnSpc>
                <a:spcPct val="90000"/>
              </a:lnSpc>
            </a:pPr>
            <a:r>
              <a:rPr lang="en-US" altLang="en-US" sz="2000" smtClean="0"/>
              <a:t>The Rationalist:  Yes, it is possible, through </a:t>
            </a:r>
            <a:r>
              <a:rPr lang="en-US" altLang="en-US" sz="2000" i="1" smtClean="0"/>
              <a:t>a priori</a:t>
            </a:r>
            <a:r>
              <a:rPr lang="en-US" altLang="en-US" sz="2000" smtClean="0"/>
              <a:t> reasoning.  Knowledge is independent of experience.  We can rationally, deductively, justify our beliefs.</a:t>
            </a:r>
          </a:p>
          <a:p>
            <a:pPr eaLnBrk="1" hangingPunct="1">
              <a:lnSpc>
                <a:spcPct val="90000"/>
              </a:lnSpc>
            </a:pPr>
            <a:r>
              <a:rPr lang="en-US" altLang="en-US" sz="2000" smtClean="0"/>
              <a:t>The Empiricist: Through sense experience, we gain knowledge.  Moreover, this knowledge accurately characterizes the world, really. However, we still have doubts about the conjunction of perception and reality.</a:t>
            </a:r>
          </a:p>
          <a:p>
            <a:pPr eaLnBrk="1" hangingPunct="1">
              <a:lnSpc>
                <a:spcPct val="90000"/>
              </a:lnSpc>
            </a:pPr>
            <a:r>
              <a:rPr lang="en-US" altLang="en-US" sz="2000" smtClean="0"/>
              <a:t>The Kantian Constructivist:  Knowledge is not already in the mind, nor passively received from experience.  The Mind constructs knowledge out of experience.  We never really know reality, we only know our understanding of reality.  Because human beings basically have the same ways of thinking, universal knowledge is possible.</a:t>
            </a:r>
          </a:p>
          <a:p>
            <a:pPr eaLnBrk="1" hangingPunct="1">
              <a:lnSpc>
                <a:spcPct val="90000"/>
              </a:lnSpc>
            </a:pPr>
            <a:r>
              <a:rPr lang="en-US" altLang="en-US" sz="2000" smtClean="0"/>
              <a:t>The Relativist:   Knowledge is possible, but it is relative to the individual or group.  It is neither universal nor objective.</a:t>
            </a:r>
          </a:p>
        </p:txBody>
      </p:sp>
    </p:spTree>
    <p:extLst>
      <p:ext uri="{BB962C8B-B14F-4D97-AF65-F5344CB8AC3E}">
        <p14:creationId xmlns:p14="http://schemas.microsoft.com/office/powerpoint/2010/main" val="22898653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smtClean="0"/>
              <a:t>The Role of Language</a:t>
            </a:r>
          </a:p>
        </p:txBody>
      </p:sp>
      <p:sp>
        <p:nvSpPr>
          <p:cNvPr id="120835" name="Rectangle 3"/>
          <p:cNvSpPr>
            <a:spLocks noGrp="1" noChangeArrowheads="1"/>
          </p:cNvSpPr>
          <p:nvPr>
            <p:ph type="body" idx="1"/>
          </p:nvPr>
        </p:nvSpPr>
        <p:spPr/>
        <p:txBody>
          <a:bodyPr/>
          <a:lstStyle/>
          <a:p>
            <a:pPr eaLnBrk="1" hangingPunct="1"/>
            <a:r>
              <a:rPr lang="en-US" altLang="en-US" smtClean="0"/>
              <a:t>What is the message of the poem? Do you agree?</a:t>
            </a:r>
          </a:p>
          <a:p>
            <a:pPr eaLnBrk="1" hangingPunct="1"/>
            <a:r>
              <a:rPr lang="en-US" altLang="en-US" smtClean="0"/>
              <a:t>Does language empower or does language enslave?</a:t>
            </a:r>
          </a:p>
          <a:p>
            <a:pPr eaLnBrk="1" hangingPunct="1"/>
            <a:r>
              <a:rPr lang="en-US" altLang="en-US" smtClean="0"/>
              <a:t>Choose one IB area of knowledge.  Would the poem’ s message be true for that area of knowledge?  Give an example.</a:t>
            </a:r>
          </a:p>
        </p:txBody>
      </p:sp>
    </p:spTree>
    <p:extLst>
      <p:ext uri="{BB962C8B-B14F-4D97-AF65-F5344CB8AC3E}">
        <p14:creationId xmlns:p14="http://schemas.microsoft.com/office/powerpoint/2010/main" val="2287514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t>Discussion: Philosophy of Language</a:t>
            </a:r>
          </a:p>
        </p:txBody>
      </p:sp>
      <p:sp>
        <p:nvSpPr>
          <p:cNvPr id="122883" name="Content Placeholder 2"/>
          <p:cNvSpPr>
            <a:spLocks noGrp="1"/>
          </p:cNvSpPr>
          <p:nvPr>
            <p:ph sz="half" idx="1"/>
          </p:nvPr>
        </p:nvSpPr>
        <p:spPr/>
        <p:txBody>
          <a:bodyPr/>
          <a:lstStyle/>
          <a:p>
            <a:r>
              <a:rPr lang="en-US" altLang="en-US" smtClean="0"/>
              <a:t>Symbolic view of language:  Language a conveyor of meaning, a vehicle for sending a message</a:t>
            </a:r>
          </a:p>
          <a:p>
            <a:r>
              <a:rPr lang="en-US" altLang="en-US" smtClean="0"/>
              <a:t>Relativistic view of language:  Language creates meaning, shaping understanding.</a:t>
            </a:r>
          </a:p>
          <a:p>
            <a:endParaRPr lang="en-US" altLang="en-US" smtClean="0"/>
          </a:p>
        </p:txBody>
      </p:sp>
      <p:sp>
        <p:nvSpPr>
          <p:cNvPr id="122884" name="Content Placeholder 3"/>
          <p:cNvSpPr>
            <a:spLocks noGrp="1"/>
          </p:cNvSpPr>
          <p:nvPr>
            <p:ph sz="half" idx="2"/>
          </p:nvPr>
        </p:nvSpPr>
        <p:spPr/>
        <p:txBody>
          <a:bodyPr/>
          <a:lstStyle/>
          <a:p>
            <a:r>
              <a:rPr lang="en-US" altLang="en-US" smtClean="0"/>
              <a:t>Consider these points of view about language. Using examples, share your point of view.  Draw on your understanding of more than one language. </a:t>
            </a:r>
          </a:p>
        </p:txBody>
      </p:sp>
    </p:spTree>
    <p:extLst>
      <p:ext uri="{BB962C8B-B14F-4D97-AF65-F5344CB8AC3E}">
        <p14:creationId xmlns:p14="http://schemas.microsoft.com/office/powerpoint/2010/main" val="2928730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title"/>
          </p:nvPr>
        </p:nvSpPr>
        <p:spPr>
          <a:xfrm>
            <a:off x="609600" y="-304800"/>
            <a:ext cx="7772400" cy="1143000"/>
          </a:xfrm>
        </p:spPr>
        <p:txBody>
          <a:bodyPr/>
          <a:lstStyle/>
          <a:p>
            <a:r>
              <a:rPr lang="en-US" altLang="en-US" smtClean="0"/>
              <a:t>Quote from Orwell’s </a:t>
            </a:r>
            <a:r>
              <a:rPr lang="en-US" altLang="en-US" i="1" smtClean="0"/>
              <a:t>1984</a:t>
            </a:r>
            <a:endParaRPr lang="en-US" altLang="en-US" smtClean="0"/>
          </a:p>
        </p:txBody>
      </p:sp>
      <p:sp>
        <p:nvSpPr>
          <p:cNvPr id="123907" name="Content Placeholder 5"/>
          <p:cNvSpPr>
            <a:spLocks noGrp="1"/>
          </p:cNvSpPr>
          <p:nvPr>
            <p:ph idx="1"/>
          </p:nvPr>
        </p:nvSpPr>
        <p:spPr>
          <a:xfrm>
            <a:off x="261938" y="533400"/>
            <a:ext cx="8874125" cy="6324600"/>
          </a:xfrm>
        </p:spPr>
        <p:txBody>
          <a:bodyPr/>
          <a:lstStyle/>
          <a:p>
            <a:pPr marL="0" indent="0">
              <a:buFontTx/>
              <a:buNone/>
            </a:pPr>
            <a:r>
              <a:rPr lang="en-US" altLang="en-US" sz="2400" smtClean="0"/>
              <a:t>Don’t you see that the whole aim of Newspeak is to narrow the range of thought? In the end we shall make thoughtcrime literally impossible, because there will be no words in which to express it. Every concept that can ever be needed, will be expressed by exactly one word, with its meaning rigidly defined and all its subsidiary meanings rubbed out and forgotten. Already, in the Eleventh Edition, we’re not far from that point. But the process will still be continuing long after you and I are dead. Every year fewer and fewer words, and the range of consciousness always a little smaller. Even now, of course, there’s no reason or excuse for committing thoughtcrime. It’s merely a question of self-discipline, reality-control. But in the end there won’t be any need even for that. The Revolution will be complete when the language is perfect. Newspeak is Ingsoc and Ingsoc is Newspeak,’ he added with a sort of mystical satisfaction. ‘Has it ever occurred to you, Winston, that by the year 2050, at the very latest, not a single human being will be alive who could understand such a conversation as we are having now?</a:t>
            </a:r>
          </a:p>
        </p:txBody>
      </p:sp>
    </p:spTree>
    <p:extLst>
      <p:ext uri="{BB962C8B-B14F-4D97-AF65-F5344CB8AC3E}">
        <p14:creationId xmlns:p14="http://schemas.microsoft.com/office/powerpoint/2010/main" val="1615249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0" name="Title 4"/>
          <p:cNvSpPr>
            <a:spLocks noGrp="1"/>
          </p:cNvSpPr>
          <p:nvPr>
            <p:ph type="title"/>
          </p:nvPr>
        </p:nvSpPr>
        <p:spPr/>
        <p:txBody>
          <a:bodyPr/>
          <a:lstStyle/>
          <a:p>
            <a:r>
              <a:rPr lang="en-US" altLang="en-US" smtClean="0"/>
              <a:t>Ted Talk</a:t>
            </a:r>
          </a:p>
        </p:txBody>
      </p:sp>
      <p:sp>
        <p:nvSpPr>
          <p:cNvPr id="124931" name="Content Placeholder 5"/>
          <p:cNvSpPr>
            <a:spLocks noGrp="1"/>
          </p:cNvSpPr>
          <p:nvPr>
            <p:ph sz="half" idx="1"/>
          </p:nvPr>
        </p:nvSpPr>
        <p:spPr/>
        <p:txBody>
          <a:bodyPr/>
          <a:lstStyle/>
          <a:p>
            <a:pPr marL="0" indent="0">
              <a:buFontTx/>
              <a:buNone/>
            </a:pPr>
            <a:r>
              <a:rPr lang="en-US" altLang="en-US" smtClean="0"/>
              <a:t>Lera Boroditsky  </a:t>
            </a:r>
            <a:r>
              <a:rPr lang="en-US" altLang="en-US" smtClean="0">
                <a:hlinkClick r:id="rId2"/>
              </a:rPr>
              <a:t>How Language Shapes the Way We think</a:t>
            </a: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mtClean="0"/>
          </a:p>
        </p:txBody>
      </p:sp>
      <p:sp>
        <p:nvSpPr>
          <p:cNvPr id="124932" name="Content Placeholder 1"/>
          <p:cNvSpPr>
            <a:spLocks noGrp="1"/>
          </p:cNvSpPr>
          <p:nvPr>
            <p:ph sz="half" idx="2"/>
          </p:nvPr>
        </p:nvSpPr>
        <p:spPr/>
        <p:txBody>
          <a:bodyPr/>
          <a:lstStyle/>
          <a:p>
            <a:r>
              <a:rPr lang="en-US" altLang="en-US" smtClean="0"/>
              <a:t>https://www.ted.com/talks/lera_boroditsky_how_language_shapes_the_way_we_think</a:t>
            </a:r>
          </a:p>
        </p:txBody>
      </p:sp>
    </p:spTree>
    <p:extLst>
      <p:ext uri="{BB962C8B-B14F-4D97-AF65-F5344CB8AC3E}">
        <p14:creationId xmlns:p14="http://schemas.microsoft.com/office/powerpoint/2010/main" val="543181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Epistemological considerations raised by Kilbourne’s video</a:t>
            </a:r>
          </a:p>
        </p:txBody>
      </p:sp>
      <p:sp>
        <p:nvSpPr>
          <p:cNvPr id="132099" name="Content Placeholder 2"/>
          <p:cNvSpPr>
            <a:spLocks noGrp="1"/>
          </p:cNvSpPr>
          <p:nvPr>
            <p:ph idx="1"/>
          </p:nvPr>
        </p:nvSpPr>
        <p:spPr/>
        <p:txBody>
          <a:bodyPr/>
          <a:lstStyle/>
          <a:p>
            <a:r>
              <a:rPr lang="en-US" altLang="en-US" smtClean="0"/>
              <a:t>To what extent is our self-image shaped by the world around us?</a:t>
            </a:r>
          </a:p>
          <a:p>
            <a:r>
              <a:rPr lang="en-US" altLang="en-US" smtClean="0"/>
              <a:t>To what extent is our happiness dependent on the approval of others?</a:t>
            </a:r>
          </a:p>
          <a:p>
            <a:r>
              <a:rPr lang="en-US" altLang="en-US" smtClean="0"/>
              <a:t>Who defines our gender roles?</a:t>
            </a:r>
          </a:p>
          <a:p>
            <a:r>
              <a:rPr lang="en-US" altLang="en-US" smtClean="0"/>
              <a:t>Are there objectively defined general roles or is all defined socially.</a:t>
            </a:r>
          </a:p>
          <a:p>
            <a:r>
              <a:rPr lang="en-US" altLang="en-US" smtClean="0"/>
              <a:t>Are the Marxists right in defining much of capitalist culture as promoting “false consciousness”</a:t>
            </a:r>
          </a:p>
        </p:txBody>
      </p:sp>
    </p:spTree>
    <p:extLst>
      <p:ext uri="{BB962C8B-B14F-4D97-AF65-F5344CB8AC3E}">
        <p14:creationId xmlns:p14="http://schemas.microsoft.com/office/powerpoint/2010/main" val="620776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Misunderstandings?</a:t>
            </a:r>
          </a:p>
        </p:txBody>
      </p:sp>
      <p:sp>
        <p:nvSpPr>
          <p:cNvPr id="133123" name="Rectangle 3"/>
          <p:cNvSpPr>
            <a:spLocks noGrp="1" noChangeArrowheads="1"/>
          </p:cNvSpPr>
          <p:nvPr>
            <p:ph type="body" idx="1"/>
          </p:nvPr>
        </p:nvSpPr>
        <p:spPr>
          <a:xfrm>
            <a:off x="685800" y="1981200"/>
            <a:ext cx="4191000" cy="4114800"/>
          </a:xfrm>
          <a:solidFill>
            <a:schemeClr val="accent1"/>
          </a:solidFill>
        </p:spPr>
        <p:txBody>
          <a:bodyPr/>
          <a:lstStyle/>
          <a:p>
            <a:pPr eaLnBrk="1" hangingPunct="1"/>
            <a:r>
              <a:rPr lang="en-US" altLang="en-US" smtClean="0">
                <a:hlinkClick r:id="rId2" action="ppaction://hlinkfile"/>
              </a:rPr>
              <a:t>Hyperlink</a:t>
            </a:r>
            <a:r>
              <a:rPr lang="en-US" altLang="en-US" smtClean="0"/>
              <a:t>:  Personal account</a:t>
            </a:r>
          </a:p>
          <a:p>
            <a:pPr eaLnBrk="1" hangingPunct="1"/>
            <a:r>
              <a:rPr lang="en-US" altLang="en-US" smtClean="0">
                <a:hlinkClick r:id="rId3" action="ppaction://hlinkfile"/>
              </a:rPr>
              <a:t>Short Reflections:  Hyperlink</a:t>
            </a:r>
            <a:endParaRPr lang="en-US" altLang="en-US" smtClean="0"/>
          </a:p>
        </p:txBody>
      </p:sp>
      <p:pic>
        <p:nvPicPr>
          <p:cNvPr id="133124" name="Picture 4" descr="mir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09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77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Anorexia Nervosa</a:t>
            </a:r>
          </a:p>
        </p:txBody>
      </p:sp>
      <p:sp>
        <p:nvSpPr>
          <p:cNvPr id="134147" name="Rectangle 3"/>
          <p:cNvSpPr>
            <a:spLocks noGrp="1" noChangeArrowheads="1"/>
          </p:cNvSpPr>
          <p:nvPr>
            <p:ph type="body" idx="1"/>
          </p:nvPr>
        </p:nvSpPr>
        <p:spPr>
          <a:xfrm>
            <a:off x="685800" y="1524000"/>
            <a:ext cx="7772400" cy="4114800"/>
          </a:xfrm>
        </p:spPr>
        <p:txBody>
          <a:bodyPr/>
          <a:lstStyle/>
          <a:p>
            <a:pPr eaLnBrk="1" hangingPunct="1">
              <a:lnSpc>
                <a:spcPct val="90000"/>
              </a:lnSpc>
            </a:pPr>
            <a:r>
              <a:rPr lang="en-US" altLang="en-US" sz="2000" b="1" smtClean="0">
                <a:latin typeface="Arial" panose="020B0604020202020204" pitchFamily="34" charset="0"/>
              </a:rPr>
              <a:t>Defined:  Individuals with anorexia nervosa are unwilling or unable to maintain a body weight that is normal or expectable for their age and height (most clinicians use 85% of normal weight as a guide). Individuals with anorexia nervosa typically display a pronounced fear of weight gain and a dread of becoming fat although they are dramatically underweight. Concerns and perceptions about their weight have a extremely powerful influence and impact on their self-evaluation</a:t>
            </a:r>
            <a:r>
              <a:rPr lang="en-US" altLang="en-US" sz="2800" b="1" smtClean="0">
                <a:latin typeface="Arial" panose="020B0604020202020204" pitchFamily="34" charset="0"/>
              </a:rPr>
              <a:t>.</a:t>
            </a:r>
            <a:endParaRPr lang="en-US" altLang="en-US" sz="2800" smtClean="0">
              <a:latin typeface="Arial" panose="020B0604020202020204" pitchFamily="34" charset="0"/>
            </a:endParaRPr>
          </a:p>
          <a:p>
            <a:pPr eaLnBrk="1" hangingPunct="1">
              <a:lnSpc>
                <a:spcPct val="90000"/>
              </a:lnSpc>
            </a:pPr>
            <a:r>
              <a:rPr lang="en-US" altLang="en-US" sz="2800" smtClean="0"/>
              <a:t>Defined:  </a:t>
            </a:r>
          </a:p>
          <a:p>
            <a:pPr eaLnBrk="1" hangingPunct="1">
              <a:lnSpc>
                <a:spcPct val="90000"/>
              </a:lnSpc>
            </a:pPr>
            <a:r>
              <a:rPr lang="en-US" altLang="en-US" sz="2800" smtClean="0"/>
              <a:t>Occurs in one out of 100 adolescent females</a:t>
            </a:r>
          </a:p>
          <a:p>
            <a:pPr eaLnBrk="1" hangingPunct="1">
              <a:lnSpc>
                <a:spcPct val="90000"/>
              </a:lnSpc>
            </a:pPr>
            <a:r>
              <a:rPr lang="en-US" altLang="en-US" sz="2800" smtClean="0"/>
              <a:t>50:1 ratio of females to males</a:t>
            </a:r>
          </a:p>
          <a:p>
            <a:pPr eaLnBrk="1" hangingPunct="1">
              <a:lnSpc>
                <a:spcPct val="90000"/>
              </a:lnSpc>
            </a:pPr>
            <a:r>
              <a:rPr lang="en-US" altLang="en-US" sz="2800" smtClean="0"/>
              <a:t>Causes:  psychological, biological, cultural</a:t>
            </a:r>
          </a:p>
          <a:p>
            <a:pPr lvl="2" eaLnBrk="1" hangingPunct="1">
              <a:lnSpc>
                <a:spcPct val="90000"/>
              </a:lnSpc>
            </a:pPr>
            <a:r>
              <a:rPr lang="en-US" altLang="en-US" sz="2000" smtClean="0"/>
              <a:t>Perception that one is too fat causes excessive dieting and exercise</a:t>
            </a:r>
          </a:p>
        </p:txBody>
      </p:sp>
      <p:sp>
        <p:nvSpPr>
          <p:cNvPr id="134148" name="Text Box 4"/>
          <p:cNvSpPr txBox="1">
            <a:spLocks noChangeArrowheads="1"/>
          </p:cNvSpPr>
          <p:nvPr/>
        </p:nvSpPr>
        <p:spPr bwMode="auto">
          <a:xfrm>
            <a:off x="593725" y="-34925"/>
            <a:ext cx="6732588" cy="4572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smtClean="0">
                <a:ln>
                  <a:noFill/>
                </a:ln>
                <a:solidFill>
                  <a:srgbClr val="000000"/>
                </a:solidFill>
                <a:effectLst/>
                <a:uLnTx/>
                <a:uFillTx/>
                <a:latin typeface="Times New Roman" panose="02020603050405020304" pitchFamily="18" charset="0"/>
                <a:ea typeface="+mn-ea"/>
                <a:cs typeface="+mn-cs"/>
                <a:hlinkClick r:id="rId2"/>
              </a:rPr>
              <a:t>Hyperlink:  Hypothesized Causes of Eating Disorders</a:t>
            </a:r>
            <a:endParaRPr kumimoji="0" lang="en-US" altLang="en-US" sz="2400" b="0" i="0" u="sng"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8286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5400" y="4763"/>
            <a:ext cx="8966200" cy="1143000"/>
          </a:xfrm>
        </p:spPr>
        <p:txBody>
          <a:bodyPr/>
          <a:lstStyle/>
          <a:p>
            <a:r>
              <a:rPr lang="en-US" altLang="en-US" smtClean="0"/>
              <a:t>What is the epistemological status of history?</a:t>
            </a:r>
          </a:p>
        </p:txBody>
      </p:sp>
      <p:sp>
        <p:nvSpPr>
          <p:cNvPr id="162819" name="Content Placeholder 2"/>
          <p:cNvSpPr>
            <a:spLocks noGrp="1"/>
          </p:cNvSpPr>
          <p:nvPr>
            <p:ph sz="half" idx="1"/>
          </p:nvPr>
        </p:nvSpPr>
        <p:spPr>
          <a:xfrm>
            <a:off x="25400" y="914400"/>
            <a:ext cx="4775200" cy="4114800"/>
          </a:xfrm>
        </p:spPr>
        <p:txBody>
          <a:bodyPr/>
          <a:lstStyle/>
          <a:p>
            <a:pPr marL="0" indent="0">
              <a:buFontTx/>
              <a:buNone/>
            </a:pPr>
            <a:r>
              <a:rPr lang="en-US" altLang="en-US" b="1" smtClean="0"/>
              <a:t>Choices:</a:t>
            </a:r>
          </a:p>
          <a:p>
            <a:pPr marL="0" indent="0">
              <a:buFontTx/>
              <a:buNone/>
            </a:pPr>
            <a:r>
              <a:rPr lang="en-US" altLang="en-US" u="sng" smtClean="0"/>
              <a:t>Empirical</a:t>
            </a:r>
            <a:r>
              <a:rPr lang="en-US" altLang="en-US" smtClean="0"/>
              <a:t>: Yes, there are such things as facts!!</a:t>
            </a:r>
          </a:p>
          <a:p>
            <a:pPr marL="0" indent="0">
              <a:buFontTx/>
              <a:buNone/>
            </a:pPr>
            <a:r>
              <a:rPr lang="en-US" altLang="en-US" smtClean="0"/>
              <a:t>  </a:t>
            </a:r>
            <a:r>
              <a:rPr lang="en-US" altLang="en-US" sz="2000" i="1" smtClean="0"/>
              <a:t>No, Columbus did not get to India. Sorry</a:t>
            </a:r>
            <a:r>
              <a:rPr lang="en-US" altLang="en-US" smtClean="0"/>
              <a:t>.</a:t>
            </a:r>
          </a:p>
          <a:p>
            <a:pPr marL="0" indent="0">
              <a:buFontTx/>
              <a:buNone/>
            </a:pPr>
            <a:r>
              <a:rPr lang="en-US" altLang="en-US" u="sng" smtClean="0"/>
              <a:t>Rational</a:t>
            </a:r>
            <a:r>
              <a:rPr lang="en-US" altLang="en-US" smtClean="0"/>
              <a:t>:  there are laws in history just like in geometry (objective)</a:t>
            </a:r>
          </a:p>
          <a:p>
            <a:pPr marL="0" indent="0">
              <a:buFontTx/>
              <a:buNone/>
            </a:pPr>
            <a:r>
              <a:rPr lang="en-US" altLang="en-US" smtClean="0"/>
              <a:t>   </a:t>
            </a:r>
            <a:r>
              <a:rPr lang="en-US" altLang="en-US" sz="2000" i="1" smtClean="0"/>
              <a:t>“The strong do what they can, the weak suffer what they must”  --Thucydides</a:t>
            </a:r>
          </a:p>
          <a:p>
            <a:pPr marL="0" indent="0">
              <a:buFontTx/>
              <a:buNone/>
            </a:pPr>
            <a:r>
              <a:rPr lang="en-US" altLang="en-US" u="sng" smtClean="0"/>
              <a:t>Relativistic</a:t>
            </a:r>
            <a:r>
              <a:rPr lang="en-US" altLang="en-US" smtClean="0"/>
              <a:t>:  It is all based on perspective (subjective)</a:t>
            </a:r>
          </a:p>
          <a:p>
            <a:pPr marL="0" indent="0">
              <a:buFontTx/>
              <a:buNone/>
            </a:pPr>
            <a:r>
              <a:rPr lang="en-US" altLang="en-US" sz="2000" i="1" smtClean="0"/>
              <a:t>George Washington:  Freedom Fighter or Terrorist?  We are American, so therefore freedom fighter.</a:t>
            </a:r>
          </a:p>
          <a:p>
            <a:pPr marL="0" indent="0">
              <a:buFontTx/>
              <a:buNone/>
            </a:pPr>
            <a:endParaRPr lang="en-US" altLang="en-US" smtClean="0"/>
          </a:p>
          <a:p>
            <a:pPr marL="0" indent="0">
              <a:buFontTx/>
              <a:buNone/>
            </a:pPr>
            <a:endParaRPr lang="en-US" altLang="en-US" smtClean="0"/>
          </a:p>
        </p:txBody>
      </p:sp>
      <p:sp>
        <p:nvSpPr>
          <p:cNvPr id="4" name="Content Placeholder 3"/>
          <p:cNvSpPr>
            <a:spLocks noGrp="1"/>
          </p:cNvSpPr>
          <p:nvPr>
            <p:ph sz="half" idx="2"/>
          </p:nvPr>
        </p:nvSpPr>
        <p:spPr>
          <a:xfrm>
            <a:off x="4800600" y="1147763"/>
            <a:ext cx="3810000" cy="4572000"/>
          </a:xfrm>
        </p:spPr>
        <p:txBody>
          <a:bodyPr/>
          <a:lstStyle/>
          <a:p>
            <a:pPr>
              <a:defRPr/>
            </a:pPr>
            <a:r>
              <a:rPr lang="en-US" u="sng" dirty="0" smtClean="0"/>
              <a:t>Kantian</a:t>
            </a:r>
            <a:r>
              <a:rPr lang="en-US" dirty="0" smtClean="0"/>
              <a:t>:  Mixture of fact/reason that is universally understood</a:t>
            </a:r>
          </a:p>
          <a:p>
            <a:pPr marL="0" indent="0">
              <a:buFontTx/>
              <a:buNone/>
              <a:defRPr/>
            </a:pPr>
            <a:r>
              <a:rPr lang="en-US" dirty="0"/>
              <a:t> </a:t>
            </a:r>
            <a:r>
              <a:rPr lang="en-US" dirty="0" smtClean="0"/>
              <a:t>   </a:t>
            </a:r>
            <a:r>
              <a:rPr lang="en-US" sz="2000" i="1" dirty="0" smtClean="0"/>
              <a:t>Populist movements develop in times of economic dislocation when demagogues, for the purposes of aggregating political power, exploit fears by creating an in-group and an out-group</a:t>
            </a:r>
            <a:endParaRPr lang="en-US" sz="2000" dirty="0" smtClean="0"/>
          </a:p>
          <a:p>
            <a:pPr>
              <a:defRPr/>
            </a:pPr>
            <a:r>
              <a:rPr lang="en-US" u="sng" dirty="0" smtClean="0"/>
              <a:t>Skeptical</a:t>
            </a:r>
            <a:r>
              <a:rPr lang="en-US" dirty="0" smtClean="0"/>
              <a:t>:  it is hard to understand history.  </a:t>
            </a:r>
            <a:r>
              <a:rPr lang="en-US" sz="2000" i="1" dirty="0" smtClean="0"/>
              <a:t>History is written by the winners, so it should be questioned.</a:t>
            </a:r>
            <a:endParaRPr lang="en-US" sz="2000" dirty="0"/>
          </a:p>
        </p:txBody>
      </p:sp>
    </p:spTree>
    <p:extLst>
      <p:ext uri="{BB962C8B-B14F-4D97-AF65-F5344CB8AC3E}">
        <p14:creationId xmlns:p14="http://schemas.microsoft.com/office/powerpoint/2010/main" val="2335508789"/>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ltLang="en-US" smtClean="0"/>
              <a:t>Epistemological Issues</a:t>
            </a:r>
          </a:p>
        </p:txBody>
      </p:sp>
      <p:sp>
        <p:nvSpPr>
          <p:cNvPr id="163843" name="Content Placeholder 2"/>
          <p:cNvSpPr>
            <a:spLocks noGrp="1"/>
          </p:cNvSpPr>
          <p:nvPr>
            <p:ph idx="1"/>
          </p:nvPr>
        </p:nvSpPr>
        <p:spPr/>
        <p:txBody>
          <a:bodyPr/>
          <a:lstStyle/>
          <a:p>
            <a:r>
              <a:rPr lang="en-US" altLang="en-US" smtClean="0"/>
              <a:t>Analytical issues</a:t>
            </a:r>
          </a:p>
          <a:p>
            <a:pPr lvl="1"/>
            <a:r>
              <a:rPr lang="en-US" altLang="en-US" smtClean="0"/>
              <a:t>Idiographic vs. Nomothetic history– </a:t>
            </a:r>
          </a:p>
          <a:p>
            <a:pPr lvl="2"/>
            <a:r>
              <a:rPr lang="en-US" altLang="en-US" smtClean="0"/>
              <a:t>Idiographic:  to what extent is each historical story unique and lessons cannot be gleaned from them?</a:t>
            </a:r>
          </a:p>
          <a:p>
            <a:pPr lvl="2"/>
            <a:r>
              <a:rPr lang="en-US" altLang="en-US" smtClean="0"/>
              <a:t>Nomothetic:  to what extent does history follow patterns that can be understood and applied to the present</a:t>
            </a:r>
          </a:p>
          <a:p>
            <a:pPr lvl="3"/>
            <a:r>
              <a:rPr lang="en-US" altLang="en-US" smtClean="0"/>
              <a:t>If patterns are they linear or cyclical?  </a:t>
            </a:r>
          </a:p>
        </p:txBody>
      </p:sp>
    </p:spTree>
    <p:extLst>
      <p:ext uri="{BB962C8B-B14F-4D97-AF65-F5344CB8AC3E}">
        <p14:creationId xmlns:p14="http://schemas.microsoft.com/office/powerpoint/2010/main" val="2495528229"/>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altLang="en-US" smtClean="0"/>
              <a:t>Related to idiographic v. nomothetic explanations</a:t>
            </a:r>
          </a:p>
        </p:txBody>
      </p:sp>
      <p:sp>
        <p:nvSpPr>
          <p:cNvPr id="164867" name="Content Placeholder 2"/>
          <p:cNvSpPr>
            <a:spLocks noGrp="1"/>
          </p:cNvSpPr>
          <p:nvPr>
            <p:ph idx="1"/>
          </p:nvPr>
        </p:nvSpPr>
        <p:spPr/>
        <p:txBody>
          <a:bodyPr/>
          <a:lstStyle/>
          <a:p>
            <a:r>
              <a:rPr lang="en-US" altLang="en-US" smtClean="0"/>
              <a:t>Free Will v. Determinism</a:t>
            </a:r>
          </a:p>
          <a:p>
            <a:pPr lvl="1"/>
            <a:r>
              <a:rPr lang="en-US" altLang="en-US" smtClean="0"/>
              <a:t>To what extent are there law-like explanations for what we do or do we have choices?</a:t>
            </a:r>
          </a:p>
        </p:txBody>
      </p:sp>
    </p:spTree>
    <p:extLst>
      <p:ext uri="{BB962C8B-B14F-4D97-AF65-F5344CB8AC3E}">
        <p14:creationId xmlns:p14="http://schemas.microsoft.com/office/powerpoint/2010/main" val="171427295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430588" y="2000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71683" name="Picture 3" descr="Click to view full-siz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381000"/>
            <a:ext cx="3787775"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1676400" y="5791200"/>
            <a:ext cx="655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Figure 1:  Georges Braques, </a:t>
            </a:r>
            <a:r>
              <a:rPr kumimoji="0" lang="en-US" altLang="en-US" sz="1600" b="0" i="0" u="sng"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Man with a Guitar.</a:t>
            </a: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28 Feb 2005.</a:t>
            </a:r>
            <a:endParaRPr kumimoji="0" lang="en-US" altLang="en-US" sz="1600" b="0" i="0" u="sng"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&lt;http://www.artchive.com/artchive/B/braque/man_guit.jpg.html&gt;.</a:t>
            </a:r>
          </a:p>
        </p:txBody>
      </p:sp>
    </p:spTree>
    <p:extLst>
      <p:ext uri="{BB962C8B-B14F-4D97-AF65-F5344CB8AC3E}">
        <p14:creationId xmlns:p14="http://schemas.microsoft.com/office/powerpoint/2010/main" val="21662837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ltLang="en-US" smtClean="0"/>
              <a:t>Analyze historiography of POV video </a:t>
            </a:r>
          </a:p>
        </p:txBody>
      </p:sp>
      <p:sp>
        <p:nvSpPr>
          <p:cNvPr id="175107" name="Rectangle 3"/>
          <p:cNvSpPr>
            <a:spLocks noChangeArrowheads="1"/>
          </p:cNvSpPr>
          <p:nvPr/>
        </p:nvSpPr>
        <p:spPr bwMode="auto">
          <a:xfrm>
            <a:off x="2443163" y="868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75108" name="Picture 5" descr="no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2614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7"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362200"/>
            <a:ext cx="4675188"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9"/>
          <p:cNvSpPr>
            <a:spLocks noChangeArrowheads="1"/>
          </p:cNvSpPr>
          <p:nvPr/>
        </p:nvSpPr>
        <p:spPr bwMode="auto">
          <a:xfrm>
            <a:off x="3200400" y="5486400"/>
            <a:ext cx="594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Manzanar War Relocation Center - Owens Valley, California</a:t>
            </a: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379448025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i="1" smtClean="0"/>
              <a:t>Korematsu v. United States </a:t>
            </a:r>
            <a:r>
              <a:rPr lang="en-US" altLang="en-US" smtClean="0"/>
              <a:t>(1944)</a:t>
            </a:r>
            <a:endParaRPr lang="en-US" altLang="en-US" i="1" smtClean="0"/>
          </a:p>
        </p:txBody>
      </p:sp>
      <p:sp>
        <p:nvSpPr>
          <p:cNvPr id="159747" name="Rectangle 5"/>
          <p:cNvSpPr>
            <a:spLocks noGrp="1" noChangeArrowheads="1"/>
          </p:cNvSpPr>
          <p:nvPr>
            <p:ph type="body" idx="1"/>
          </p:nvPr>
        </p:nvSpPr>
        <p:spPr/>
        <p:txBody>
          <a:bodyPr rtlCol="0">
            <a:normAutofit lnSpcReduction="10000"/>
          </a:bodyPr>
          <a:lstStyle/>
          <a:p>
            <a:pPr eaLnBrk="1" fontAlgn="auto" hangingPunct="1">
              <a:spcAft>
                <a:spcPts val="0"/>
              </a:spcAft>
              <a:defRPr/>
            </a:pPr>
            <a:r>
              <a:rPr lang="en-US" altLang="en-US" smtClean="0"/>
              <a:t>During World War II, Presidential Executive Order 9066 and congressional statutes gave the military authority to exclude citizens of Japanese ancestry from areas deemed critical to national defense and potentially vulnerable to espionage. Korematsu remained in San Leandro, California and violated Civilian Exclusion Order No. 34 of the U.S. Army. </a:t>
            </a:r>
            <a:endParaRPr lang="en-US" altLang="en-US" b="1" smtClean="0"/>
          </a:p>
          <a:p>
            <a:pPr eaLnBrk="1" fontAlgn="auto" hangingPunct="1">
              <a:spcAft>
                <a:spcPts val="0"/>
              </a:spcAft>
              <a:defRPr/>
            </a:pPr>
            <a:r>
              <a:rPr lang="en-US" altLang="en-US" smtClean="0"/>
              <a:t>Did the President and Congress go beyond their war powers by implementing exclusion and restricting the rights of Americans of Japanese descent?</a:t>
            </a:r>
          </a:p>
        </p:txBody>
      </p:sp>
    </p:spTree>
    <p:extLst>
      <p:ext uri="{BB962C8B-B14F-4D97-AF65-F5344CB8AC3E}">
        <p14:creationId xmlns:p14="http://schemas.microsoft.com/office/powerpoint/2010/main" val="84810091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altLang="en-US" smtClean="0"/>
              <a:t>Watch the documentary about Fred Korematsu</a:t>
            </a:r>
          </a:p>
        </p:txBody>
      </p:sp>
      <p:sp>
        <p:nvSpPr>
          <p:cNvPr id="3" name="Content Placeholder 2"/>
          <p:cNvSpPr>
            <a:spLocks noGrp="1"/>
          </p:cNvSpPr>
          <p:nvPr>
            <p:ph idx="1"/>
          </p:nvPr>
        </p:nvSpPr>
        <p:spPr/>
        <p:txBody>
          <a:bodyPr/>
          <a:lstStyle/>
          <a:p>
            <a:pPr marL="514350" indent="-514350" eaLnBrk="1" hangingPunct="1">
              <a:buFont typeface="Arial" panose="020B0604020202020204" pitchFamily="34" charset="0"/>
              <a:buAutoNum type="arabicPeriod"/>
              <a:defRPr/>
            </a:pPr>
            <a:r>
              <a:rPr lang="en-US" dirty="0" smtClean="0"/>
              <a:t>Analyze the historiography of the documentary:</a:t>
            </a:r>
          </a:p>
          <a:p>
            <a:pPr marL="971550" lvl="1" indent="-514350" eaLnBrk="1" hangingPunct="1">
              <a:buFont typeface="Arial" panose="020B0604020202020204" pitchFamily="34" charset="0"/>
              <a:buAutoNum type="arabicPeriod"/>
              <a:defRPr/>
            </a:pPr>
            <a:r>
              <a:rPr lang="en-US" dirty="0" smtClean="0"/>
              <a:t>Assumptions about the study of history</a:t>
            </a:r>
          </a:p>
          <a:p>
            <a:pPr marL="971550" lvl="1" indent="-514350" eaLnBrk="1" hangingPunct="1">
              <a:buFont typeface="Arial" panose="020B0604020202020204" pitchFamily="34" charset="0"/>
              <a:buAutoNum type="arabicPeriod"/>
              <a:defRPr/>
            </a:pPr>
            <a:r>
              <a:rPr lang="en-US" dirty="0" smtClean="0"/>
              <a:t>Methods</a:t>
            </a:r>
          </a:p>
          <a:p>
            <a:pPr marL="971550" lvl="1" indent="-514350" eaLnBrk="1" hangingPunct="1">
              <a:buFont typeface="Arial" panose="020B0604020202020204" pitchFamily="34" charset="0"/>
              <a:buAutoNum type="arabicPeriod"/>
              <a:defRPr/>
            </a:pPr>
            <a:r>
              <a:rPr lang="en-US" dirty="0" smtClean="0"/>
              <a:t>Explanations employed</a:t>
            </a:r>
          </a:p>
          <a:p>
            <a:pPr marL="0" indent="0" eaLnBrk="1" hangingPunct="1">
              <a:buFont typeface="Arial" panose="020B0604020202020204" pitchFamily="34" charset="0"/>
              <a:buNone/>
              <a:defRPr/>
            </a:pPr>
            <a:r>
              <a:rPr lang="en-US" dirty="0" smtClean="0"/>
              <a:t>2.  What is successful about this history?  What criticisms do you have?</a:t>
            </a:r>
          </a:p>
          <a:p>
            <a:pPr marL="457200" lvl="1" indent="0" eaLnBrk="1" hangingPunct="1">
              <a:buFont typeface="Arial" panose="020B0604020202020204" pitchFamily="34" charset="0"/>
              <a:buNone/>
              <a:defRPr/>
            </a:pPr>
            <a:endParaRPr lang="en-US" dirty="0" smtClean="0"/>
          </a:p>
          <a:p>
            <a:pPr marL="457200" lvl="1" indent="0" eaLnBrk="1" hangingPunct="1">
              <a:buFont typeface="Arial" panose="020B0604020202020204" pitchFamily="34" charset="0"/>
              <a:buNone/>
              <a:defRPr/>
            </a:pPr>
            <a:endParaRPr lang="en-US" dirty="0" smtClean="0"/>
          </a:p>
        </p:txBody>
      </p:sp>
    </p:spTree>
    <p:extLst>
      <p:ext uri="{BB962C8B-B14F-4D97-AF65-F5344CB8AC3E}">
        <p14:creationId xmlns:p14="http://schemas.microsoft.com/office/powerpoint/2010/main" val="4103965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ltLang="en-US" smtClean="0"/>
              <a:t>Analyze one piece of evidence from the history of you or your family</a:t>
            </a:r>
          </a:p>
        </p:txBody>
      </p:sp>
      <p:sp>
        <p:nvSpPr>
          <p:cNvPr id="70659" name="Content Placeholder 2"/>
          <p:cNvSpPr>
            <a:spLocks noGrp="1"/>
          </p:cNvSpPr>
          <p:nvPr>
            <p:ph idx="1"/>
          </p:nvPr>
        </p:nvSpPr>
        <p:spPr>
          <a:xfrm>
            <a:off x="457200" y="2057400"/>
            <a:ext cx="8058150" cy="4119563"/>
          </a:xfrm>
        </p:spPr>
        <p:txBody>
          <a:bodyPr/>
          <a:lstStyle/>
          <a:p>
            <a:pPr marL="0" indent="0" eaLnBrk="1" hangingPunct="1">
              <a:buFont typeface="Arial" panose="020B0604020202020204" pitchFamily="34" charset="0"/>
              <a:buNone/>
              <a:defRPr/>
            </a:pPr>
            <a:endParaRPr lang="en-US" altLang="en-US" dirty="0" smtClean="0"/>
          </a:p>
          <a:p>
            <a:pPr eaLnBrk="1" hangingPunct="1">
              <a:defRPr/>
            </a:pPr>
            <a:r>
              <a:rPr lang="en-US" altLang="en-US" dirty="0" smtClean="0"/>
              <a:t>What is it is origin?</a:t>
            </a:r>
          </a:p>
          <a:p>
            <a:pPr eaLnBrk="1" hangingPunct="1">
              <a:defRPr/>
            </a:pPr>
            <a:r>
              <a:rPr lang="en-US" altLang="en-US" dirty="0" smtClean="0"/>
              <a:t>What is its content? (description)</a:t>
            </a:r>
          </a:p>
          <a:p>
            <a:pPr eaLnBrk="1" hangingPunct="1">
              <a:defRPr/>
            </a:pPr>
            <a:r>
              <a:rPr lang="en-US" altLang="en-US" dirty="0" smtClean="0"/>
              <a:t>What purpose did it have for its author/creator? </a:t>
            </a:r>
          </a:p>
          <a:p>
            <a:pPr eaLnBrk="1" hangingPunct="1">
              <a:defRPr/>
            </a:pPr>
            <a:r>
              <a:rPr lang="en-US" altLang="en-US" dirty="0" smtClean="0"/>
              <a:t>What value does it have to the historian?</a:t>
            </a:r>
          </a:p>
          <a:p>
            <a:pPr eaLnBrk="1" hangingPunct="1">
              <a:defRPr/>
            </a:pPr>
            <a:r>
              <a:rPr lang="en-US" altLang="en-US" dirty="0" smtClean="0"/>
              <a:t>What limitations does it have for the historian?</a:t>
            </a:r>
          </a:p>
        </p:txBody>
      </p:sp>
    </p:spTree>
    <p:extLst>
      <p:ext uri="{BB962C8B-B14F-4D97-AF65-F5344CB8AC3E}">
        <p14:creationId xmlns:p14="http://schemas.microsoft.com/office/powerpoint/2010/main" val="1019283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smtClean="0"/>
              <a:t>Share in small groups family history evidence</a:t>
            </a:r>
          </a:p>
        </p:txBody>
      </p:sp>
      <p:sp>
        <p:nvSpPr>
          <p:cNvPr id="179203" name="Content Placeholder 2"/>
          <p:cNvSpPr>
            <a:spLocks noGrp="1"/>
          </p:cNvSpPr>
          <p:nvPr>
            <p:ph idx="1"/>
          </p:nvPr>
        </p:nvSpPr>
        <p:spPr/>
        <p:txBody>
          <a:bodyPr/>
          <a:lstStyle/>
          <a:p>
            <a:r>
              <a:rPr lang="en-US" altLang="en-US" smtClean="0"/>
              <a:t>Class presentations</a:t>
            </a:r>
          </a:p>
        </p:txBody>
      </p:sp>
    </p:spTree>
    <p:extLst>
      <p:ext uri="{BB962C8B-B14F-4D97-AF65-F5344CB8AC3E}">
        <p14:creationId xmlns:p14="http://schemas.microsoft.com/office/powerpoint/2010/main" val="3613959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228600"/>
            <a:ext cx="7772400" cy="1143000"/>
          </a:xfrm>
        </p:spPr>
        <p:txBody>
          <a:bodyPr/>
          <a:lstStyle/>
          <a:p>
            <a:pPr eaLnBrk="1" hangingPunct="1"/>
            <a:r>
              <a:rPr lang="en-US" altLang="en-US" smtClean="0"/>
              <a:t>What drives history?</a:t>
            </a:r>
          </a:p>
        </p:txBody>
      </p:sp>
      <p:sp>
        <p:nvSpPr>
          <p:cNvPr id="198659" name="Rectangle 3"/>
          <p:cNvSpPr>
            <a:spLocks noGrp="1" noChangeArrowheads="1"/>
          </p:cNvSpPr>
          <p:nvPr>
            <p:ph type="body" idx="1"/>
          </p:nvPr>
        </p:nvSpPr>
        <p:spPr>
          <a:xfrm>
            <a:off x="609600" y="1219200"/>
            <a:ext cx="7772400" cy="1295400"/>
          </a:xfrm>
        </p:spPr>
        <p:txBody>
          <a:bodyPr/>
          <a:lstStyle/>
          <a:p>
            <a:pPr eaLnBrk="1" hangingPunct="1"/>
            <a:r>
              <a:rPr lang="en-US" altLang="en-US" smtClean="0"/>
              <a:t>Idealistic vs. Material Explanations of History</a:t>
            </a:r>
          </a:p>
        </p:txBody>
      </p:sp>
      <p:pic>
        <p:nvPicPr>
          <p:cNvPr id="198660" name="Picture 5" descr="Georg Wilhelm Friedrich Hege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31829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Text Box 6"/>
          <p:cNvSpPr txBox="1">
            <a:spLocks noChangeArrowheads="1"/>
          </p:cNvSpPr>
          <p:nvPr/>
        </p:nvSpPr>
        <p:spPr bwMode="auto">
          <a:xfrm>
            <a:off x="1508125" y="6362700"/>
            <a:ext cx="311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Georg Wilhelm Friedrich Hegel</a:t>
            </a:r>
          </a:p>
        </p:txBody>
      </p:sp>
      <p:pic>
        <p:nvPicPr>
          <p:cNvPr id="198662" name="Picture 8" descr="marxkarlheinricb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194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Text Box 9"/>
          <p:cNvSpPr txBox="1">
            <a:spLocks noChangeArrowheads="1"/>
          </p:cNvSpPr>
          <p:nvPr/>
        </p:nvSpPr>
        <p:spPr bwMode="auto">
          <a:xfrm>
            <a:off x="6096000" y="6324600"/>
            <a:ext cx="103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Karl Marx</a:t>
            </a:r>
          </a:p>
        </p:txBody>
      </p:sp>
    </p:spTree>
    <p:extLst>
      <p:ext uri="{BB962C8B-B14F-4D97-AF65-F5344CB8AC3E}">
        <p14:creationId xmlns:p14="http://schemas.microsoft.com/office/powerpoint/2010/main" val="1415186327"/>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652463" y="152400"/>
            <a:ext cx="7772400" cy="1143000"/>
          </a:xfrm>
        </p:spPr>
        <p:txBody>
          <a:bodyPr/>
          <a:lstStyle/>
          <a:p>
            <a:r>
              <a:rPr lang="en-US" altLang="en-US" smtClean="0"/>
              <a:t>Methodological Question</a:t>
            </a:r>
          </a:p>
        </p:txBody>
      </p:sp>
      <p:sp>
        <p:nvSpPr>
          <p:cNvPr id="200707" name="Content Placeholder 2"/>
          <p:cNvSpPr>
            <a:spLocks noGrp="1"/>
          </p:cNvSpPr>
          <p:nvPr>
            <p:ph idx="1"/>
          </p:nvPr>
        </p:nvSpPr>
        <p:spPr>
          <a:xfrm>
            <a:off x="652463" y="1371600"/>
            <a:ext cx="7772400" cy="4114800"/>
          </a:xfrm>
        </p:spPr>
        <p:txBody>
          <a:bodyPr/>
          <a:lstStyle/>
          <a:p>
            <a:r>
              <a:rPr lang="en-US" altLang="en-US" smtClean="0"/>
              <a:t>What kind of historical methodology is appropriate? What causal arguments are being made? Examples:</a:t>
            </a:r>
          </a:p>
          <a:p>
            <a:pPr lvl="1"/>
            <a:r>
              <a:rPr lang="en-US" altLang="en-US" smtClean="0"/>
              <a:t>History as a procession of leaders:  leadership matters</a:t>
            </a:r>
          </a:p>
          <a:p>
            <a:pPr lvl="1"/>
            <a:r>
              <a:rPr lang="en-US" altLang="en-US" smtClean="0"/>
              <a:t>Social history:  follow what the common person experienced, social movements matter</a:t>
            </a:r>
          </a:p>
          <a:p>
            <a:pPr lvl="1"/>
            <a:r>
              <a:rPr lang="en-US" altLang="en-US" smtClean="0"/>
              <a:t>Oral history: emphasis on interviews, subjectivism</a:t>
            </a:r>
          </a:p>
          <a:p>
            <a:pPr lvl="1"/>
            <a:r>
              <a:rPr lang="en-US" altLang="en-US" smtClean="0"/>
              <a:t>Documentary history:  evidence matters</a:t>
            </a:r>
          </a:p>
          <a:p>
            <a:pPr lvl="1"/>
            <a:endParaRPr lang="en-US" altLang="en-US" smtClean="0"/>
          </a:p>
        </p:txBody>
      </p:sp>
    </p:spTree>
    <p:extLst>
      <p:ext uri="{BB962C8B-B14F-4D97-AF65-F5344CB8AC3E}">
        <p14:creationId xmlns:p14="http://schemas.microsoft.com/office/powerpoint/2010/main" val="246452649"/>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tLang="en-US" smtClean="0"/>
              <a:t>Best Practices for Historians</a:t>
            </a:r>
          </a:p>
        </p:txBody>
      </p:sp>
      <p:sp>
        <p:nvSpPr>
          <p:cNvPr id="3" name="Content Placeholder 2"/>
          <p:cNvSpPr>
            <a:spLocks noGrp="1"/>
          </p:cNvSpPr>
          <p:nvPr>
            <p:ph idx="1"/>
          </p:nvPr>
        </p:nvSpPr>
        <p:spPr/>
        <p:txBody>
          <a:bodyPr/>
          <a:lstStyle/>
          <a:p>
            <a:pPr>
              <a:defRPr/>
            </a:pPr>
            <a:r>
              <a:rPr lang="en-US" dirty="0" smtClean="0"/>
              <a:t>Know the paradigms that have been employed to study the subject under investigation.</a:t>
            </a:r>
          </a:p>
          <a:p>
            <a:pPr>
              <a:defRPr/>
            </a:pPr>
            <a:r>
              <a:rPr lang="en-US" dirty="0" smtClean="0"/>
              <a:t>Be aware of the paradigm that you are using and its strengths and weaknesses.</a:t>
            </a:r>
          </a:p>
          <a:p>
            <a:pPr>
              <a:defRPr/>
            </a:pPr>
            <a:r>
              <a:rPr lang="en-US" dirty="0" smtClean="0"/>
              <a:t>Subject your work to critical review by others.</a:t>
            </a:r>
          </a:p>
          <a:p>
            <a:pPr marL="0" indent="0">
              <a:buFontTx/>
              <a:buNone/>
              <a:defRPr/>
            </a:pPr>
            <a:endParaRPr lang="en-US" dirty="0" smtClean="0"/>
          </a:p>
        </p:txBody>
      </p:sp>
    </p:spTree>
    <p:extLst>
      <p:ext uri="{BB962C8B-B14F-4D97-AF65-F5344CB8AC3E}">
        <p14:creationId xmlns:p14="http://schemas.microsoft.com/office/powerpoint/2010/main" val="2606802129"/>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6"/>
          <p:cNvSpPr>
            <a:spLocks noGrp="1"/>
          </p:cNvSpPr>
          <p:nvPr>
            <p:ph type="title"/>
          </p:nvPr>
        </p:nvSpPr>
        <p:spPr/>
        <p:txBody>
          <a:bodyPr/>
          <a:lstStyle/>
          <a:p>
            <a:r>
              <a:rPr lang="en-US" altLang="en-US" smtClean="0"/>
              <a:t>History: Choices</a:t>
            </a:r>
          </a:p>
        </p:txBody>
      </p:sp>
      <p:sp>
        <p:nvSpPr>
          <p:cNvPr id="202755" name="Text Placeholder 7"/>
          <p:cNvSpPr>
            <a:spLocks noGrp="1"/>
          </p:cNvSpPr>
          <p:nvPr>
            <p:ph type="body" idx="1"/>
          </p:nvPr>
        </p:nvSpPr>
        <p:spPr/>
        <p:txBody>
          <a:bodyPr/>
          <a:lstStyle/>
          <a:p>
            <a:r>
              <a:rPr lang="en-US" altLang="en-US" smtClean="0"/>
              <a:t>Branches:  Examples</a:t>
            </a:r>
          </a:p>
        </p:txBody>
      </p:sp>
      <p:sp>
        <p:nvSpPr>
          <p:cNvPr id="202756" name="Content Placeholder 8"/>
          <p:cNvSpPr>
            <a:spLocks noGrp="1"/>
          </p:cNvSpPr>
          <p:nvPr>
            <p:ph sz="half" idx="2"/>
          </p:nvPr>
        </p:nvSpPr>
        <p:spPr/>
        <p:txBody>
          <a:bodyPr/>
          <a:lstStyle/>
          <a:p>
            <a:r>
              <a:rPr lang="en-US" altLang="en-US" smtClean="0"/>
              <a:t>Biographical</a:t>
            </a:r>
          </a:p>
          <a:p>
            <a:r>
              <a:rPr lang="en-US" altLang="en-US" smtClean="0"/>
              <a:t>Political</a:t>
            </a:r>
          </a:p>
          <a:p>
            <a:r>
              <a:rPr lang="en-US" altLang="en-US" smtClean="0"/>
              <a:t>Economic</a:t>
            </a:r>
          </a:p>
          <a:p>
            <a:r>
              <a:rPr lang="en-US" altLang="en-US" smtClean="0"/>
              <a:t>Diplomatic</a:t>
            </a:r>
          </a:p>
          <a:p>
            <a:r>
              <a:rPr lang="en-US" altLang="en-US" smtClean="0"/>
              <a:t>Intellectual</a:t>
            </a:r>
          </a:p>
          <a:p>
            <a:r>
              <a:rPr lang="en-US" altLang="en-US" smtClean="0"/>
              <a:t>Women’s history</a:t>
            </a:r>
          </a:p>
          <a:p>
            <a:r>
              <a:rPr lang="en-US" altLang="en-US" smtClean="0"/>
              <a:t>Ethnic History</a:t>
            </a:r>
          </a:p>
          <a:p>
            <a:r>
              <a:rPr lang="en-US" altLang="en-US" smtClean="0"/>
              <a:t>Art history</a:t>
            </a:r>
          </a:p>
          <a:p>
            <a:r>
              <a:rPr lang="en-US" altLang="en-US" smtClean="0"/>
              <a:t>Cultural</a:t>
            </a:r>
          </a:p>
        </p:txBody>
      </p:sp>
      <p:sp>
        <p:nvSpPr>
          <p:cNvPr id="202757" name="Text Placeholder 9"/>
          <p:cNvSpPr>
            <a:spLocks noGrp="1"/>
          </p:cNvSpPr>
          <p:nvPr>
            <p:ph type="body" sz="quarter" idx="3"/>
          </p:nvPr>
        </p:nvSpPr>
        <p:spPr/>
        <p:txBody>
          <a:bodyPr/>
          <a:lstStyle/>
          <a:p>
            <a:r>
              <a:rPr lang="en-US" altLang="en-US" smtClean="0"/>
              <a:t>Methods:  Examples</a:t>
            </a:r>
          </a:p>
        </p:txBody>
      </p:sp>
      <p:sp>
        <p:nvSpPr>
          <p:cNvPr id="202758" name="Content Placeholder 10"/>
          <p:cNvSpPr>
            <a:spLocks noGrp="1"/>
          </p:cNvSpPr>
          <p:nvPr>
            <p:ph sz="quarter" idx="4"/>
          </p:nvPr>
        </p:nvSpPr>
        <p:spPr/>
        <p:txBody>
          <a:bodyPr/>
          <a:lstStyle/>
          <a:p>
            <a:r>
              <a:rPr lang="en-US" altLang="en-US" smtClean="0"/>
              <a:t>Document analysis</a:t>
            </a:r>
          </a:p>
          <a:p>
            <a:r>
              <a:rPr lang="en-US" altLang="en-US" smtClean="0"/>
              <a:t>Oral history</a:t>
            </a:r>
          </a:p>
          <a:p>
            <a:r>
              <a:rPr lang="en-US" altLang="en-US" smtClean="0"/>
              <a:t>Quantitative</a:t>
            </a:r>
          </a:p>
        </p:txBody>
      </p:sp>
    </p:spTree>
    <p:extLst>
      <p:ext uri="{BB962C8B-B14F-4D97-AF65-F5344CB8AC3E}">
        <p14:creationId xmlns:p14="http://schemas.microsoft.com/office/powerpoint/2010/main" val="726235337"/>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altLang="en-US" smtClean="0"/>
              <a:t>Reflection for the IA</a:t>
            </a:r>
          </a:p>
        </p:txBody>
      </p:sp>
      <p:sp>
        <p:nvSpPr>
          <p:cNvPr id="206851" name="Content Placeholder 2"/>
          <p:cNvSpPr>
            <a:spLocks noGrp="1"/>
          </p:cNvSpPr>
          <p:nvPr>
            <p:ph idx="1"/>
          </p:nvPr>
        </p:nvSpPr>
        <p:spPr/>
        <p:txBody>
          <a:bodyPr/>
          <a:lstStyle/>
          <a:p>
            <a:r>
              <a:rPr lang="en-US" altLang="en-US" smtClean="0"/>
              <a:t>What methods are you using to address question?</a:t>
            </a:r>
          </a:p>
          <a:p>
            <a:r>
              <a:rPr lang="en-US" altLang="en-US" smtClean="0"/>
              <a:t>What challenges do you face?  </a:t>
            </a:r>
          </a:p>
          <a:p>
            <a:pPr lvl="1"/>
            <a:r>
              <a:rPr lang="en-US" altLang="en-US" smtClean="0"/>
              <a:t>Validity questions</a:t>
            </a:r>
          </a:p>
          <a:p>
            <a:pPr lvl="1"/>
            <a:r>
              <a:rPr lang="en-US" altLang="en-US" smtClean="0"/>
              <a:t>Biases</a:t>
            </a:r>
          </a:p>
          <a:p>
            <a:pPr lvl="1"/>
            <a:r>
              <a:rPr lang="en-US" altLang="en-US" smtClean="0"/>
              <a:t>Significance</a:t>
            </a:r>
          </a:p>
          <a:p>
            <a:r>
              <a:rPr lang="en-US" altLang="en-US" smtClean="0"/>
              <a:t>What are you learning about the study of history from your experience?</a:t>
            </a:r>
          </a:p>
        </p:txBody>
      </p:sp>
    </p:spTree>
    <p:extLst>
      <p:ext uri="{BB962C8B-B14F-4D97-AF65-F5344CB8AC3E}">
        <p14:creationId xmlns:p14="http://schemas.microsoft.com/office/powerpoint/2010/main" val="269166622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Does it make sense to search for the truth?</a:t>
            </a:r>
          </a:p>
        </p:txBody>
      </p:sp>
      <p:sp>
        <p:nvSpPr>
          <p:cNvPr id="72707" name="Rectangle 3"/>
          <p:cNvSpPr>
            <a:spLocks noGrp="1" noChangeArrowheads="1"/>
          </p:cNvSpPr>
          <p:nvPr>
            <p:ph type="body" sz="half" idx="1"/>
          </p:nvPr>
        </p:nvSpPr>
        <p:spPr>
          <a:xfrm>
            <a:off x="457200" y="1600200"/>
            <a:ext cx="4033838" cy="4525963"/>
          </a:xfrm>
        </p:spPr>
        <p:txBody>
          <a:bodyPr/>
          <a:lstStyle/>
          <a:p>
            <a:pPr eaLnBrk="1" hangingPunct="1">
              <a:lnSpc>
                <a:spcPct val="90000"/>
              </a:lnSpc>
            </a:pPr>
            <a:r>
              <a:rPr lang="en-US" altLang="en-US" sz="2400" smtClean="0"/>
              <a:t>This assumes that there is a truth…</a:t>
            </a:r>
          </a:p>
          <a:p>
            <a:pPr eaLnBrk="1" hangingPunct="1">
              <a:lnSpc>
                <a:spcPct val="90000"/>
              </a:lnSpc>
            </a:pPr>
            <a:r>
              <a:rPr lang="en-US" altLang="en-US" sz="2400" smtClean="0"/>
              <a:t>Objectivism:the claim that there is one set of universal truths or facts about the world and that these truths are independent of us</a:t>
            </a:r>
          </a:p>
          <a:p>
            <a:pPr lvl="1" eaLnBrk="1" hangingPunct="1">
              <a:lnSpc>
                <a:spcPct val="90000"/>
              </a:lnSpc>
              <a:buFontTx/>
              <a:buNone/>
            </a:pPr>
            <a:r>
              <a:rPr lang="en-US" altLang="en-US" sz="2000" smtClean="0"/>
              <a:t>-Rationalism</a:t>
            </a:r>
          </a:p>
          <a:p>
            <a:pPr lvl="1" eaLnBrk="1" hangingPunct="1">
              <a:lnSpc>
                <a:spcPct val="90000"/>
              </a:lnSpc>
              <a:buFontTx/>
              <a:buNone/>
            </a:pPr>
            <a:r>
              <a:rPr lang="en-US" altLang="en-US" sz="2000" smtClean="0"/>
              <a:t>-Empiricism</a:t>
            </a:r>
          </a:p>
          <a:p>
            <a:pPr lvl="1" eaLnBrk="1" hangingPunct="1">
              <a:lnSpc>
                <a:spcPct val="90000"/>
              </a:lnSpc>
              <a:buFontTx/>
              <a:buNone/>
            </a:pPr>
            <a:r>
              <a:rPr lang="en-US" altLang="en-US" sz="2000" smtClean="0"/>
              <a:t>-Kantianism (constructivism)</a:t>
            </a:r>
          </a:p>
        </p:txBody>
      </p:sp>
      <p:sp>
        <p:nvSpPr>
          <p:cNvPr id="72708" name="Rectangle 4"/>
          <p:cNvSpPr>
            <a:spLocks noGrp="1" noChangeArrowheads="1"/>
          </p:cNvSpPr>
          <p:nvPr>
            <p:ph type="body" sz="half" idx="2"/>
          </p:nvPr>
        </p:nvSpPr>
        <p:spPr>
          <a:xfrm>
            <a:off x="4652963" y="1600200"/>
            <a:ext cx="4033837" cy="4525963"/>
          </a:xfrm>
        </p:spPr>
        <p:txBody>
          <a:bodyPr/>
          <a:lstStyle/>
          <a:p>
            <a:pPr eaLnBrk="1" hangingPunct="1">
              <a:lnSpc>
                <a:spcPct val="90000"/>
              </a:lnSpc>
            </a:pPr>
            <a:r>
              <a:rPr lang="en-US" altLang="en-US" smtClean="0"/>
              <a:t>Relativism:  the claim that there can be no universal objective knowledge of reality because all knowledge is relative to individuals or one’s culture.  However, unlike skeptics there is </a:t>
            </a:r>
          </a:p>
          <a:p>
            <a:pPr eaLnBrk="1" hangingPunct="1">
              <a:lnSpc>
                <a:spcPct val="90000"/>
              </a:lnSpc>
              <a:buFontTx/>
              <a:buNone/>
            </a:pPr>
            <a:r>
              <a:rPr lang="en-US" altLang="en-US" smtClean="0"/>
              <a:t>    “subjective truth.”</a:t>
            </a:r>
          </a:p>
        </p:txBody>
      </p:sp>
    </p:spTree>
    <p:extLst>
      <p:ext uri="{BB962C8B-B14F-4D97-AF65-F5344CB8AC3E}">
        <p14:creationId xmlns:p14="http://schemas.microsoft.com/office/powerpoint/2010/main" val="53779968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2"/>
          <p:cNvSpPr>
            <a:spLocks noGrp="1"/>
          </p:cNvSpPr>
          <p:nvPr>
            <p:ph type="title"/>
          </p:nvPr>
        </p:nvSpPr>
        <p:spPr>
          <a:xfrm>
            <a:off x="628650" y="-228600"/>
            <a:ext cx="7886700" cy="1325563"/>
          </a:xfrm>
        </p:spPr>
        <p:txBody>
          <a:bodyPr/>
          <a:lstStyle/>
          <a:p>
            <a:r>
              <a:rPr lang="en-US" altLang="en-US" smtClean="0"/>
              <a:t>TOK Final</a:t>
            </a:r>
          </a:p>
        </p:txBody>
      </p:sp>
      <p:sp>
        <p:nvSpPr>
          <p:cNvPr id="210947" name="Content Placeholder 3"/>
          <p:cNvSpPr>
            <a:spLocks noGrp="1"/>
          </p:cNvSpPr>
          <p:nvPr>
            <p:ph idx="1"/>
          </p:nvPr>
        </p:nvSpPr>
        <p:spPr>
          <a:xfrm>
            <a:off x="0" y="685800"/>
            <a:ext cx="8515350" cy="6477000"/>
          </a:xfrm>
        </p:spPr>
        <p:txBody>
          <a:bodyPr/>
          <a:lstStyle/>
          <a:p>
            <a:r>
              <a:rPr lang="en-US" altLang="en-US" smtClean="0"/>
              <a:t>Think of an event that you observed or you experienced from which an epistemological (knowledge question) arose.  </a:t>
            </a:r>
          </a:p>
          <a:p>
            <a:pPr lvl="1"/>
            <a:r>
              <a:rPr lang="en-US" altLang="en-US" smtClean="0"/>
              <a:t>What is the question that struck you?</a:t>
            </a:r>
          </a:p>
          <a:p>
            <a:pPr lvl="1"/>
            <a:r>
              <a:rPr lang="en-US" altLang="en-US" smtClean="0"/>
              <a:t>How did you answer the question?  </a:t>
            </a:r>
          </a:p>
          <a:p>
            <a:pPr lvl="2"/>
            <a:r>
              <a:rPr lang="en-US" altLang="en-US" smtClean="0"/>
              <a:t>Discuss one or more epistemological schools (skepticism, empiricism, rationalism, Kantianism, etc) that you used to address the question.</a:t>
            </a:r>
          </a:p>
          <a:p>
            <a:pPr lvl="1"/>
            <a:r>
              <a:rPr lang="en-US" altLang="en-US" smtClean="0"/>
              <a:t>How well do you believe you addressed the question that you asked?  How might you answer the question better in the future?</a:t>
            </a:r>
          </a:p>
          <a:p>
            <a:r>
              <a:rPr lang="en-US" altLang="en-US" sz="2400" smtClean="0"/>
              <a:t>Final parameters:  Typed, 300 to 600 words, MLA style, use references if citing particular philosophers, events, etc, individual assignment, upload to google classroom by June 5 1:00, 200 points (one grade lower per day, not accepted after Friday at 1:00)</a:t>
            </a:r>
          </a:p>
          <a:p>
            <a:pPr lvl="1"/>
            <a:r>
              <a:rPr lang="en-US" altLang="en-US" smtClean="0"/>
              <a:t>You may ask each other for clarification about test, but you should not collaborate.</a:t>
            </a:r>
          </a:p>
        </p:txBody>
      </p:sp>
    </p:spTree>
    <p:extLst>
      <p:ext uri="{BB962C8B-B14F-4D97-AF65-F5344CB8AC3E}">
        <p14:creationId xmlns:p14="http://schemas.microsoft.com/office/powerpoint/2010/main" val="401566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90600" y="3657600"/>
            <a:ext cx="7772400" cy="1143000"/>
          </a:xfrm>
        </p:spPr>
        <p:txBody>
          <a:bodyPr/>
          <a:lstStyle/>
          <a:p>
            <a:pPr eaLnBrk="1" hangingPunct="1"/>
            <a:r>
              <a:rPr lang="en-US" altLang="en-US" sz="3600" smtClean="0"/>
              <a:t>Each one of us is a measure of what is and what is not; but there is all the difference in the world between one man and another just in the very fact that what is and appears to one is different from what is and appears to the other.</a:t>
            </a:r>
            <a:br>
              <a:rPr lang="en-US" altLang="en-US" sz="3600" smtClean="0"/>
            </a:br>
            <a:r>
              <a:rPr lang="en-US" altLang="en-US" smtClean="0"/>
              <a:t>    			</a:t>
            </a:r>
            <a:r>
              <a:rPr lang="en-US" altLang="en-US" sz="2800" smtClean="0"/>
              <a:t>Protogaras (Greek Sophist)</a:t>
            </a:r>
            <a:endParaRPr lang="en-US" altLang="en-US" smtClean="0"/>
          </a:p>
        </p:txBody>
      </p:sp>
      <p:pic>
        <p:nvPicPr>
          <p:cNvPr id="73731" name="Picture 3" descr="protago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06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3986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981200"/>
            <a:ext cx="7772400" cy="1143000"/>
          </a:xfrm>
        </p:spPr>
        <p:txBody>
          <a:bodyPr/>
          <a:lstStyle/>
          <a:p>
            <a:pPr eaLnBrk="1" hangingPunct="1"/>
            <a:r>
              <a:rPr lang="en-US" altLang="en-US" smtClean="0"/>
              <a:t>“There is no objective truth about the matter, there are only different opinions, and one opinion is just as true as another?”</a:t>
            </a:r>
            <a:br>
              <a:rPr lang="en-US" altLang="en-US" smtClean="0"/>
            </a:br>
            <a:endParaRPr lang="en-US" altLang="en-US" smtClean="0"/>
          </a:p>
        </p:txBody>
      </p:sp>
      <p:pic>
        <p:nvPicPr>
          <p:cNvPr id="74755" name="Picture 4"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67200"/>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5601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Kinds of Relativism</a:t>
            </a:r>
          </a:p>
        </p:txBody>
      </p:sp>
      <p:sp>
        <p:nvSpPr>
          <p:cNvPr id="75779" name="Rectangle 3"/>
          <p:cNvSpPr>
            <a:spLocks noGrp="1" noChangeArrowheads="1"/>
          </p:cNvSpPr>
          <p:nvPr>
            <p:ph type="body" idx="1"/>
          </p:nvPr>
        </p:nvSpPr>
        <p:spPr/>
        <p:txBody>
          <a:bodyPr/>
          <a:lstStyle/>
          <a:p>
            <a:pPr eaLnBrk="1" hangingPunct="1"/>
            <a:r>
              <a:rPr lang="en-US" altLang="en-US" smtClean="0"/>
              <a:t>Individual (Subjective) Relativism</a:t>
            </a:r>
          </a:p>
          <a:p>
            <a:pPr eaLnBrk="1" hangingPunct="1"/>
            <a:r>
              <a:rPr lang="en-US" altLang="en-US" smtClean="0"/>
              <a:t>Cultural Relativism</a:t>
            </a:r>
          </a:p>
          <a:p>
            <a:pPr eaLnBrk="1" hangingPunct="1"/>
            <a:r>
              <a:rPr lang="en-US" altLang="en-US" smtClean="0"/>
              <a:t>Historical Relativism</a:t>
            </a:r>
          </a:p>
        </p:txBody>
      </p:sp>
    </p:spTree>
    <p:extLst>
      <p:ext uri="{BB962C8B-B14F-4D97-AF65-F5344CB8AC3E}">
        <p14:creationId xmlns:p14="http://schemas.microsoft.com/office/powerpoint/2010/main" val="32863442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Examples of Relativism</a:t>
            </a:r>
          </a:p>
        </p:txBody>
      </p:sp>
      <p:sp>
        <p:nvSpPr>
          <p:cNvPr id="76803" name="Rectangle 3"/>
          <p:cNvSpPr>
            <a:spLocks noGrp="1" noChangeArrowheads="1"/>
          </p:cNvSpPr>
          <p:nvPr>
            <p:ph type="body" idx="1"/>
          </p:nvPr>
        </p:nvSpPr>
        <p:spPr/>
        <p:txBody>
          <a:bodyPr/>
          <a:lstStyle/>
          <a:p>
            <a:pPr eaLnBrk="1" hangingPunct="1">
              <a:lnSpc>
                <a:spcPct val="90000"/>
              </a:lnSpc>
            </a:pPr>
            <a:r>
              <a:rPr lang="en-US" altLang="en-US" smtClean="0"/>
              <a:t>“That may be true for you, but it’s not true for me.”</a:t>
            </a:r>
          </a:p>
          <a:p>
            <a:pPr eaLnBrk="1" hangingPunct="1">
              <a:lnSpc>
                <a:spcPct val="90000"/>
              </a:lnSpc>
            </a:pPr>
            <a:r>
              <a:rPr lang="en-US" altLang="en-US" smtClean="0"/>
              <a:t>“Beauty is in the eye of the beholder.”</a:t>
            </a:r>
          </a:p>
          <a:p>
            <a:pPr eaLnBrk="1" hangingPunct="1">
              <a:lnSpc>
                <a:spcPct val="90000"/>
              </a:lnSpc>
            </a:pPr>
            <a:r>
              <a:rPr lang="en-US" altLang="en-US" smtClean="0"/>
              <a:t>“When in Rome, do as the Romans do.”</a:t>
            </a:r>
          </a:p>
          <a:p>
            <a:pPr eaLnBrk="1" hangingPunct="1">
              <a:lnSpc>
                <a:spcPct val="90000"/>
              </a:lnSpc>
            </a:pPr>
            <a:r>
              <a:rPr lang="en-US" altLang="en-US" smtClean="0"/>
              <a:t>“Different strokes for different folks.”</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mtClean="0"/>
              <a:t>Can you think of more examples?</a:t>
            </a:r>
          </a:p>
        </p:txBody>
      </p:sp>
    </p:spTree>
    <p:extLst>
      <p:ext uri="{BB962C8B-B14F-4D97-AF65-F5344CB8AC3E}">
        <p14:creationId xmlns:p14="http://schemas.microsoft.com/office/powerpoint/2010/main" val="21878565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TotalTime>
  <Words>2689</Words>
  <Application>Microsoft Office PowerPoint</Application>
  <PresentationFormat>On-screen Show (4:3)</PresentationFormat>
  <Paragraphs>317</Paragraphs>
  <Slides>50</Slides>
  <Notes>0</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50</vt:i4>
      </vt:variant>
    </vt:vector>
  </HeadingPairs>
  <TitlesOfParts>
    <vt:vector size="67" baseType="lpstr">
      <vt:lpstr>MS PGothic</vt:lpstr>
      <vt:lpstr>Arial</vt:lpstr>
      <vt:lpstr>Calibri</vt:lpstr>
      <vt:lpstr>Calibri Light</vt:lpstr>
      <vt:lpstr>Franklin Gothic Medium</vt:lpstr>
      <vt:lpstr>Times New Roman</vt:lpstr>
      <vt:lpstr>ヒラギノ角ゴ Pro W3</vt:lpstr>
      <vt:lpstr>Office Theme</vt:lpstr>
      <vt:lpstr>Default Design</vt:lpstr>
      <vt:lpstr>3_Default Design</vt:lpstr>
      <vt:lpstr>1_Office Theme</vt:lpstr>
      <vt:lpstr>5_Default Design</vt:lpstr>
      <vt:lpstr>7_Default Design</vt:lpstr>
      <vt:lpstr>2_Office Theme</vt:lpstr>
      <vt:lpstr>6_Default Design</vt:lpstr>
      <vt:lpstr>8_Default Design</vt:lpstr>
      <vt:lpstr>ClipArt</vt:lpstr>
      <vt:lpstr>Notes from Class-April /May</vt:lpstr>
      <vt:lpstr>Do we know?  Five Rival Epistemologies</vt:lpstr>
      <vt:lpstr>Is Knowledge Possible?</vt:lpstr>
      <vt:lpstr>PowerPoint Presentation</vt:lpstr>
      <vt:lpstr>Does it make sense to search for the truth?</vt:lpstr>
      <vt:lpstr>Each one of us is a measure of what is and what is not; but there is all the difference in the world between one man and another just in the very fact that what is and appears to one is different from what is and appears to the other.        Protogaras (Greek Sophist)</vt:lpstr>
      <vt:lpstr>“There is no objective truth about the matter, there are only different opinions, and one opinion is just as true as another?” </vt:lpstr>
      <vt:lpstr>Kinds of Relativism</vt:lpstr>
      <vt:lpstr>Examples of Relativism</vt:lpstr>
      <vt:lpstr>Relativist Realities:  Individual or Cultural?</vt:lpstr>
      <vt:lpstr>Friedrich Nietzsche</vt:lpstr>
      <vt:lpstr>Argument</vt:lpstr>
      <vt:lpstr>As a path to knowledge,</vt:lpstr>
      <vt:lpstr>Sex vs. Gender</vt:lpstr>
      <vt:lpstr>Feminist Epistemology</vt:lpstr>
      <vt:lpstr>Feminist Critique of Philosophy</vt:lpstr>
      <vt:lpstr>Developments in Feminist thought</vt:lpstr>
      <vt:lpstr>First Wave Example: What epistemological issues did you perceive in this movie?</vt:lpstr>
      <vt:lpstr>Jean Kilbourne’s Advertising’s Image of Women</vt:lpstr>
      <vt:lpstr>Is language a way of knowing?</vt:lpstr>
      <vt:lpstr>Views of language</vt:lpstr>
      <vt:lpstr>Language as Communication</vt:lpstr>
      <vt:lpstr>Language as Communication</vt:lpstr>
      <vt:lpstr>Language as Symbolic of Reality</vt:lpstr>
      <vt:lpstr>Linguistic Relativism:  Language as Constitutive of Reality</vt:lpstr>
      <vt:lpstr>What do you think?</vt:lpstr>
      <vt:lpstr>PowerPoint Presentation</vt:lpstr>
      <vt:lpstr>Language</vt:lpstr>
      <vt:lpstr>Nothingness</vt:lpstr>
      <vt:lpstr>The Role of Language</vt:lpstr>
      <vt:lpstr>Discussion: Philosophy of Language</vt:lpstr>
      <vt:lpstr>Quote from Orwell’s 1984</vt:lpstr>
      <vt:lpstr>Ted Talk</vt:lpstr>
      <vt:lpstr>Epistemological considerations raised by Kilbourne’s video</vt:lpstr>
      <vt:lpstr>Misunderstandings?</vt:lpstr>
      <vt:lpstr>Anorexia Nervosa</vt:lpstr>
      <vt:lpstr>What is the epistemological status of history?</vt:lpstr>
      <vt:lpstr>Epistemological Issues</vt:lpstr>
      <vt:lpstr>Related to idiographic v. nomothetic explanations</vt:lpstr>
      <vt:lpstr>Analyze historiography of POV video </vt:lpstr>
      <vt:lpstr>Korematsu v. United States (1944)</vt:lpstr>
      <vt:lpstr>Watch the documentary about Fred Korematsu</vt:lpstr>
      <vt:lpstr>Analyze one piece of evidence from the history of you or your family</vt:lpstr>
      <vt:lpstr>Share in small groups family history evidence</vt:lpstr>
      <vt:lpstr>What drives history?</vt:lpstr>
      <vt:lpstr>Methodological Question</vt:lpstr>
      <vt:lpstr>Best Practices for Historians</vt:lpstr>
      <vt:lpstr>History: Choices</vt:lpstr>
      <vt:lpstr>Reflection for the IA</vt:lpstr>
      <vt:lpstr>TOK Final</vt:lpstr>
    </vt:vector>
  </TitlesOfParts>
  <Company>Antelope Valley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from Class-April /May</dc:title>
  <dc:creator>Steve Reti</dc:creator>
  <cp:lastModifiedBy>Steve Reti</cp:lastModifiedBy>
  <cp:revision>2</cp:revision>
  <dcterms:created xsi:type="dcterms:W3CDTF">2019-05-31T19:43:17Z</dcterms:created>
  <dcterms:modified xsi:type="dcterms:W3CDTF">2019-05-31T19:47:45Z</dcterms:modified>
</cp:coreProperties>
</file>