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912"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9CDBE24-6DE0-4E54-B65D-5E4F45D89C05}" type="datetimeFigureOut">
              <a:rPr lang="en-US" smtClean="0"/>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89263D-8FC5-4138-95CB-4EC658FE107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CDBE24-6DE0-4E54-B65D-5E4F45D89C05}" type="datetimeFigureOut">
              <a:rPr lang="en-US" smtClean="0"/>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89263D-8FC5-4138-95CB-4EC658FE107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CDBE24-6DE0-4E54-B65D-5E4F45D89C05}" type="datetimeFigureOut">
              <a:rPr lang="en-US" smtClean="0"/>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89263D-8FC5-4138-95CB-4EC658FE107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CDBE24-6DE0-4E54-B65D-5E4F45D89C05}" type="datetimeFigureOut">
              <a:rPr lang="en-US" smtClean="0"/>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89263D-8FC5-4138-95CB-4EC658FE107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CDBE24-6DE0-4E54-B65D-5E4F45D89C05}" type="datetimeFigureOut">
              <a:rPr lang="en-US" smtClean="0"/>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89263D-8FC5-4138-95CB-4EC658FE107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9CDBE24-6DE0-4E54-B65D-5E4F45D89C05}" type="datetimeFigureOut">
              <a:rPr lang="en-US" smtClean="0"/>
              <a:t>8/25/2014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89263D-8FC5-4138-95CB-4EC658FE107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9CDBE24-6DE0-4E54-B65D-5E4F45D89C05}" type="datetimeFigureOut">
              <a:rPr lang="en-US" smtClean="0"/>
              <a:t>8/25/2014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89263D-8FC5-4138-95CB-4EC658FE107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9CDBE24-6DE0-4E54-B65D-5E4F45D89C05}" type="datetimeFigureOut">
              <a:rPr lang="en-US" smtClean="0"/>
              <a:t>8/25/2014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89263D-8FC5-4138-95CB-4EC658FE107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CDBE24-6DE0-4E54-B65D-5E4F45D89C05}" type="datetimeFigureOut">
              <a:rPr lang="en-US" smtClean="0"/>
              <a:t>8/25/2014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89263D-8FC5-4138-95CB-4EC658FE107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CDBE24-6DE0-4E54-B65D-5E4F45D89C05}" type="datetimeFigureOut">
              <a:rPr lang="en-US" smtClean="0"/>
              <a:t>8/25/2014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89263D-8FC5-4138-95CB-4EC658FE107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CDBE24-6DE0-4E54-B65D-5E4F45D89C05}" type="datetimeFigureOut">
              <a:rPr lang="en-US" smtClean="0"/>
              <a:t>8/25/2014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89263D-8FC5-4138-95CB-4EC658FE107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CDBE24-6DE0-4E54-B65D-5E4F45D89C05}" type="datetimeFigureOut">
              <a:rPr lang="en-US" smtClean="0"/>
              <a:t>8/25/2014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89263D-8FC5-4138-95CB-4EC658FE107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Active </a:t>
            </a:r>
            <a:r>
              <a:rPr lang="en-US" b="1" dirty="0" smtClean="0"/>
              <a:t>Voice</a:t>
            </a:r>
            <a:endParaRPr lang="en-US" dirty="0"/>
          </a:p>
        </p:txBody>
      </p:sp>
      <p:sp>
        <p:nvSpPr>
          <p:cNvPr id="5" name="Content Placeholder 4"/>
          <p:cNvSpPr>
            <a:spLocks noGrp="1"/>
          </p:cNvSpPr>
          <p:nvPr>
            <p:ph idx="1"/>
          </p:nvPr>
        </p:nvSpPr>
        <p:spPr>
          <a:xfrm>
            <a:off x="152400" y="1447800"/>
            <a:ext cx="8839200" cy="4678363"/>
          </a:xfrm>
        </p:spPr>
        <p:txBody>
          <a:bodyPr>
            <a:normAutofit lnSpcReduction="10000"/>
          </a:bodyPr>
          <a:lstStyle/>
          <a:p>
            <a:pPr>
              <a:buNone/>
            </a:pPr>
            <a:r>
              <a:rPr lang="en-US" sz="3600" dirty="0"/>
              <a:t>When writing sentences, paragraphs, or essays, students should always try to write in the ACTIVE VOICE. Active voice occurs when the subject of the sentence is doing the </a:t>
            </a:r>
            <a:r>
              <a:rPr lang="en-US" sz="3600" dirty="0" smtClean="0"/>
              <a:t>action.</a:t>
            </a:r>
          </a:p>
          <a:p>
            <a:pPr>
              <a:buNone/>
            </a:pPr>
            <a:r>
              <a:rPr lang="en-US" dirty="0" smtClean="0"/>
              <a:t>Ex.: </a:t>
            </a:r>
          </a:p>
          <a:p>
            <a:pPr>
              <a:buNone/>
            </a:pPr>
            <a:r>
              <a:rPr lang="en-US" sz="4400" i="1" dirty="0" smtClean="0"/>
              <a:t>Jim </a:t>
            </a:r>
            <a:r>
              <a:rPr lang="en-US" sz="4400" i="1" dirty="0"/>
              <a:t>learned to ski while on vacation in Colorado.</a:t>
            </a:r>
            <a:endParaRPr lang="en-US" sz="4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1905000"/>
            <a:ext cx="8077200" cy="3416320"/>
          </a:xfrm>
          <a:prstGeom prst="rect">
            <a:avLst/>
          </a:prstGeom>
        </p:spPr>
        <p:txBody>
          <a:bodyPr wrap="square">
            <a:spAutoFit/>
          </a:bodyPr>
          <a:lstStyle/>
          <a:p>
            <a:r>
              <a:rPr lang="en-US" sz="3600" dirty="0"/>
              <a:t>The subject of the sentence, </a:t>
            </a:r>
            <a:r>
              <a:rPr lang="en-US" sz="3600" i="1" dirty="0"/>
              <a:t>Jim</a:t>
            </a:r>
            <a:r>
              <a:rPr lang="en-US" sz="3600" dirty="0"/>
              <a:t>, is doing the action, </a:t>
            </a:r>
            <a:r>
              <a:rPr lang="en-US" sz="3600" i="1" dirty="0"/>
              <a:t>learning</a:t>
            </a:r>
            <a:r>
              <a:rPr lang="en-US" sz="3600" dirty="0"/>
              <a:t>. This means the sentence is active voice. </a:t>
            </a:r>
            <a:endParaRPr lang="en-US" sz="3600" dirty="0" smtClean="0"/>
          </a:p>
          <a:p>
            <a:endParaRPr lang="en-US" sz="3600" b="1" dirty="0"/>
          </a:p>
          <a:p>
            <a:r>
              <a:rPr lang="en-US" sz="3600" b="1" dirty="0" smtClean="0"/>
              <a:t>Do </a:t>
            </a:r>
            <a:r>
              <a:rPr lang="en-US" sz="3600" b="1" dirty="0"/>
              <a:t>not think strictly of the verb itself, but of the action it implies.</a:t>
            </a:r>
            <a:r>
              <a:rPr lang="en-US" sz="3600" dirty="0"/>
              <a:t> </a:t>
            </a:r>
          </a:p>
        </p:txBody>
      </p:sp>
      <p:sp>
        <p:nvSpPr>
          <p:cNvPr id="5" name="Rectangle 4"/>
          <p:cNvSpPr/>
          <p:nvPr/>
        </p:nvSpPr>
        <p:spPr>
          <a:xfrm>
            <a:off x="228600" y="990600"/>
            <a:ext cx="8763000" cy="615553"/>
          </a:xfrm>
          <a:prstGeom prst="rect">
            <a:avLst/>
          </a:prstGeom>
        </p:spPr>
        <p:txBody>
          <a:bodyPr wrap="square">
            <a:spAutoFit/>
          </a:bodyPr>
          <a:lstStyle/>
          <a:p>
            <a:pPr>
              <a:buNone/>
            </a:pPr>
            <a:r>
              <a:rPr lang="en-US" sz="3400" i="1" dirty="0" smtClean="0"/>
              <a:t>Jim learned to ski while on vacation in Colorado.</a:t>
            </a:r>
            <a:endParaRPr lang="en-US" sz="3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143000"/>
          </a:xfrm>
        </p:spPr>
        <p:txBody>
          <a:bodyPr>
            <a:normAutofit/>
          </a:bodyPr>
          <a:lstStyle/>
          <a:p>
            <a:r>
              <a:rPr lang="en-US" b="1" dirty="0" smtClean="0"/>
              <a:t>Passive Voice</a:t>
            </a:r>
            <a:endParaRPr lang="en-US" dirty="0"/>
          </a:p>
        </p:txBody>
      </p:sp>
      <p:sp>
        <p:nvSpPr>
          <p:cNvPr id="5" name="Content Placeholder 4"/>
          <p:cNvSpPr>
            <a:spLocks noGrp="1"/>
          </p:cNvSpPr>
          <p:nvPr>
            <p:ph idx="1"/>
          </p:nvPr>
        </p:nvSpPr>
        <p:spPr>
          <a:xfrm>
            <a:off x="152400" y="1219200"/>
            <a:ext cx="8839200" cy="4678363"/>
          </a:xfrm>
        </p:spPr>
        <p:txBody>
          <a:bodyPr>
            <a:normAutofit lnSpcReduction="10000"/>
          </a:bodyPr>
          <a:lstStyle/>
          <a:p>
            <a:pPr>
              <a:buNone/>
            </a:pPr>
            <a:r>
              <a:rPr lang="en-US" sz="3600" dirty="0"/>
              <a:t>The alternative to active voice is PASSIVE VOICE. Passive voice is when the subject is being acted upon by some other person, place, or thing, and is therefore not doing the action the verb indicates. </a:t>
            </a:r>
            <a:endParaRPr lang="en-US" sz="3600" dirty="0" smtClean="0"/>
          </a:p>
          <a:p>
            <a:pPr>
              <a:buNone/>
            </a:pPr>
            <a:r>
              <a:rPr lang="en-US" dirty="0" smtClean="0"/>
              <a:t>Ex.: </a:t>
            </a:r>
          </a:p>
          <a:p>
            <a:pPr>
              <a:buNone/>
            </a:pPr>
            <a:r>
              <a:rPr lang="en-US" sz="4400" i="1" dirty="0"/>
              <a:t>Skiing was learned by Jim while on vacation in Colorado.</a:t>
            </a:r>
            <a:endParaRPr lang="en-US" sz="4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76200" y="0"/>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ln>
                  <a:noFill/>
                </a:ln>
                <a:solidFill>
                  <a:schemeClr val="tx1"/>
                </a:solidFill>
                <a:effectLst/>
                <a:ea typeface="Times New Roman" pitchFamily="18" charset="0"/>
              </a:rPr>
              <a:t>Also, any sentence in which </a:t>
            </a:r>
            <a:r>
              <a:rPr kumimoji="0" lang="en-US" sz="3600" b="0" i="1" u="none" strike="noStrike" cap="none" normalizeH="0" baseline="0" dirty="0" smtClean="0">
                <a:ln>
                  <a:noFill/>
                </a:ln>
                <a:solidFill>
                  <a:schemeClr val="tx1"/>
                </a:solidFill>
                <a:effectLst/>
                <a:ea typeface="Times New Roman" pitchFamily="18" charset="0"/>
              </a:rPr>
              <a:t>is</a:t>
            </a:r>
            <a:r>
              <a:rPr kumimoji="0" lang="en-US" sz="3600" b="0" i="0" u="none" strike="noStrike" cap="none" normalizeH="0" baseline="0" dirty="0" smtClean="0">
                <a:ln>
                  <a:noFill/>
                </a:ln>
                <a:solidFill>
                  <a:schemeClr val="tx1"/>
                </a:solidFill>
                <a:effectLst/>
                <a:ea typeface="Times New Roman" pitchFamily="18" charset="0"/>
              </a:rPr>
              <a:t>, </a:t>
            </a:r>
            <a:r>
              <a:rPr kumimoji="0" lang="en-US" sz="3600" b="0" i="1" u="none" strike="noStrike" cap="none" normalizeH="0" baseline="0" dirty="0" smtClean="0">
                <a:ln>
                  <a:noFill/>
                </a:ln>
                <a:solidFill>
                  <a:schemeClr val="tx1"/>
                </a:solidFill>
                <a:effectLst/>
                <a:ea typeface="Times New Roman" pitchFamily="18" charset="0"/>
              </a:rPr>
              <a:t>am</a:t>
            </a:r>
            <a:r>
              <a:rPr kumimoji="0" lang="en-US" sz="3600" b="0" i="0" u="none" strike="noStrike" cap="none" normalizeH="0" baseline="0" dirty="0" smtClean="0">
                <a:ln>
                  <a:noFill/>
                </a:ln>
                <a:solidFill>
                  <a:schemeClr val="tx1"/>
                </a:solidFill>
                <a:effectLst/>
                <a:ea typeface="Times New Roman" pitchFamily="18" charset="0"/>
              </a:rPr>
              <a:t>, </a:t>
            </a:r>
            <a:r>
              <a:rPr kumimoji="0" lang="en-US" sz="3600" b="0" i="1" u="none" strike="noStrike" cap="none" normalizeH="0" baseline="0" dirty="0" smtClean="0">
                <a:ln>
                  <a:noFill/>
                </a:ln>
                <a:solidFill>
                  <a:schemeClr val="tx1"/>
                </a:solidFill>
                <a:effectLst/>
                <a:ea typeface="Times New Roman" pitchFamily="18" charset="0"/>
              </a:rPr>
              <a:t>are</a:t>
            </a:r>
            <a:r>
              <a:rPr kumimoji="0" lang="en-US" sz="3600" b="0" i="0" u="none" strike="noStrike" cap="none" normalizeH="0" baseline="0" dirty="0" smtClean="0">
                <a:ln>
                  <a:noFill/>
                </a:ln>
                <a:solidFill>
                  <a:schemeClr val="tx1"/>
                </a:solidFill>
                <a:effectLst/>
                <a:ea typeface="Times New Roman" pitchFamily="18" charset="0"/>
              </a:rPr>
              <a:t>, </a:t>
            </a:r>
            <a:r>
              <a:rPr kumimoji="0" lang="en-US" sz="3600" b="0" i="1" u="none" strike="noStrike" cap="none" normalizeH="0" baseline="0" dirty="0" smtClean="0">
                <a:ln>
                  <a:noFill/>
                </a:ln>
                <a:solidFill>
                  <a:schemeClr val="tx1"/>
                </a:solidFill>
                <a:effectLst/>
                <a:ea typeface="Times New Roman" pitchFamily="18" charset="0"/>
              </a:rPr>
              <a:t>was</a:t>
            </a:r>
            <a:r>
              <a:rPr kumimoji="0" lang="en-US" sz="3600" b="0" i="0" u="none" strike="noStrike" cap="none" normalizeH="0" baseline="0" dirty="0" smtClean="0">
                <a:ln>
                  <a:noFill/>
                </a:ln>
                <a:solidFill>
                  <a:schemeClr val="tx1"/>
                </a:solidFill>
                <a:effectLst/>
                <a:ea typeface="Times New Roman" pitchFamily="18" charset="0"/>
              </a:rPr>
              <a:t>, or </a:t>
            </a:r>
            <a:r>
              <a:rPr kumimoji="0" lang="en-US" sz="3600" b="0" i="1" u="none" strike="noStrike" cap="none" normalizeH="0" baseline="0" dirty="0" smtClean="0">
                <a:ln>
                  <a:noFill/>
                </a:ln>
                <a:solidFill>
                  <a:schemeClr val="tx1"/>
                </a:solidFill>
                <a:effectLst/>
                <a:ea typeface="Times New Roman" pitchFamily="18" charset="0"/>
              </a:rPr>
              <a:t>were</a:t>
            </a:r>
            <a:r>
              <a:rPr kumimoji="0" lang="en-US" sz="3600" b="0" i="0" u="none" strike="noStrike" cap="none" normalizeH="0" baseline="0" dirty="0" smtClean="0">
                <a:ln>
                  <a:noFill/>
                </a:ln>
                <a:solidFill>
                  <a:schemeClr val="tx1"/>
                </a:solidFill>
                <a:effectLst/>
                <a:ea typeface="Times New Roman" pitchFamily="18" charset="0"/>
              </a:rPr>
              <a:t> is the </a:t>
            </a:r>
            <a:r>
              <a:rPr kumimoji="0" lang="en-US" sz="3600" b="1" i="0" u="none" strike="noStrike" cap="none" normalizeH="0" baseline="0" dirty="0" smtClean="0">
                <a:ln>
                  <a:noFill/>
                </a:ln>
                <a:solidFill>
                  <a:schemeClr val="tx1"/>
                </a:solidFill>
                <a:effectLst/>
                <a:ea typeface="Times New Roman" pitchFamily="18" charset="0"/>
              </a:rPr>
              <a:t>main</a:t>
            </a:r>
            <a:r>
              <a:rPr kumimoji="0" lang="en-US" sz="3600" b="0" i="0" u="none" strike="noStrike" cap="none" normalizeH="0" baseline="0" dirty="0" smtClean="0">
                <a:ln>
                  <a:noFill/>
                </a:ln>
                <a:solidFill>
                  <a:schemeClr val="tx1"/>
                </a:solidFill>
                <a:effectLst/>
                <a:ea typeface="Times New Roman" pitchFamily="18" charset="0"/>
              </a:rPr>
              <a:t> </a:t>
            </a:r>
            <a:r>
              <a:rPr kumimoji="0" lang="en-US" sz="3600" b="1" i="0" u="none" strike="noStrike" cap="none" normalizeH="0" baseline="0" dirty="0" smtClean="0">
                <a:ln>
                  <a:noFill/>
                </a:ln>
                <a:solidFill>
                  <a:schemeClr val="tx1"/>
                </a:solidFill>
                <a:effectLst/>
                <a:ea typeface="Times New Roman" pitchFamily="18" charset="0"/>
              </a:rPr>
              <a:t>verb</a:t>
            </a:r>
            <a:r>
              <a:rPr kumimoji="0" lang="en-US" sz="3600" b="0" i="0" u="none" strike="noStrike" cap="none" normalizeH="0" baseline="0" dirty="0" smtClean="0">
                <a:ln>
                  <a:noFill/>
                </a:ln>
                <a:solidFill>
                  <a:schemeClr val="tx1"/>
                </a:solidFill>
                <a:effectLst/>
                <a:ea typeface="Times New Roman" pitchFamily="18" charset="0"/>
              </a:rPr>
              <a:t> will always be passive voice.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ln>
                  <a:noFill/>
                </a:ln>
                <a:solidFill>
                  <a:schemeClr val="tx1"/>
                </a:solidFill>
                <a:effectLst/>
                <a:ea typeface="Times New Roman" pitchFamily="18" charset="0"/>
              </a:rPr>
              <a:t>For example:</a:t>
            </a:r>
            <a:endParaRPr kumimoji="0" lang="en-US" sz="3600" b="0" i="0" u="none" strike="noStrike" cap="none" normalizeH="0" baseline="0" dirty="0" smtClean="0">
              <a:ln>
                <a:noFill/>
              </a:ln>
              <a:solidFill>
                <a:schemeClr val="tx1"/>
              </a:solidFill>
              <a:effectLst/>
            </a:endParaRPr>
          </a:p>
        </p:txBody>
      </p:sp>
      <p:sp>
        <p:nvSpPr>
          <p:cNvPr id="3" name="Rectangle 2"/>
          <p:cNvSpPr/>
          <p:nvPr/>
        </p:nvSpPr>
        <p:spPr>
          <a:xfrm>
            <a:off x="0" y="2337632"/>
            <a:ext cx="8991600" cy="646331"/>
          </a:xfrm>
          <a:prstGeom prst="rect">
            <a:avLst/>
          </a:prstGeom>
        </p:spPr>
        <p:txBody>
          <a:bodyPr wrap="square">
            <a:spAutoFit/>
          </a:bodyPr>
          <a:lstStyle/>
          <a:p>
            <a:r>
              <a:rPr lang="en-US" sz="3600" i="1" dirty="0" smtClean="0"/>
              <a:t>   </a:t>
            </a:r>
            <a:r>
              <a:rPr lang="en-US" sz="3600" i="1" u="sng" dirty="0" smtClean="0"/>
              <a:t>We </a:t>
            </a:r>
            <a:r>
              <a:rPr lang="en-US" sz="3600" i="1" u="sng" dirty="0"/>
              <a:t>are happy to be on vacation.</a:t>
            </a:r>
            <a:endParaRPr lang="en-US" sz="3600" u="sng" dirty="0"/>
          </a:p>
        </p:txBody>
      </p:sp>
      <p:sp>
        <p:nvSpPr>
          <p:cNvPr id="1026" name="Rectangle 2"/>
          <p:cNvSpPr>
            <a:spLocks noChangeArrowheads="1"/>
          </p:cNvSpPr>
          <p:nvPr/>
        </p:nvSpPr>
        <p:spPr bwMode="auto">
          <a:xfrm>
            <a:off x="4689" y="3276600"/>
            <a:ext cx="9139311"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1" u="none" strike="noStrike" cap="none" normalizeH="0" baseline="0" dirty="0" smtClean="0">
                <a:ln>
                  <a:noFill/>
                </a:ln>
                <a:solidFill>
                  <a:schemeClr val="tx1"/>
                </a:solidFill>
                <a:effectLst/>
                <a:ea typeface="Times New Roman" pitchFamily="18" charset="0"/>
              </a:rPr>
              <a:t>Are</a:t>
            </a:r>
            <a:r>
              <a:rPr kumimoji="0" lang="en-US" sz="3600" b="0" i="0" u="none" strike="noStrike" cap="none" normalizeH="0" baseline="0" dirty="0" smtClean="0">
                <a:ln>
                  <a:noFill/>
                </a:ln>
                <a:solidFill>
                  <a:schemeClr val="tx1"/>
                </a:solidFill>
                <a:effectLst/>
                <a:ea typeface="Times New Roman" pitchFamily="18" charset="0"/>
              </a:rPr>
              <a:t>, the verb of this third example sentence, is the main (only) verb, so the sentence is passive voice.  </a:t>
            </a:r>
            <a:r>
              <a:rPr kumimoji="0" lang="en-US" sz="3600" b="0" i="0" u="none" strike="noStrike" cap="none" normalizeH="0" baseline="0" dirty="0" smtClean="0">
                <a:ln>
                  <a:noFill/>
                </a:ln>
                <a:solidFill>
                  <a:schemeClr val="tx1"/>
                </a:solidFill>
                <a:effectLst/>
                <a:ea typeface="Times New Roman" pitchFamily="18" charset="0"/>
              </a:rPr>
              <a:t>It is called a </a:t>
            </a:r>
            <a:r>
              <a:rPr lang="en-US" sz="3600" b="1" dirty="0" smtClean="0">
                <a:ea typeface="Times New Roman" pitchFamily="18" charset="0"/>
              </a:rPr>
              <a:t>LINKING VERB</a:t>
            </a:r>
            <a:r>
              <a:rPr kumimoji="0" lang="en-US" sz="3600" b="0" i="0" u="none" strike="noStrike" cap="none" normalizeH="0" baseline="0" dirty="0" smtClean="0">
                <a:ln>
                  <a:noFill/>
                </a:ln>
                <a:solidFill>
                  <a:schemeClr val="tx1"/>
                </a:solidFill>
                <a:effectLst/>
                <a:ea typeface="Times New Roman" pitchFamily="18" charset="0"/>
              </a:rPr>
              <a:t>. Some other common linking verbs are </a:t>
            </a:r>
            <a:r>
              <a:rPr kumimoji="0" lang="en-US" sz="3600" b="1" i="1" u="none" strike="noStrike" cap="none" normalizeH="0" baseline="0" dirty="0" smtClean="0">
                <a:ln>
                  <a:noFill/>
                </a:ln>
                <a:solidFill>
                  <a:schemeClr val="tx1"/>
                </a:solidFill>
                <a:effectLst/>
                <a:ea typeface="Times New Roman" pitchFamily="18" charset="0"/>
              </a:rPr>
              <a:t>become,</a:t>
            </a:r>
            <a:r>
              <a:rPr kumimoji="0" lang="en-US" sz="3600" b="1" i="1" u="none" strike="noStrike" cap="none" normalizeH="0" dirty="0" smtClean="0">
                <a:ln>
                  <a:noFill/>
                </a:ln>
                <a:solidFill>
                  <a:schemeClr val="tx1"/>
                </a:solidFill>
                <a:effectLst/>
                <a:ea typeface="Times New Roman" pitchFamily="18" charset="0"/>
              </a:rPr>
              <a:t> appear, seem, look, sound, taste</a:t>
            </a:r>
            <a:r>
              <a:rPr kumimoji="0" lang="en-US" sz="3600" b="0" i="0" u="none" strike="noStrike" cap="none" normalizeH="0" dirty="0" smtClean="0">
                <a:ln>
                  <a:noFill/>
                </a:ln>
                <a:solidFill>
                  <a:schemeClr val="tx1"/>
                </a:solidFill>
                <a:effectLst/>
                <a:ea typeface="Times New Roman" pitchFamily="18" charset="0"/>
              </a:rPr>
              <a:t> – all depending on how they are used, of course!</a:t>
            </a:r>
            <a:endParaRPr kumimoji="0" lang="en-US" sz="3600" b="0" i="0" u="none" strike="noStrike" cap="none" normalizeH="0" baseline="0" dirty="0" smtClean="0">
              <a:ln>
                <a:noFill/>
              </a:ln>
              <a:solidFill>
                <a:schemeClr val="tx1"/>
              </a:solidFill>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251</Words>
  <Application>Microsoft Office PowerPoint</Application>
  <PresentationFormat>On-screen Show (4:3)</PresentationFormat>
  <Paragraphs>16</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Times New Roman</vt:lpstr>
      <vt:lpstr>Office Theme</vt:lpstr>
      <vt:lpstr>Active Voice</vt:lpstr>
      <vt:lpstr>PowerPoint Presentation</vt:lpstr>
      <vt:lpstr>Passive Voice</vt:lpstr>
      <vt:lpstr>PowerPoint Presentation</vt:lpstr>
    </vt:vector>
  </TitlesOfParts>
  <Company>AVUHSD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Active Voice</dc:title>
  <dc:creator>AVUHSD</dc:creator>
  <cp:lastModifiedBy>Paul Toohey</cp:lastModifiedBy>
  <cp:revision>4</cp:revision>
  <dcterms:created xsi:type="dcterms:W3CDTF">2012-08-24T14:16:52Z</dcterms:created>
  <dcterms:modified xsi:type="dcterms:W3CDTF">2014-08-25T19:39:15Z</dcterms:modified>
</cp:coreProperties>
</file>