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8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3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7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7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3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3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8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5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0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87181-DCED-4DB8-81E7-CCA8E5B25D3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D2463-9F38-4589-940D-BC61EC24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3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9788" y="0"/>
            <a:ext cx="10515600" cy="1020763"/>
          </a:xfrm>
        </p:spPr>
        <p:txBody>
          <a:bodyPr>
            <a:normAutofit/>
          </a:bodyPr>
          <a:lstStyle/>
          <a:p>
            <a:r>
              <a:rPr lang="en-US" sz="6600" dirty="0" smtClean="0"/>
              <a:t>Sources</a:t>
            </a:r>
            <a:endParaRPr lang="en-US" sz="6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77801" y="881064"/>
            <a:ext cx="5157787" cy="8239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PRIMARY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0" y="1704976"/>
            <a:ext cx="5997575" cy="5153024"/>
          </a:xfrm>
        </p:spPr>
        <p:txBody>
          <a:bodyPr>
            <a:noAutofit/>
          </a:bodyPr>
          <a:lstStyle/>
          <a:p>
            <a:r>
              <a:rPr lang="en-US" sz="3400" dirty="0" smtClean="0"/>
              <a:t>Diaries</a:t>
            </a:r>
          </a:p>
          <a:p>
            <a:r>
              <a:rPr lang="en-US" sz="3400" dirty="0" smtClean="0"/>
              <a:t>Letters</a:t>
            </a:r>
          </a:p>
          <a:p>
            <a:r>
              <a:rPr lang="en-US" sz="3400" dirty="0" smtClean="0"/>
              <a:t>Manuscripts</a:t>
            </a:r>
          </a:p>
          <a:p>
            <a:r>
              <a:rPr lang="en-US" sz="3400" dirty="0" smtClean="0"/>
              <a:t>Films</a:t>
            </a:r>
          </a:p>
          <a:p>
            <a:r>
              <a:rPr lang="en-US" sz="3400" dirty="0" smtClean="0"/>
              <a:t>Recordings</a:t>
            </a:r>
          </a:p>
          <a:p>
            <a:r>
              <a:rPr lang="en-US" sz="3400" dirty="0" smtClean="0"/>
              <a:t>Objects such as clothing, tools, artifacts, etc.</a:t>
            </a:r>
          </a:p>
          <a:p>
            <a:r>
              <a:rPr lang="en-US" sz="3400" dirty="0" smtClean="0"/>
              <a:t>Personal observation, experiment, interviews</a:t>
            </a:r>
            <a:endParaRPr lang="en-US" sz="3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346825" y="881064"/>
            <a:ext cx="5183188" cy="8239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SECONDARY</a:t>
            </a:r>
            <a:endParaRPr lang="en-US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172200" y="1704976"/>
            <a:ext cx="6019800" cy="5153024"/>
          </a:xfrm>
        </p:spPr>
        <p:txBody>
          <a:bodyPr/>
          <a:lstStyle/>
          <a:p>
            <a:r>
              <a:rPr lang="en-US" sz="3400" dirty="0" smtClean="0"/>
              <a:t>Books, articles that discuss or analyze primary sources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8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65125"/>
            <a:ext cx="10972800" cy="1325563"/>
          </a:xfrm>
        </p:spPr>
        <p:txBody>
          <a:bodyPr>
            <a:noAutofit/>
          </a:bodyPr>
          <a:lstStyle/>
          <a:p>
            <a:r>
              <a:rPr lang="en-US" sz="5500" dirty="0" smtClean="0"/>
              <a:t>Reasons for using secondary sources: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Keep up with latest research</a:t>
            </a:r>
          </a:p>
          <a:p>
            <a:r>
              <a:rPr lang="en-US" sz="4000" dirty="0" smtClean="0"/>
              <a:t>Find differing perspectives / opinions on your material</a:t>
            </a:r>
          </a:p>
          <a:p>
            <a:r>
              <a:rPr lang="en-US" sz="4000" dirty="0" smtClean="0"/>
              <a:t>Analysis, often by experts or scholars, of primary information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818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dirty="0" smtClean="0"/>
              <a:t>Sources to avoid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smtClean="0"/>
              <a:t>Encyclopedias</a:t>
            </a:r>
          </a:p>
          <a:p>
            <a:r>
              <a:rPr lang="en-US" sz="4000" dirty="0" smtClean="0"/>
              <a:t>Dictionaries</a:t>
            </a:r>
          </a:p>
          <a:p>
            <a:r>
              <a:rPr lang="en-US" sz="4000" dirty="0" smtClean="0"/>
              <a:t>Wikipedia</a:t>
            </a:r>
          </a:p>
          <a:p>
            <a:endParaRPr lang="en-US" sz="4000" dirty="0"/>
          </a:p>
          <a:p>
            <a:pPr marL="0" indent="0">
              <a:buNone/>
            </a:pPr>
            <a:r>
              <a:rPr lang="en-US" sz="4000" i="1" dirty="0" smtClean="0"/>
              <a:t>These can be used, however, as a starting point for your research, to find out things like “Who was…?” or “What is…?”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27247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20763"/>
          </a:xfrm>
        </p:spPr>
        <p:txBody>
          <a:bodyPr>
            <a:normAutofit/>
          </a:bodyPr>
          <a:lstStyle/>
          <a:p>
            <a:r>
              <a:rPr lang="en-US" sz="5200" dirty="0" smtClean="0"/>
              <a:t>Some strengths and weaknesses of sources</a:t>
            </a:r>
            <a:endParaRPr lang="en-US" sz="5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77801" y="881064"/>
            <a:ext cx="5157787" cy="8239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PRIMARY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0" y="1704976"/>
            <a:ext cx="5997575" cy="51530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400" i="1" u="sng" dirty="0" smtClean="0"/>
              <a:t>Strengths</a:t>
            </a:r>
            <a:r>
              <a:rPr lang="en-US" sz="3400" i="1" dirty="0" smtClean="0"/>
              <a:t>:</a:t>
            </a:r>
          </a:p>
          <a:p>
            <a:r>
              <a:rPr lang="en-US" sz="3400" dirty="0" smtClean="0"/>
              <a:t>Can give insight into emotions</a:t>
            </a:r>
          </a:p>
          <a:p>
            <a:r>
              <a:rPr lang="en-US" sz="3400" dirty="0" smtClean="0"/>
              <a:t>Can give insight into a thought process</a:t>
            </a:r>
          </a:p>
          <a:p>
            <a:r>
              <a:rPr lang="en-US" sz="3400" dirty="0" smtClean="0"/>
              <a:t>Purpose is usually obvious</a:t>
            </a:r>
          </a:p>
          <a:p>
            <a:pPr marL="0" indent="0">
              <a:buNone/>
            </a:pPr>
            <a:r>
              <a:rPr lang="en-US" sz="3400" i="1" u="sng" dirty="0" smtClean="0"/>
              <a:t>Weaknesses</a:t>
            </a:r>
            <a:r>
              <a:rPr lang="en-US" sz="3400" i="1" dirty="0" smtClean="0"/>
              <a:t>:</a:t>
            </a:r>
          </a:p>
          <a:p>
            <a:r>
              <a:rPr lang="en-US" sz="3400" dirty="0" smtClean="0"/>
              <a:t>Objectivity can be questioned</a:t>
            </a:r>
          </a:p>
          <a:p>
            <a:r>
              <a:rPr lang="en-US" sz="3400" dirty="0" smtClean="0"/>
              <a:t>Information can be limited in scope</a:t>
            </a:r>
          </a:p>
          <a:p>
            <a:endParaRPr lang="en-US" sz="3400" dirty="0" smtClean="0"/>
          </a:p>
          <a:p>
            <a:pPr marL="0" indent="0">
              <a:buNone/>
            </a:pPr>
            <a:endParaRPr lang="en-US" sz="3400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346825" y="881064"/>
            <a:ext cx="5183188" cy="8239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SECONDARY</a:t>
            </a:r>
            <a:endParaRPr lang="en-US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6172200" y="1704976"/>
            <a:ext cx="6019800" cy="5153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i="1" u="sng" dirty="0" smtClean="0"/>
              <a:t>Strengths</a:t>
            </a:r>
            <a:r>
              <a:rPr lang="en-US" sz="3400" i="1" dirty="0" smtClean="0"/>
              <a:t>:</a:t>
            </a:r>
          </a:p>
          <a:p>
            <a:r>
              <a:rPr lang="en-US" sz="3400" dirty="0" smtClean="0"/>
              <a:t>Often a multitude of information, wide in scope</a:t>
            </a:r>
          </a:p>
          <a:p>
            <a:r>
              <a:rPr lang="en-US" sz="3400" dirty="0" smtClean="0"/>
              <a:t>Differing perspectives give a broad picture</a:t>
            </a:r>
          </a:p>
          <a:p>
            <a:pPr marL="0" indent="0">
              <a:buNone/>
            </a:pPr>
            <a:r>
              <a:rPr lang="en-US" sz="3400" i="1" u="sng" dirty="0" smtClean="0"/>
              <a:t>Weaknesses</a:t>
            </a:r>
            <a:r>
              <a:rPr lang="en-US" sz="3400" i="1" dirty="0" smtClean="0"/>
              <a:t>:</a:t>
            </a:r>
          </a:p>
          <a:p>
            <a:r>
              <a:rPr lang="en-US" sz="3400" dirty="0" smtClean="0"/>
              <a:t>May be outdated</a:t>
            </a:r>
          </a:p>
          <a:p>
            <a:r>
              <a:rPr lang="en-US" sz="3400" dirty="0" smtClean="0"/>
              <a:t>Research may not be directly relevant to your research</a:t>
            </a:r>
          </a:p>
          <a:p>
            <a:pPr marL="0" indent="0">
              <a:buNone/>
            </a:pP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67633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65125"/>
            <a:ext cx="10972800" cy="1325563"/>
          </a:xfrm>
        </p:spPr>
        <p:txBody>
          <a:bodyPr>
            <a:noAutofit/>
          </a:bodyPr>
          <a:lstStyle/>
          <a:p>
            <a:r>
              <a:rPr lang="en-US" sz="5500" dirty="0" smtClean="0"/>
              <a:t>Keep track of all sources: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Become familiar with what information you will need to include for a “Works Cited” page or bibliography</a:t>
            </a:r>
          </a:p>
          <a:p>
            <a:r>
              <a:rPr lang="en-US" sz="4000" dirty="0" smtClean="0"/>
              <a:t>See </a:t>
            </a:r>
            <a:r>
              <a:rPr lang="en-US" sz="4000" u="sng" dirty="0" smtClean="0">
                <a:solidFill>
                  <a:schemeClr val="accent1">
                    <a:lumMod val="50000"/>
                  </a:schemeClr>
                </a:solidFill>
              </a:rPr>
              <a:t>easybib.com</a:t>
            </a:r>
            <a:r>
              <a:rPr lang="en-US" sz="4000" dirty="0" smtClean="0"/>
              <a:t> for </a:t>
            </a:r>
            <a:r>
              <a:rPr lang="en-US" sz="4000" dirty="0" smtClean="0"/>
              <a:t>help</a:t>
            </a:r>
          </a:p>
          <a:p>
            <a:r>
              <a:rPr lang="en-US" sz="4000" dirty="0" smtClean="0"/>
              <a:t>There are other online bibliography/works cited sources; </a:t>
            </a:r>
            <a:r>
              <a:rPr lang="en-US" sz="4000" smtClean="0"/>
              <a:t>use whatever </a:t>
            </a:r>
            <a:r>
              <a:rPr lang="en-US" sz="4000" dirty="0" smtClean="0"/>
              <a:t>you are </a:t>
            </a:r>
            <a:r>
              <a:rPr lang="en-US" sz="4000" smtClean="0"/>
              <a:t>familiar with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52507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211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Sources</vt:lpstr>
      <vt:lpstr>Reasons for using secondary sources:</vt:lpstr>
      <vt:lpstr>Sources to avoid</vt:lpstr>
      <vt:lpstr>Some strengths and weaknesses of sources</vt:lpstr>
      <vt:lpstr>Keep track of all sources: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</dc:title>
  <dc:creator>Paul Toohey</dc:creator>
  <cp:lastModifiedBy>Paul Toohey</cp:lastModifiedBy>
  <cp:revision>12</cp:revision>
  <dcterms:created xsi:type="dcterms:W3CDTF">2015-04-27T17:38:26Z</dcterms:created>
  <dcterms:modified xsi:type="dcterms:W3CDTF">2018-03-30T14:03:28Z</dcterms:modified>
</cp:coreProperties>
</file>