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64" r:id="rId4"/>
    <p:sldId id="265" r:id="rId5"/>
    <p:sldId id="266" r:id="rId6"/>
    <p:sldId id="267" r:id="rId7"/>
    <p:sldId id="268" r:id="rId8"/>
    <p:sldId id="269" r:id="rId9"/>
    <p:sldId id="270"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08" autoAdjust="0"/>
    <p:restoredTop sz="94660"/>
  </p:normalViewPr>
  <p:slideViewPr>
    <p:cSldViewPr snapToGrid="0">
      <p:cViewPr varScale="1">
        <p:scale>
          <a:sx n="78" d="100"/>
          <a:sy n="78" d="100"/>
        </p:scale>
        <p:origin x="138" y="75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0EB15BB-81C5-40EA-AFB5-49618207C310}" type="datetimeFigureOut">
              <a:rPr lang="en-US" smtClean="0"/>
              <a:t>9/14/2017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68BC96-13C0-4EDA-BE25-12FB25DCF433}" type="slidenum">
              <a:rPr lang="en-US" smtClean="0"/>
              <a:t>‹#›</a:t>
            </a:fld>
            <a:endParaRPr lang="en-US"/>
          </a:p>
        </p:txBody>
      </p:sp>
    </p:spTree>
    <p:extLst>
      <p:ext uri="{BB962C8B-B14F-4D97-AF65-F5344CB8AC3E}">
        <p14:creationId xmlns:p14="http://schemas.microsoft.com/office/powerpoint/2010/main" val="3802549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EB15BB-81C5-40EA-AFB5-49618207C310}" type="datetimeFigureOut">
              <a:rPr lang="en-US" smtClean="0"/>
              <a:t>9/14/2017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68BC96-13C0-4EDA-BE25-12FB25DCF433}" type="slidenum">
              <a:rPr lang="en-US" smtClean="0"/>
              <a:t>‹#›</a:t>
            </a:fld>
            <a:endParaRPr lang="en-US"/>
          </a:p>
        </p:txBody>
      </p:sp>
    </p:spTree>
    <p:extLst>
      <p:ext uri="{BB962C8B-B14F-4D97-AF65-F5344CB8AC3E}">
        <p14:creationId xmlns:p14="http://schemas.microsoft.com/office/powerpoint/2010/main" val="1313678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EB15BB-81C5-40EA-AFB5-49618207C310}" type="datetimeFigureOut">
              <a:rPr lang="en-US" smtClean="0"/>
              <a:t>9/14/2017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68BC96-13C0-4EDA-BE25-12FB25DCF433}" type="slidenum">
              <a:rPr lang="en-US" smtClean="0"/>
              <a:t>‹#›</a:t>
            </a:fld>
            <a:endParaRPr lang="en-US"/>
          </a:p>
        </p:txBody>
      </p:sp>
    </p:spTree>
    <p:extLst>
      <p:ext uri="{BB962C8B-B14F-4D97-AF65-F5344CB8AC3E}">
        <p14:creationId xmlns:p14="http://schemas.microsoft.com/office/powerpoint/2010/main" val="2672818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EB15BB-81C5-40EA-AFB5-49618207C310}" type="datetimeFigureOut">
              <a:rPr lang="en-US" smtClean="0"/>
              <a:t>9/14/2017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68BC96-13C0-4EDA-BE25-12FB25DCF433}" type="slidenum">
              <a:rPr lang="en-US" smtClean="0"/>
              <a:t>‹#›</a:t>
            </a:fld>
            <a:endParaRPr lang="en-US"/>
          </a:p>
        </p:txBody>
      </p:sp>
    </p:spTree>
    <p:extLst>
      <p:ext uri="{BB962C8B-B14F-4D97-AF65-F5344CB8AC3E}">
        <p14:creationId xmlns:p14="http://schemas.microsoft.com/office/powerpoint/2010/main" val="4030226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0EB15BB-81C5-40EA-AFB5-49618207C310}" type="datetimeFigureOut">
              <a:rPr lang="en-US" smtClean="0"/>
              <a:t>9/14/2017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68BC96-13C0-4EDA-BE25-12FB25DCF433}" type="slidenum">
              <a:rPr lang="en-US" smtClean="0"/>
              <a:t>‹#›</a:t>
            </a:fld>
            <a:endParaRPr lang="en-US"/>
          </a:p>
        </p:txBody>
      </p:sp>
    </p:spTree>
    <p:extLst>
      <p:ext uri="{BB962C8B-B14F-4D97-AF65-F5344CB8AC3E}">
        <p14:creationId xmlns:p14="http://schemas.microsoft.com/office/powerpoint/2010/main" val="41681657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0EB15BB-81C5-40EA-AFB5-49618207C310}" type="datetimeFigureOut">
              <a:rPr lang="en-US" smtClean="0"/>
              <a:t>9/14/2017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68BC96-13C0-4EDA-BE25-12FB25DCF433}" type="slidenum">
              <a:rPr lang="en-US" smtClean="0"/>
              <a:t>‹#›</a:t>
            </a:fld>
            <a:endParaRPr lang="en-US"/>
          </a:p>
        </p:txBody>
      </p:sp>
    </p:spTree>
    <p:extLst>
      <p:ext uri="{BB962C8B-B14F-4D97-AF65-F5344CB8AC3E}">
        <p14:creationId xmlns:p14="http://schemas.microsoft.com/office/powerpoint/2010/main" val="2143835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0EB15BB-81C5-40EA-AFB5-49618207C310}" type="datetimeFigureOut">
              <a:rPr lang="en-US" smtClean="0"/>
              <a:t>9/14/2017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168BC96-13C0-4EDA-BE25-12FB25DCF433}" type="slidenum">
              <a:rPr lang="en-US" smtClean="0"/>
              <a:t>‹#›</a:t>
            </a:fld>
            <a:endParaRPr lang="en-US"/>
          </a:p>
        </p:txBody>
      </p:sp>
    </p:spTree>
    <p:extLst>
      <p:ext uri="{BB962C8B-B14F-4D97-AF65-F5344CB8AC3E}">
        <p14:creationId xmlns:p14="http://schemas.microsoft.com/office/powerpoint/2010/main" val="3575041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0EB15BB-81C5-40EA-AFB5-49618207C310}" type="datetimeFigureOut">
              <a:rPr lang="en-US" smtClean="0"/>
              <a:t>9/14/2017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168BC96-13C0-4EDA-BE25-12FB25DCF433}" type="slidenum">
              <a:rPr lang="en-US" smtClean="0"/>
              <a:t>‹#›</a:t>
            </a:fld>
            <a:endParaRPr lang="en-US"/>
          </a:p>
        </p:txBody>
      </p:sp>
    </p:spTree>
    <p:extLst>
      <p:ext uri="{BB962C8B-B14F-4D97-AF65-F5344CB8AC3E}">
        <p14:creationId xmlns:p14="http://schemas.microsoft.com/office/powerpoint/2010/main" val="23292604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EB15BB-81C5-40EA-AFB5-49618207C310}" type="datetimeFigureOut">
              <a:rPr lang="en-US" smtClean="0"/>
              <a:t>9/14/2017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168BC96-13C0-4EDA-BE25-12FB25DCF433}" type="slidenum">
              <a:rPr lang="en-US" smtClean="0"/>
              <a:t>‹#›</a:t>
            </a:fld>
            <a:endParaRPr lang="en-US"/>
          </a:p>
        </p:txBody>
      </p:sp>
    </p:spTree>
    <p:extLst>
      <p:ext uri="{BB962C8B-B14F-4D97-AF65-F5344CB8AC3E}">
        <p14:creationId xmlns:p14="http://schemas.microsoft.com/office/powerpoint/2010/main" val="3081339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EB15BB-81C5-40EA-AFB5-49618207C310}" type="datetimeFigureOut">
              <a:rPr lang="en-US" smtClean="0"/>
              <a:t>9/14/2017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68BC96-13C0-4EDA-BE25-12FB25DCF433}" type="slidenum">
              <a:rPr lang="en-US" smtClean="0"/>
              <a:t>‹#›</a:t>
            </a:fld>
            <a:endParaRPr lang="en-US"/>
          </a:p>
        </p:txBody>
      </p:sp>
    </p:spTree>
    <p:extLst>
      <p:ext uri="{BB962C8B-B14F-4D97-AF65-F5344CB8AC3E}">
        <p14:creationId xmlns:p14="http://schemas.microsoft.com/office/powerpoint/2010/main" val="2139378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EB15BB-81C5-40EA-AFB5-49618207C310}" type="datetimeFigureOut">
              <a:rPr lang="en-US" smtClean="0"/>
              <a:t>9/14/2017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68BC96-13C0-4EDA-BE25-12FB25DCF433}" type="slidenum">
              <a:rPr lang="en-US" smtClean="0"/>
              <a:t>‹#›</a:t>
            </a:fld>
            <a:endParaRPr lang="en-US"/>
          </a:p>
        </p:txBody>
      </p:sp>
    </p:spTree>
    <p:extLst>
      <p:ext uri="{BB962C8B-B14F-4D97-AF65-F5344CB8AC3E}">
        <p14:creationId xmlns:p14="http://schemas.microsoft.com/office/powerpoint/2010/main" val="23617674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EB15BB-81C5-40EA-AFB5-49618207C310}" type="datetimeFigureOut">
              <a:rPr lang="en-US" smtClean="0"/>
              <a:t>9/14/2017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68BC96-13C0-4EDA-BE25-12FB25DCF433}" type="slidenum">
              <a:rPr lang="en-US" smtClean="0"/>
              <a:t>‹#›</a:t>
            </a:fld>
            <a:endParaRPr lang="en-US"/>
          </a:p>
        </p:txBody>
      </p:sp>
    </p:spTree>
    <p:extLst>
      <p:ext uri="{BB962C8B-B14F-4D97-AF65-F5344CB8AC3E}">
        <p14:creationId xmlns:p14="http://schemas.microsoft.com/office/powerpoint/2010/main" val="20180994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6500" dirty="0">
                <a:latin typeface="Nirmala UI" panose="020B0502040204020203" pitchFamily="34" charset="0"/>
                <a:cs typeface="Nirmala UI" panose="020B0502040204020203" pitchFamily="34" charset="0"/>
              </a:rPr>
              <a:t>S</a:t>
            </a:r>
            <a:r>
              <a:rPr lang="en-US" sz="6500" dirty="0" smtClean="0">
                <a:latin typeface="Nirmala UI" panose="020B0502040204020203" pitchFamily="34" charset="0"/>
                <a:cs typeface="Nirmala UI" panose="020B0502040204020203" pitchFamily="34" charset="0"/>
              </a:rPr>
              <a:t>ubject-verb agreement with compound subjects</a:t>
            </a:r>
            <a:endParaRPr lang="en-US" sz="6500" dirty="0">
              <a:latin typeface="Nirmala UI" panose="020B0502040204020203" pitchFamily="34" charset="0"/>
              <a:cs typeface="Nirmala UI" panose="020B0502040204020203" pitchFamily="34" charset="0"/>
            </a:endParaRPr>
          </a:p>
        </p:txBody>
      </p:sp>
      <p:sp>
        <p:nvSpPr>
          <p:cNvPr id="3" name="Subtitle 2"/>
          <p:cNvSpPr>
            <a:spLocks noGrp="1"/>
          </p:cNvSpPr>
          <p:nvPr>
            <p:ph type="subTitle" idx="1"/>
          </p:nvPr>
        </p:nvSpPr>
        <p:spPr/>
        <p:txBody>
          <a:bodyPr/>
          <a:lstStyle/>
          <a:p>
            <a:endParaRPr lang="en-US"/>
          </a:p>
        </p:txBody>
      </p:sp>
      <p:cxnSp>
        <p:nvCxnSpPr>
          <p:cNvPr id="4" name="Straight Connector 3"/>
          <p:cNvCxnSpPr/>
          <p:nvPr/>
        </p:nvCxnSpPr>
        <p:spPr>
          <a:xfrm flipV="1">
            <a:off x="968523" y="5076059"/>
            <a:ext cx="2194806" cy="19474"/>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59318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txBox="1">
            <a:spLocks noGrp="1"/>
          </p:cNvSpPr>
          <p:nvPr>
            <p:ph type="title"/>
          </p:nvPr>
        </p:nvSpPr>
        <p:spPr>
          <a:xfrm>
            <a:off x="304800" y="199164"/>
            <a:ext cx="11887200" cy="1477328"/>
          </a:xfrm>
          <a:prstGeom prst="rect">
            <a:avLst/>
          </a:prstGeom>
          <a:noFill/>
        </p:spPr>
        <p:txBody>
          <a:bodyPr wrap="square" rtlCol="0">
            <a:spAutoFit/>
          </a:bodyPr>
          <a:lstStyle/>
          <a:p>
            <a:r>
              <a:rPr lang="en-US" sz="5000" dirty="0" smtClean="0">
                <a:latin typeface="Times New Roman" panose="02020603050405020304" pitchFamily="18" charset="0"/>
                <a:cs typeface="Times New Roman" panose="02020603050405020304" pitchFamily="18" charset="0"/>
              </a:rPr>
              <a:t>Subjects joined by “and” usually take a plural form verb:</a:t>
            </a:r>
          </a:p>
        </p:txBody>
      </p:sp>
      <p:sp>
        <p:nvSpPr>
          <p:cNvPr id="4" name="TextBox 3"/>
          <p:cNvSpPr txBox="1"/>
          <p:nvPr/>
        </p:nvSpPr>
        <p:spPr>
          <a:xfrm>
            <a:off x="475989" y="2303549"/>
            <a:ext cx="10346498" cy="2800767"/>
          </a:xfrm>
          <a:prstGeom prst="rect">
            <a:avLst/>
          </a:prstGeom>
          <a:noFill/>
        </p:spPr>
        <p:txBody>
          <a:bodyPr wrap="square" rtlCol="0">
            <a:spAutoFit/>
          </a:bodyPr>
          <a:lstStyle/>
          <a:p>
            <a:pPr marL="457200" indent="-457200">
              <a:buFont typeface="Arial" panose="020B0604020202020204" pitchFamily="34" charset="0"/>
              <a:buChar char="•"/>
            </a:pPr>
            <a:r>
              <a:rPr lang="en-US" sz="4400" u="sng" dirty="0" smtClean="0"/>
              <a:t>English</a:t>
            </a:r>
            <a:r>
              <a:rPr lang="en-US" sz="4400" dirty="0" smtClean="0"/>
              <a:t> and </a:t>
            </a:r>
            <a:r>
              <a:rPr lang="en-US" sz="4400" u="sng" dirty="0" smtClean="0"/>
              <a:t>math</a:t>
            </a:r>
            <a:r>
              <a:rPr lang="en-US" sz="4400" dirty="0" smtClean="0"/>
              <a:t> </a:t>
            </a:r>
            <a:r>
              <a:rPr lang="en-US" sz="4400" b="1" i="1" dirty="0" smtClean="0">
                <a:solidFill>
                  <a:schemeClr val="accent1">
                    <a:lumMod val="50000"/>
                  </a:schemeClr>
                </a:solidFill>
              </a:rPr>
              <a:t>are</a:t>
            </a:r>
            <a:r>
              <a:rPr lang="en-US" sz="4400" dirty="0" smtClean="0">
                <a:solidFill>
                  <a:schemeClr val="accent1">
                    <a:lumMod val="50000"/>
                  </a:schemeClr>
                </a:solidFill>
              </a:rPr>
              <a:t> </a:t>
            </a:r>
            <a:r>
              <a:rPr lang="en-US" sz="4400" dirty="0" smtClean="0"/>
              <a:t>my favorite subjects.</a:t>
            </a:r>
          </a:p>
          <a:p>
            <a:pPr marL="285750" indent="-285750">
              <a:buFont typeface="Arial" panose="020B0604020202020204" pitchFamily="34" charset="0"/>
              <a:buChar char="•"/>
            </a:pPr>
            <a:endParaRPr lang="en-US" sz="4400" dirty="0"/>
          </a:p>
          <a:p>
            <a:pPr marL="457200" indent="-457200">
              <a:buFont typeface="Arial" panose="020B0604020202020204" pitchFamily="34" charset="0"/>
              <a:buChar char="•"/>
            </a:pPr>
            <a:r>
              <a:rPr lang="en-US" sz="4400" u="sng" dirty="0" smtClean="0"/>
              <a:t>The </a:t>
            </a:r>
            <a:r>
              <a:rPr lang="en-US" sz="4400" u="sng" dirty="0" smtClean="0">
                <a:solidFill>
                  <a:srgbClr val="FF0000"/>
                </a:solidFill>
              </a:rPr>
              <a:t>boy</a:t>
            </a:r>
            <a:r>
              <a:rPr lang="en-US" sz="4400" u="sng" dirty="0" smtClean="0"/>
              <a:t> in the red </a:t>
            </a:r>
            <a:r>
              <a:rPr lang="en-US" sz="4400" u="sng" dirty="0"/>
              <a:t>car</a:t>
            </a:r>
            <a:r>
              <a:rPr lang="en-US" sz="4400" dirty="0"/>
              <a:t> and </a:t>
            </a:r>
            <a:r>
              <a:rPr lang="en-US" sz="4400" u="sng" dirty="0"/>
              <a:t>the </a:t>
            </a:r>
            <a:r>
              <a:rPr lang="en-US" sz="4400" u="sng" dirty="0">
                <a:solidFill>
                  <a:srgbClr val="FF0000"/>
                </a:solidFill>
              </a:rPr>
              <a:t>girl</a:t>
            </a:r>
            <a:r>
              <a:rPr lang="en-US" sz="4400" u="sng" dirty="0"/>
              <a:t> in the blue car</a:t>
            </a:r>
            <a:r>
              <a:rPr lang="en-US" sz="4400" dirty="0"/>
              <a:t> </a:t>
            </a:r>
            <a:r>
              <a:rPr lang="en-US" sz="4400" b="1" i="1" dirty="0" smtClean="0">
                <a:solidFill>
                  <a:schemeClr val="accent1">
                    <a:lumMod val="50000"/>
                  </a:schemeClr>
                </a:solidFill>
              </a:rPr>
              <a:t>race</a:t>
            </a:r>
            <a:r>
              <a:rPr lang="en-US" sz="4400" dirty="0" smtClean="0"/>
              <a:t> </a:t>
            </a:r>
            <a:r>
              <a:rPr lang="en-US" sz="4400" dirty="0"/>
              <a:t>down the street </a:t>
            </a:r>
            <a:r>
              <a:rPr lang="en-US" sz="4400" dirty="0" smtClean="0"/>
              <a:t>recklessly.</a:t>
            </a:r>
            <a:endParaRPr lang="en-US" sz="4400" dirty="0"/>
          </a:p>
        </p:txBody>
      </p:sp>
      <p:sp>
        <p:nvSpPr>
          <p:cNvPr id="5" name="Oval 4"/>
          <p:cNvSpPr/>
          <p:nvPr/>
        </p:nvSpPr>
        <p:spPr>
          <a:xfrm>
            <a:off x="2693096" y="2422235"/>
            <a:ext cx="1027134" cy="673854"/>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6043807" y="3788585"/>
            <a:ext cx="1027134" cy="621785"/>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1277656" y="1841884"/>
            <a:ext cx="1102290" cy="461665"/>
          </a:xfrm>
          <a:prstGeom prst="rect">
            <a:avLst/>
          </a:prstGeom>
          <a:noFill/>
        </p:spPr>
        <p:txBody>
          <a:bodyPr wrap="square" rtlCol="0">
            <a:spAutoFit/>
          </a:bodyPr>
          <a:lstStyle/>
          <a:p>
            <a:r>
              <a:rPr lang="en-US" sz="2400" b="1" dirty="0" smtClean="0">
                <a:solidFill>
                  <a:srgbClr val="FF0000"/>
                </a:solidFill>
              </a:rPr>
              <a:t>subject</a:t>
            </a:r>
            <a:endParaRPr lang="en-US" sz="2400" b="1" dirty="0">
              <a:solidFill>
                <a:srgbClr val="FF0000"/>
              </a:solidFill>
            </a:endParaRPr>
          </a:p>
        </p:txBody>
      </p:sp>
      <p:sp>
        <p:nvSpPr>
          <p:cNvPr id="15" name="TextBox 14"/>
          <p:cNvSpPr txBox="1"/>
          <p:nvPr/>
        </p:nvSpPr>
        <p:spPr>
          <a:xfrm>
            <a:off x="3720230" y="1841883"/>
            <a:ext cx="1102290" cy="461665"/>
          </a:xfrm>
          <a:prstGeom prst="rect">
            <a:avLst/>
          </a:prstGeom>
          <a:noFill/>
        </p:spPr>
        <p:txBody>
          <a:bodyPr wrap="square" rtlCol="0">
            <a:spAutoFit/>
          </a:bodyPr>
          <a:lstStyle/>
          <a:p>
            <a:r>
              <a:rPr lang="en-US" sz="2400" b="1" dirty="0" smtClean="0">
                <a:solidFill>
                  <a:srgbClr val="FF0000"/>
                </a:solidFill>
              </a:rPr>
              <a:t>subject</a:t>
            </a:r>
            <a:endParaRPr lang="en-US" sz="2400" b="1" dirty="0">
              <a:solidFill>
                <a:srgbClr val="FF0000"/>
              </a:solidFill>
            </a:endParaRPr>
          </a:p>
        </p:txBody>
      </p:sp>
      <p:sp>
        <p:nvSpPr>
          <p:cNvPr id="16" name="TextBox 15"/>
          <p:cNvSpPr txBox="1"/>
          <p:nvPr/>
        </p:nvSpPr>
        <p:spPr>
          <a:xfrm>
            <a:off x="2553222" y="3326921"/>
            <a:ext cx="1102290" cy="461665"/>
          </a:xfrm>
          <a:prstGeom prst="rect">
            <a:avLst/>
          </a:prstGeom>
          <a:noFill/>
        </p:spPr>
        <p:txBody>
          <a:bodyPr wrap="square" rtlCol="0">
            <a:spAutoFit/>
          </a:bodyPr>
          <a:lstStyle/>
          <a:p>
            <a:r>
              <a:rPr lang="en-US" sz="2400" b="1" dirty="0" smtClean="0">
                <a:solidFill>
                  <a:srgbClr val="FF0000"/>
                </a:solidFill>
              </a:rPr>
              <a:t>subject</a:t>
            </a:r>
            <a:endParaRPr lang="en-US" sz="2400" b="1" dirty="0">
              <a:solidFill>
                <a:srgbClr val="FF0000"/>
              </a:solidFill>
            </a:endParaRPr>
          </a:p>
        </p:txBody>
      </p:sp>
      <p:sp>
        <p:nvSpPr>
          <p:cNvPr id="17" name="TextBox 16"/>
          <p:cNvSpPr txBox="1"/>
          <p:nvPr/>
        </p:nvSpPr>
        <p:spPr>
          <a:xfrm>
            <a:off x="8395569" y="3326921"/>
            <a:ext cx="1102290" cy="461665"/>
          </a:xfrm>
          <a:prstGeom prst="rect">
            <a:avLst/>
          </a:prstGeom>
          <a:noFill/>
        </p:spPr>
        <p:txBody>
          <a:bodyPr wrap="square" rtlCol="0">
            <a:spAutoFit/>
          </a:bodyPr>
          <a:lstStyle/>
          <a:p>
            <a:r>
              <a:rPr lang="en-US" sz="2400" b="1" dirty="0" smtClean="0">
                <a:solidFill>
                  <a:srgbClr val="FF0000"/>
                </a:solidFill>
              </a:rPr>
              <a:t>subject</a:t>
            </a:r>
            <a:endParaRPr lang="en-US" sz="2400" b="1" dirty="0">
              <a:solidFill>
                <a:srgbClr val="FF0000"/>
              </a:solidFill>
            </a:endParaRPr>
          </a:p>
        </p:txBody>
      </p:sp>
    </p:spTree>
    <p:extLst>
      <p:ext uri="{BB962C8B-B14F-4D97-AF65-F5344CB8AC3E}">
        <p14:creationId xmlns:p14="http://schemas.microsoft.com/office/powerpoint/2010/main" val="2939149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6"/>
          <p:cNvSpPr txBox="1">
            <a:spLocks/>
          </p:cNvSpPr>
          <p:nvPr/>
        </p:nvSpPr>
        <p:spPr>
          <a:xfrm>
            <a:off x="3581400" y="1825625"/>
            <a:ext cx="5181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dirty="0" smtClean="0"/>
          </a:p>
          <a:p>
            <a:pPr marL="0" indent="0">
              <a:buFont typeface="Arial" panose="020B0604020202020204" pitchFamily="34" charset="0"/>
              <a:buNone/>
            </a:pPr>
            <a:endParaRPr lang="en-US" dirty="0" smtClean="0"/>
          </a:p>
          <a:p>
            <a:pPr marL="0" indent="0">
              <a:buFont typeface="Arial" panose="020B0604020202020204" pitchFamily="34" charset="0"/>
              <a:buNone/>
            </a:pPr>
            <a:endParaRPr lang="en-US" dirty="0"/>
          </a:p>
        </p:txBody>
      </p:sp>
      <p:sp>
        <p:nvSpPr>
          <p:cNvPr id="12" name="Title 8"/>
          <p:cNvSpPr txBox="1">
            <a:spLocks/>
          </p:cNvSpPr>
          <p:nvPr/>
        </p:nvSpPr>
        <p:spPr>
          <a:xfrm>
            <a:off x="228600" y="247735"/>
            <a:ext cx="11887200" cy="784830"/>
          </a:xfrm>
          <a:prstGeom prst="rect">
            <a:avLst/>
          </a:prstGeom>
          <a:noFill/>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5000" dirty="0" smtClean="0">
                <a:latin typeface="Times New Roman" panose="02020603050405020304" pitchFamily="18" charset="0"/>
                <a:cs typeface="Times New Roman" panose="02020603050405020304" pitchFamily="18" charset="0"/>
              </a:rPr>
              <a:t>Exceptions to this rule, part one:</a:t>
            </a:r>
          </a:p>
        </p:txBody>
      </p:sp>
      <p:sp>
        <p:nvSpPr>
          <p:cNvPr id="13" name="TextBox 12"/>
          <p:cNvSpPr txBox="1"/>
          <p:nvPr/>
        </p:nvSpPr>
        <p:spPr>
          <a:xfrm>
            <a:off x="228599" y="1227908"/>
            <a:ext cx="11082403" cy="5339923"/>
          </a:xfrm>
          <a:prstGeom prst="rect">
            <a:avLst/>
          </a:prstGeom>
          <a:noFill/>
        </p:spPr>
        <p:txBody>
          <a:bodyPr wrap="square" rtlCol="0">
            <a:spAutoFit/>
          </a:bodyPr>
          <a:lstStyle/>
          <a:p>
            <a:r>
              <a:rPr lang="en-US" sz="4500" dirty="0" smtClean="0"/>
              <a:t>1. Where the subjects both name the same person, place, thing, or idea:</a:t>
            </a:r>
          </a:p>
          <a:p>
            <a:pPr marL="285750" indent="-285750">
              <a:buFont typeface="Arial" panose="020B0604020202020204" pitchFamily="34" charset="0"/>
              <a:buChar char="•"/>
            </a:pPr>
            <a:endParaRPr lang="en-US" sz="1400" dirty="0"/>
          </a:p>
          <a:p>
            <a:pPr marL="571500" indent="-571500">
              <a:buFont typeface="Arial" panose="020B0604020202020204" pitchFamily="34" charset="0"/>
              <a:buChar char="•"/>
            </a:pPr>
            <a:r>
              <a:rPr lang="en-US" sz="4000" dirty="0" smtClean="0"/>
              <a:t>The </a:t>
            </a:r>
            <a:r>
              <a:rPr lang="en-US" sz="4000" b="1" dirty="0" smtClean="0">
                <a:solidFill>
                  <a:srgbClr val="FF0000"/>
                </a:solidFill>
              </a:rPr>
              <a:t>winner</a:t>
            </a:r>
            <a:r>
              <a:rPr lang="en-US" sz="4000" dirty="0" smtClean="0"/>
              <a:t> and still </a:t>
            </a:r>
            <a:r>
              <a:rPr lang="en-US" sz="4000" b="1" dirty="0" smtClean="0">
                <a:solidFill>
                  <a:srgbClr val="FF0000"/>
                </a:solidFill>
              </a:rPr>
              <a:t>champion</a:t>
            </a:r>
            <a:r>
              <a:rPr lang="en-US" sz="4000" dirty="0" smtClean="0"/>
              <a:t> of the </a:t>
            </a:r>
            <a:r>
              <a:rPr lang="en-US" sz="4000" smtClean="0"/>
              <a:t>boxing tournament </a:t>
            </a:r>
            <a:r>
              <a:rPr lang="en-US" sz="4500" b="1" i="1" smtClean="0">
                <a:solidFill>
                  <a:schemeClr val="accent1">
                    <a:lumMod val="50000"/>
                  </a:schemeClr>
                </a:solidFill>
              </a:rPr>
              <a:t>is</a:t>
            </a:r>
            <a:r>
              <a:rPr lang="en-US" sz="4000" smtClean="0"/>
              <a:t> </a:t>
            </a:r>
            <a:r>
              <a:rPr lang="en-US" sz="4000" dirty="0" smtClean="0"/>
              <a:t>Sally.</a:t>
            </a:r>
          </a:p>
          <a:p>
            <a:endParaRPr lang="en-US" sz="2800" dirty="0" smtClean="0"/>
          </a:p>
          <a:p>
            <a:pPr lvl="1"/>
            <a:r>
              <a:rPr lang="en-US" sz="3000" b="1" i="1" dirty="0" smtClean="0"/>
              <a:t>Note: </a:t>
            </a:r>
            <a:r>
              <a:rPr lang="en-US" sz="3000" i="1" dirty="0" smtClean="0"/>
              <a:t>“Sally” is a predicate nominative – noun or pronoun in the predicate that renames the subject. If we switch the subject with the predicate nominative, the sentence still says the same thing, and in this case, makes it obvious to use “is” and not “are.”</a:t>
            </a:r>
            <a:endParaRPr lang="en-US" sz="3000" i="1" dirty="0"/>
          </a:p>
        </p:txBody>
      </p:sp>
    </p:spTree>
    <p:extLst>
      <p:ext uri="{BB962C8B-B14F-4D97-AF65-F5344CB8AC3E}">
        <p14:creationId xmlns:p14="http://schemas.microsoft.com/office/powerpoint/2010/main" val="18391829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8"/>
          <p:cNvSpPr txBox="1">
            <a:spLocks/>
          </p:cNvSpPr>
          <p:nvPr/>
        </p:nvSpPr>
        <p:spPr>
          <a:xfrm>
            <a:off x="228600" y="54771"/>
            <a:ext cx="11887200" cy="784830"/>
          </a:xfrm>
          <a:prstGeom prst="rect">
            <a:avLst/>
          </a:prstGeom>
          <a:noFill/>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5000" dirty="0" smtClean="0">
                <a:latin typeface="Times New Roman" panose="02020603050405020304" pitchFamily="18" charset="0"/>
                <a:cs typeface="Times New Roman" panose="02020603050405020304" pitchFamily="18" charset="0"/>
              </a:rPr>
              <a:t>Exceptions to this rule, part two:</a:t>
            </a:r>
          </a:p>
        </p:txBody>
      </p:sp>
      <p:sp>
        <p:nvSpPr>
          <p:cNvPr id="13" name="TextBox 12"/>
          <p:cNvSpPr txBox="1"/>
          <p:nvPr/>
        </p:nvSpPr>
        <p:spPr>
          <a:xfrm>
            <a:off x="228600" y="839601"/>
            <a:ext cx="11470711" cy="6309420"/>
          </a:xfrm>
          <a:prstGeom prst="rect">
            <a:avLst/>
          </a:prstGeom>
          <a:noFill/>
        </p:spPr>
        <p:txBody>
          <a:bodyPr wrap="square" rtlCol="0">
            <a:spAutoFit/>
          </a:bodyPr>
          <a:lstStyle/>
          <a:p>
            <a:r>
              <a:rPr lang="en-US" sz="4500" dirty="0"/>
              <a:t>2</a:t>
            </a:r>
            <a:r>
              <a:rPr lang="en-US" sz="4500" dirty="0" smtClean="0"/>
              <a:t>. Where the conjunction is part of the name of a person, place, thing, or idea:</a:t>
            </a:r>
          </a:p>
          <a:p>
            <a:endParaRPr lang="en-US" sz="1400" dirty="0"/>
          </a:p>
          <a:p>
            <a:endParaRPr lang="en-US" sz="1400" dirty="0" smtClean="0"/>
          </a:p>
          <a:p>
            <a:pPr marL="285750" indent="-285750">
              <a:buFont typeface="Arial" panose="020B0604020202020204" pitchFamily="34" charset="0"/>
              <a:buChar char="•"/>
            </a:pPr>
            <a:endParaRPr lang="en-US" sz="1400" dirty="0"/>
          </a:p>
          <a:p>
            <a:pPr marL="571500" indent="-571500">
              <a:buFont typeface="Arial" panose="020B0604020202020204" pitchFamily="34" charset="0"/>
              <a:buChar char="•"/>
            </a:pPr>
            <a:r>
              <a:rPr lang="en-US" sz="4000" u="sng" dirty="0" smtClean="0"/>
              <a:t>Macaroni and cheese</a:t>
            </a:r>
            <a:r>
              <a:rPr lang="en-US" sz="4000" dirty="0" smtClean="0"/>
              <a:t> is my favorite food for dinner.</a:t>
            </a:r>
          </a:p>
          <a:p>
            <a:pPr marL="571500" indent="-571500">
              <a:buFont typeface="Arial" panose="020B0604020202020204" pitchFamily="34" charset="0"/>
              <a:buChar char="•"/>
            </a:pPr>
            <a:endParaRPr lang="en-US" sz="4000" dirty="0"/>
          </a:p>
          <a:p>
            <a:pPr marL="571500" indent="-571500">
              <a:buFont typeface="Arial" panose="020B0604020202020204" pitchFamily="34" charset="0"/>
              <a:buChar char="•"/>
            </a:pPr>
            <a:endParaRPr lang="en-US" sz="4000" dirty="0" smtClean="0"/>
          </a:p>
          <a:p>
            <a:pPr marL="571500" indent="-571500">
              <a:buFont typeface="Arial" panose="020B0604020202020204" pitchFamily="34" charset="0"/>
              <a:buChar char="•"/>
            </a:pPr>
            <a:r>
              <a:rPr lang="en-US" sz="4000" u="sng" dirty="0" smtClean="0"/>
              <a:t>Dewey, Cheatham, and Howe</a:t>
            </a:r>
            <a:r>
              <a:rPr lang="en-US" sz="4000" dirty="0" smtClean="0"/>
              <a:t> is retained as our law firm.</a:t>
            </a:r>
          </a:p>
          <a:p>
            <a:endParaRPr lang="en-US" sz="4000" dirty="0" smtClean="0"/>
          </a:p>
          <a:p>
            <a:endParaRPr lang="en-US" sz="3200" dirty="0" smtClean="0"/>
          </a:p>
        </p:txBody>
      </p:sp>
      <p:sp>
        <p:nvSpPr>
          <p:cNvPr id="5" name="TextBox 4"/>
          <p:cNvSpPr txBox="1"/>
          <p:nvPr/>
        </p:nvSpPr>
        <p:spPr>
          <a:xfrm>
            <a:off x="875779" y="2495570"/>
            <a:ext cx="4962393" cy="461665"/>
          </a:xfrm>
          <a:prstGeom prst="rect">
            <a:avLst/>
          </a:prstGeom>
          <a:noFill/>
        </p:spPr>
        <p:txBody>
          <a:bodyPr wrap="square" rtlCol="0">
            <a:spAutoFit/>
          </a:bodyPr>
          <a:lstStyle/>
          <a:p>
            <a:r>
              <a:rPr lang="en-US" sz="2400" b="1" dirty="0" smtClean="0">
                <a:solidFill>
                  <a:srgbClr val="FF0000"/>
                </a:solidFill>
              </a:rPr>
              <a:t>|---------------- subject -----------------|</a:t>
            </a:r>
            <a:endParaRPr lang="en-US" sz="2400" b="1" dirty="0">
              <a:solidFill>
                <a:srgbClr val="FF0000"/>
              </a:solidFill>
            </a:endParaRPr>
          </a:p>
        </p:txBody>
      </p:sp>
      <p:sp>
        <p:nvSpPr>
          <p:cNvPr id="2" name="Oval 1"/>
          <p:cNvSpPr/>
          <p:nvPr/>
        </p:nvSpPr>
        <p:spPr>
          <a:xfrm>
            <a:off x="2912301" y="2935384"/>
            <a:ext cx="889348" cy="70969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875779" y="4247543"/>
            <a:ext cx="6226479" cy="461665"/>
          </a:xfrm>
          <a:prstGeom prst="rect">
            <a:avLst/>
          </a:prstGeom>
          <a:noFill/>
        </p:spPr>
        <p:txBody>
          <a:bodyPr wrap="square" rtlCol="0">
            <a:spAutoFit/>
          </a:bodyPr>
          <a:lstStyle/>
          <a:p>
            <a:r>
              <a:rPr lang="en-US" sz="2400" b="1" dirty="0" smtClean="0">
                <a:solidFill>
                  <a:srgbClr val="FF0000"/>
                </a:solidFill>
              </a:rPr>
              <a:t>|------------------------ subject --------------------------|</a:t>
            </a:r>
            <a:endParaRPr lang="en-US" sz="2400" b="1" dirty="0">
              <a:solidFill>
                <a:srgbClr val="FF0000"/>
              </a:solidFill>
            </a:endParaRPr>
          </a:p>
        </p:txBody>
      </p:sp>
      <p:sp>
        <p:nvSpPr>
          <p:cNvPr id="8" name="Oval 7"/>
          <p:cNvSpPr/>
          <p:nvPr/>
        </p:nvSpPr>
        <p:spPr>
          <a:xfrm>
            <a:off x="4805819" y="4709208"/>
            <a:ext cx="889348" cy="70969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839364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txBox="1">
            <a:spLocks noGrp="1"/>
          </p:cNvSpPr>
          <p:nvPr>
            <p:ph type="title"/>
          </p:nvPr>
        </p:nvSpPr>
        <p:spPr>
          <a:xfrm>
            <a:off x="125260" y="103681"/>
            <a:ext cx="11887200" cy="1477328"/>
          </a:xfrm>
          <a:prstGeom prst="rect">
            <a:avLst/>
          </a:prstGeom>
          <a:noFill/>
        </p:spPr>
        <p:txBody>
          <a:bodyPr wrap="square" rtlCol="0">
            <a:spAutoFit/>
          </a:bodyPr>
          <a:lstStyle/>
          <a:p>
            <a:r>
              <a:rPr lang="en-US" sz="5000" dirty="0" smtClean="0">
                <a:latin typeface="Times New Roman" panose="02020603050405020304" pitchFamily="18" charset="0"/>
                <a:cs typeface="Times New Roman" panose="02020603050405020304" pitchFamily="18" charset="0"/>
              </a:rPr>
              <a:t>Singular subjects joined by “or” or “nor” take a singular form verb:</a:t>
            </a:r>
          </a:p>
        </p:txBody>
      </p:sp>
      <p:sp>
        <p:nvSpPr>
          <p:cNvPr id="4" name="TextBox 3"/>
          <p:cNvSpPr txBox="1"/>
          <p:nvPr/>
        </p:nvSpPr>
        <p:spPr>
          <a:xfrm>
            <a:off x="237994" y="2218102"/>
            <a:ext cx="11774466" cy="3477875"/>
          </a:xfrm>
          <a:prstGeom prst="rect">
            <a:avLst/>
          </a:prstGeom>
          <a:noFill/>
        </p:spPr>
        <p:txBody>
          <a:bodyPr wrap="square" rtlCol="0">
            <a:spAutoFit/>
          </a:bodyPr>
          <a:lstStyle/>
          <a:p>
            <a:pPr marL="457200" indent="-457200">
              <a:buFont typeface="Arial" panose="020B0604020202020204" pitchFamily="34" charset="0"/>
              <a:buChar char="•"/>
            </a:pPr>
            <a:r>
              <a:rPr lang="en-US" sz="4400" dirty="0" smtClean="0"/>
              <a:t>Either </a:t>
            </a:r>
            <a:r>
              <a:rPr lang="en-US" sz="4400" u="sng" dirty="0" smtClean="0"/>
              <a:t>Billy</a:t>
            </a:r>
            <a:r>
              <a:rPr lang="en-US" sz="4400" dirty="0" smtClean="0"/>
              <a:t> or </a:t>
            </a:r>
            <a:r>
              <a:rPr lang="en-US" sz="4400" u="sng" dirty="0" smtClean="0"/>
              <a:t>Sally</a:t>
            </a:r>
            <a:r>
              <a:rPr lang="en-US" sz="4400" dirty="0" smtClean="0"/>
              <a:t> </a:t>
            </a:r>
            <a:r>
              <a:rPr lang="en-US" sz="4400" b="1" i="1" dirty="0" smtClean="0">
                <a:solidFill>
                  <a:schemeClr val="accent1">
                    <a:lumMod val="50000"/>
                  </a:schemeClr>
                </a:solidFill>
              </a:rPr>
              <a:t>scores</a:t>
            </a:r>
            <a:r>
              <a:rPr lang="en-US" sz="4400" dirty="0" smtClean="0"/>
              <a:t> the highest on the test.</a:t>
            </a:r>
          </a:p>
          <a:p>
            <a:pPr marL="285750" indent="-285750">
              <a:buFont typeface="Arial" panose="020B0604020202020204" pitchFamily="34" charset="0"/>
              <a:buChar char="•"/>
            </a:pPr>
            <a:endParaRPr lang="en-US" sz="4400" dirty="0"/>
          </a:p>
          <a:p>
            <a:pPr marL="457200" indent="-457200">
              <a:buFont typeface="Arial" panose="020B0604020202020204" pitchFamily="34" charset="0"/>
              <a:buChar char="•"/>
            </a:pPr>
            <a:r>
              <a:rPr lang="en-US" sz="4400" dirty="0" smtClean="0"/>
              <a:t>Neither </a:t>
            </a:r>
            <a:r>
              <a:rPr lang="en-US" sz="4400" u="sng" dirty="0" smtClean="0"/>
              <a:t>Billy</a:t>
            </a:r>
            <a:r>
              <a:rPr lang="en-US" sz="4400" dirty="0" smtClean="0"/>
              <a:t> nor </a:t>
            </a:r>
            <a:r>
              <a:rPr lang="en-US" sz="4400" u="sng" dirty="0" smtClean="0"/>
              <a:t>Sally</a:t>
            </a:r>
            <a:r>
              <a:rPr lang="en-US" sz="4400" dirty="0" smtClean="0"/>
              <a:t> </a:t>
            </a:r>
            <a:r>
              <a:rPr lang="en-US" sz="4400" b="1" i="1" dirty="0" smtClean="0">
                <a:solidFill>
                  <a:schemeClr val="accent1">
                    <a:lumMod val="50000"/>
                  </a:schemeClr>
                </a:solidFill>
              </a:rPr>
              <a:t>studies</a:t>
            </a:r>
            <a:r>
              <a:rPr lang="en-US" sz="4400" dirty="0" smtClean="0"/>
              <a:t> less than five hours for the test.</a:t>
            </a:r>
            <a:endParaRPr lang="en-US" sz="4400" dirty="0"/>
          </a:p>
        </p:txBody>
      </p:sp>
      <p:sp>
        <p:nvSpPr>
          <p:cNvPr id="14" name="Oval 13"/>
          <p:cNvSpPr/>
          <p:nvPr/>
        </p:nvSpPr>
        <p:spPr>
          <a:xfrm>
            <a:off x="3206662" y="2316723"/>
            <a:ext cx="713983" cy="689716"/>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267210" y="1907681"/>
            <a:ext cx="1102290" cy="461665"/>
          </a:xfrm>
          <a:prstGeom prst="rect">
            <a:avLst/>
          </a:prstGeom>
          <a:noFill/>
        </p:spPr>
        <p:txBody>
          <a:bodyPr wrap="square" rtlCol="0">
            <a:spAutoFit/>
          </a:bodyPr>
          <a:lstStyle/>
          <a:p>
            <a:r>
              <a:rPr lang="en-US" sz="2400" b="1" dirty="0" smtClean="0">
                <a:solidFill>
                  <a:srgbClr val="FF0000"/>
                </a:solidFill>
              </a:rPr>
              <a:t>subject</a:t>
            </a:r>
            <a:endParaRPr lang="en-US" sz="2400" b="1" dirty="0">
              <a:solidFill>
                <a:srgbClr val="FF0000"/>
              </a:solidFill>
            </a:endParaRPr>
          </a:p>
        </p:txBody>
      </p:sp>
      <p:sp>
        <p:nvSpPr>
          <p:cNvPr id="15" name="TextBox 14"/>
          <p:cNvSpPr txBox="1"/>
          <p:nvPr/>
        </p:nvSpPr>
        <p:spPr>
          <a:xfrm>
            <a:off x="2549044" y="3937025"/>
            <a:ext cx="1102290" cy="461665"/>
          </a:xfrm>
          <a:prstGeom prst="rect">
            <a:avLst/>
          </a:prstGeom>
          <a:noFill/>
        </p:spPr>
        <p:txBody>
          <a:bodyPr wrap="square" rtlCol="0">
            <a:spAutoFit/>
          </a:bodyPr>
          <a:lstStyle/>
          <a:p>
            <a:r>
              <a:rPr lang="en-US" sz="2400" b="1" dirty="0" smtClean="0">
                <a:solidFill>
                  <a:srgbClr val="FF0000"/>
                </a:solidFill>
              </a:rPr>
              <a:t>subject</a:t>
            </a:r>
            <a:endParaRPr lang="en-US" sz="2400" b="1" dirty="0">
              <a:solidFill>
                <a:srgbClr val="FF0000"/>
              </a:solidFill>
            </a:endParaRPr>
          </a:p>
        </p:txBody>
      </p:sp>
      <p:sp>
        <p:nvSpPr>
          <p:cNvPr id="16" name="TextBox 15"/>
          <p:cNvSpPr txBox="1"/>
          <p:nvPr/>
        </p:nvSpPr>
        <p:spPr>
          <a:xfrm>
            <a:off x="3920645" y="1907681"/>
            <a:ext cx="1102290" cy="461665"/>
          </a:xfrm>
          <a:prstGeom prst="rect">
            <a:avLst/>
          </a:prstGeom>
          <a:noFill/>
        </p:spPr>
        <p:txBody>
          <a:bodyPr wrap="square" rtlCol="0">
            <a:spAutoFit/>
          </a:bodyPr>
          <a:lstStyle/>
          <a:p>
            <a:r>
              <a:rPr lang="en-US" sz="2400" b="1" dirty="0" smtClean="0">
                <a:solidFill>
                  <a:srgbClr val="FF0000"/>
                </a:solidFill>
              </a:rPr>
              <a:t>subject</a:t>
            </a:r>
            <a:endParaRPr lang="en-US" sz="2400" b="1" dirty="0">
              <a:solidFill>
                <a:srgbClr val="FF0000"/>
              </a:solidFill>
            </a:endParaRPr>
          </a:p>
        </p:txBody>
      </p:sp>
      <p:sp>
        <p:nvSpPr>
          <p:cNvPr id="17" name="TextBox 16"/>
          <p:cNvSpPr txBox="1"/>
          <p:nvPr/>
        </p:nvSpPr>
        <p:spPr>
          <a:xfrm>
            <a:off x="4647156" y="3937025"/>
            <a:ext cx="1102290" cy="461665"/>
          </a:xfrm>
          <a:prstGeom prst="rect">
            <a:avLst/>
          </a:prstGeom>
          <a:noFill/>
        </p:spPr>
        <p:txBody>
          <a:bodyPr wrap="square" rtlCol="0">
            <a:spAutoFit/>
          </a:bodyPr>
          <a:lstStyle/>
          <a:p>
            <a:r>
              <a:rPr lang="en-US" sz="2400" b="1" dirty="0" smtClean="0">
                <a:solidFill>
                  <a:srgbClr val="FF0000"/>
                </a:solidFill>
              </a:rPr>
              <a:t>subject</a:t>
            </a:r>
            <a:endParaRPr lang="en-US" sz="2400" b="1" dirty="0">
              <a:solidFill>
                <a:srgbClr val="FF0000"/>
              </a:solidFill>
            </a:endParaRPr>
          </a:p>
        </p:txBody>
      </p:sp>
      <p:sp>
        <p:nvSpPr>
          <p:cNvPr id="10" name="Oval 9"/>
          <p:cNvSpPr/>
          <p:nvPr/>
        </p:nvSpPr>
        <p:spPr>
          <a:xfrm>
            <a:off x="3651334" y="4309274"/>
            <a:ext cx="889347" cy="726509"/>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840365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txBox="1">
            <a:spLocks noGrp="1"/>
          </p:cNvSpPr>
          <p:nvPr>
            <p:ph type="title"/>
          </p:nvPr>
        </p:nvSpPr>
        <p:spPr>
          <a:xfrm>
            <a:off x="125260" y="269095"/>
            <a:ext cx="11887200" cy="2169825"/>
          </a:xfrm>
          <a:prstGeom prst="rect">
            <a:avLst/>
          </a:prstGeom>
          <a:noFill/>
        </p:spPr>
        <p:txBody>
          <a:bodyPr wrap="square" rtlCol="0">
            <a:spAutoFit/>
          </a:bodyPr>
          <a:lstStyle/>
          <a:p>
            <a:r>
              <a:rPr lang="en-US" sz="5000" dirty="0" smtClean="0">
                <a:latin typeface="Times New Roman" panose="02020603050405020304" pitchFamily="18" charset="0"/>
                <a:cs typeface="Times New Roman" panose="02020603050405020304" pitchFamily="18" charset="0"/>
              </a:rPr>
              <a:t>When a singular subject and plural subject are joined by “or” or “nor,” the verb agrees with the closest subject:</a:t>
            </a:r>
          </a:p>
        </p:txBody>
      </p:sp>
      <p:sp>
        <p:nvSpPr>
          <p:cNvPr id="4" name="TextBox 3"/>
          <p:cNvSpPr txBox="1"/>
          <p:nvPr/>
        </p:nvSpPr>
        <p:spPr>
          <a:xfrm>
            <a:off x="125260" y="3137783"/>
            <a:ext cx="11774466" cy="3477875"/>
          </a:xfrm>
          <a:prstGeom prst="rect">
            <a:avLst/>
          </a:prstGeom>
          <a:noFill/>
        </p:spPr>
        <p:txBody>
          <a:bodyPr wrap="square" rtlCol="0">
            <a:spAutoFit/>
          </a:bodyPr>
          <a:lstStyle/>
          <a:p>
            <a:pPr marL="457200" indent="-457200">
              <a:buFont typeface="Arial" panose="020B0604020202020204" pitchFamily="34" charset="0"/>
              <a:buChar char="•"/>
            </a:pPr>
            <a:r>
              <a:rPr lang="en-US" sz="4400" dirty="0" smtClean="0"/>
              <a:t>Either the </a:t>
            </a:r>
            <a:r>
              <a:rPr lang="en-US" sz="4400" u="sng" dirty="0" smtClean="0"/>
              <a:t>students</a:t>
            </a:r>
            <a:r>
              <a:rPr lang="en-US" sz="4400" dirty="0" smtClean="0"/>
              <a:t> or the </a:t>
            </a:r>
            <a:r>
              <a:rPr lang="en-US" sz="4400" u="sng" dirty="0" smtClean="0"/>
              <a:t>teacher</a:t>
            </a:r>
            <a:r>
              <a:rPr lang="en-US" sz="4400" dirty="0" smtClean="0"/>
              <a:t> </a:t>
            </a:r>
            <a:r>
              <a:rPr lang="en-US" sz="4400" b="1" i="1" dirty="0" smtClean="0">
                <a:solidFill>
                  <a:schemeClr val="accent1">
                    <a:lumMod val="50000"/>
                  </a:schemeClr>
                </a:solidFill>
              </a:rPr>
              <a:t>answers</a:t>
            </a:r>
            <a:r>
              <a:rPr lang="en-US" sz="4400" dirty="0" smtClean="0"/>
              <a:t> the phone when it rings.</a:t>
            </a:r>
          </a:p>
          <a:p>
            <a:pPr marL="285750" indent="-285750">
              <a:buFont typeface="Arial" panose="020B0604020202020204" pitchFamily="34" charset="0"/>
              <a:buChar char="•"/>
            </a:pPr>
            <a:endParaRPr lang="en-US" sz="4400" dirty="0"/>
          </a:p>
          <a:p>
            <a:pPr marL="457200" indent="-457200">
              <a:buFont typeface="Arial" panose="020B0604020202020204" pitchFamily="34" charset="0"/>
              <a:buChar char="•"/>
            </a:pPr>
            <a:r>
              <a:rPr lang="en-US" sz="4400" dirty="0" smtClean="0"/>
              <a:t>Neither the </a:t>
            </a:r>
            <a:r>
              <a:rPr lang="en-US" sz="4400" u="sng" dirty="0" smtClean="0"/>
              <a:t>teacher</a:t>
            </a:r>
            <a:r>
              <a:rPr lang="en-US" sz="4400" dirty="0" smtClean="0"/>
              <a:t> nor the </a:t>
            </a:r>
            <a:r>
              <a:rPr lang="en-US" sz="4400" u="sng" dirty="0" smtClean="0"/>
              <a:t>students</a:t>
            </a:r>
            <a:r>
              <a:rPr lang="en-US" sz="4400" dirty="0" smtClean="0"/>
              <a:t> </a:t>
            </a:r>
            <a:r>
              <a:rPr lang="en-US" sz="4400" b="1" i="1" dirty="0" smtClean="0">
                <a:solidFill>
                  <a:schemeClr val="accent1">
                    <a:lumMod val="50000"/>
                  </a:schemeClr>
                </a:solidFill>
              </a:rPr>
              <a:t>answer</a:t>
            </a:r>
            <a:r>
              <a:rPr lang="en-US" sz="4400" dirty="0" smtClean="0">
                <a:solidFill>
                  <a:schemeClr val="accent1">
                    <a:lumMod val="50000"/>
                  </a:schemeClr>
                </a:solidFill>
              </a:rPr>
              <a:t> </a:t>
            </a:r>
            <a:r>
              <a:rPr lang="en-US" sz="4400" dirty="0" smtClean="0"/>
              <a:t>the phone when it rings.</a:t>
            </a:r>
            <a:endParaRPr lang="en-US" sz="4400" dirty="0"/>
          </a:p>
        </p:txBody>
      </p:sp>
      <p:sp>
        <p:nvSpPr>
          <p:cNvPr id="14" name="Oval 13"/>
          <p:cNvSpPr/>
          <p:nvPr/>
        </p:nvSpPr>
        <p:spPr>
          <a:xfrm>
            <a:off x="4988494" y="3160405"/>
            <a:ext cx="682666" cy="689716"/>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557391" y="2864868"/>
            <a:ext cx="1102290" cy="461665"/>
          </a:xfrm>
          <a:prstGeom prst="rect">
            <a:avLst/>
          </a:prstGeom>
          <a:noFill/>
        </p:spPr>
        <p:txBody>
          <a:bodyPr wrap="square" rtlCol="0">
            <a:spAutoFit/>
          </a:bodyPr>
          <a:lstStyle/>
          <a:p>
            <a:r>
              <a:rPr lang="en-US" sz="2400" b="1" dirty="0" smtClean="0">
                <a:solidFill>
                  <a:srgbClr val="FF0000"/>
                </a:solidFill>
              </a:rPr>
              <a:t>subject</a:t>
            </a:r>
            <a:endParaRPr lang="en-US" sz="2400" b="1" dirty="0">
              <a:solidFill>
                <a:srgbClr val="FF0000"/>
              </a:solidFill>
            </a:endParaRPr>
          </a:p>
        </p:txBody>
      </p:sp>
      <p:sp>
        <p:nvSpPr>
          <p:cNvPr id="15" name="TextBox 14"/>
          <p:cNvSpPr txBox="1"/>
          <p:nvPr/>
        </p:nvSpPr>
        <p:spPr>
          <a:xfrm>
            <a:off x="3659160" y="4876720"/>
            <a:ext cx="1102290" cy="461665"/>
          </a:xfrm>
          <a:prstGeom prst="rect">
            <a:avLst/>
          </a:prstGeom>
          <a:noFill/>
        </p:spPr>
        <p:txBody>
          <a:bodyPr wrap="square" rtlCol="0">
            <a:spAutoFit/>
          </a:bodyPr>
          <a:lstStyle/>
          <a:p>
            <a:r>
              <a:rPr lang="en-US" sz="2400" b="1" dirty="0" smtClean="0">
                <a:solidFill>
                  <a:srgbClr val="FF0000"/>
                </a:solidFill>
              </a:rPr>
              <a:t>subject</a:t>
            </a:r>
            <a:endParaRPr lang="en-US" sz="2400" b="1" dirty="0">
              <a:solidFill>
                <a:srgbClr val="FF0000"/>
              </a:solidFill>
            </a:endParaRPr>
          </a:p>
        </p:txBody>
      </p:sp>
      <p:sp>
        <p:nvSpPr>
          <p:cNvPr id="16" name="TextBox 15"/>
          <p:cNvSpPr txBox="1"/>
          <p:nvPr/>
        </p:nvSpPr>
        <p:spPr>
          <a:xfrm>
            <a:off x="6989522" y="2864868"/>
            <a:ext cx="1102290" cy="461665"/>
          </a:xfrm>
          <a:prstGeom prst="rect">
            <a:avLst/>
          </a:prstGeom>
          <a:noFill/>
        </p:spPr>
        <p:txBody>
          <a:bodyPr wrap="square" rtlCol="0">
            <a:spAutoFit/>
          </a:bodyPr>
          <a:lstStyle/>
          <a:p>
            <a:r>
              <a:rPr lang="en-US" sz="2400" b="1" dirty="0" smtClean="0">
                <a:solidFill>
                  <a:srgbClr val="FF0000"/>
                </a:solidFill>
              </a:rPr>
              <a:t>subject</a:t>
            </a:r>
            <a:endParaRPr lang="en-US" sz="2400" b="1" dirty="0">
              <a:solidFill>
                <a:srgbClr val="FF0000"/>
              </a:solidFill>
            </a:endParaRPr>
          </a:p>
        </p:txBody>
      </p:sp>
      <p:sp>
        <p:nvSpPr>
          <p:cNvPr id="17" name="TextBox 16"/>
          <p:cNvSpPr txBox="1"/>
          <p:nvPr/>
        </p:nvSpPr>
        <p:spPr>
          <a:xfrm>
            <a:off x="7354345" y="4876719"/>
            <a:ext cx="1102290" cy="461665"/>
          </a:xfrm>
          <a:prstGeom prst="rect">
            <a:avLst/>
          </a:prstGeom>
          <a:noFill/>
        </p:spPr>
        <p:txBody>
          <a:bodyPr wrap="square" rtlCol="0">
            <a:spAutoFit/>
          </a:bodyPr>
          <a:lstStyle/>
          <a:p>
            <a:r>
              <a:rPr lang="en-US" sz="2400" b="1" dirty="0" smtClean="0">
                <a:solidFill>
                  <a:srgbClr val="FF0000"/>
                </a:solidFill>
              </a:rPr>
              <a:t>subject</a:t>
            </a:r>
            <a:endParaRPr lang="en-US" sz="2400" b="1" dirty="0">
              <a:solidFill>
                <a:srgbClr val="FF0000"/>
              </a:solidFill>
            </a:endParaRPr>
          </a:p>
        </p:txBody>
      </p:sp>
      <p:sp>
        <p:nvSpPr>
          <p:cNvPr id="10" name="Oval 9"/>
          <p:cNvSpPr/>
          <p:nvPr/>
        </p:nvSpPr>
        <p:spPr>
          <a:xfrm>
            <a:off x="5226487" y="5148425"/>
            <a:ext cx="889347" cy="726509"/>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712737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txBox="1">
            <a:spLocks noGrp="1"/>
          </p:cNvSpPr>
          <p:nvPr>
            <p:ph type="title"/>
          </p:nvPr>
        </p:nvSpPr>
        <p:spPr>
          <a:xfrm>
            <a:off x="125260" y="615344"/>
            <a:ext cx="11887200" cy="1477328"/>
          </a:xfrm>
          <a:prstGeom prst="rect">
            <a:avLst/>
          </a:prstGeom>
          <a:noFill/>
        </p:spPr>
        <p:txBody>
          <a:bodyPr wrap="square" rtlCol="0">
            <a:spAutoFit/>
          </a:bodyPr>
          <a:lstStyle/>
          <a:p>
            <a:r>
              <a:rPr lang="en-US" sz="5000" dirty="0" smtClean="0">
                <a:latin typeface="Times New Roman" panose="02020603050405020304" pitchFamily="18" charset="0"/>
                <a:cs typeface="Times New Roman" panose="02020603050405020304" pitchFamily="18" charset="0"/>
              </a:rPr>
              <a:t>Do not let parenthetical information in a subject fool you into misreading the sentence:</a:t>
            </a:r>
            <a:endParaRPr lang="en-US" sz="5000" dirty="0" smtClean="0">
              <a:latin typeface="Times New Roman" panose="02020603050405020304" pitchFamily="18" charset="0"/>
              <a:cs typeface="Times New Roman" panose="02020603050405020304" pitchFamily="18" charset="0"/>
            </a:endParaRPr>
          </a:p>
        </p:txBody>
      </p:sp>
      <p:sp>
        <p:nvSpPr>
          <p:cNvPr id="4" name="TextBox 3"/>
          <p:cNvSpPr txBox="1"/>
          <p:nvPr/>
        </p:nvSpPr>
        <p:spPr>
          <a:xfrm>
            <a:off x="125260" y="3137783"/>
            <a:ext cx="11774466" cy="4031873"/>
          </a:xfrm>
          <a:prstGeom prst="rect">
            <a:avLst/>
          </a:prstGeom>
          <a:noFill/>
        </p:spPr>
        <p:txBody>
          <a:bodyPr wrap="square" rtlCol="0">
            <a:spAutoFit/>
          </a:bodyPr>
          <a:lstStyle/>
          <a:p>
            <a:pPr marL="457200" indent="-457200">
              <a:buFont typeface="Arial" panose="020B0604020202020204" pitchFamily="34" charset="0"/>
              <a:buChar char="•"/>
            </a:pPr>
            <a:r>
              <a:rPr lang="en-US" sz="4400" dirty="0"/>
              <a:t>The team captain, as well as his players, is </a:t>
            </a:r>
            <a:r>
              <a:rPr lang="en-US" sz="4400" dirty="0" smtClean="0"/>
              <a:t>anxious.</a:t>
            </a:r>
          </a:p>
          <a:p>
            <a:endParaRPr lang="en-US" sz="1600" dirty="0"/>
          </a:p>
          <a:p>
            <a:r>
              <a:rPr lang="en-US" sz="3600" i="1" dirty="0" smtClean="0"/>
              <a:t>This is not the same, grammatically, as “the team captain and the players,” which would be treated as a plural subject. As it is written above, the subject is “captain,” which is singular.</a:t>
            </a:r>
            <a:endParaRPr lang="en-US" sz="3600" i="1" dirty="0" smtClean="0"/>
          </a:p>
          <a:p>
            <a:pPr marL="285750" indent="-285750">
              <a:buFont typeface="Arial" panose="020B0604020202020204" pitchFamily="34" charset="0"/>
              <a:buChar char="•"/>
            </a:pPr>
            <a:endParaRPr lang="en-US" sz="4400" dirty="0"/>
          </a:p>
        </p:txBody>
      </p:sp>
      <p:sp>
        <p:nvSpPr>
          <p:cNvPr id="6" name="TextBox 5"/>
          <p:cNvSpPr txBox="1"/>
          <p:nvPr/>
        </p:nvSpPr>
        <p:spPr>
          <a:xfrm>
            <a:off x="1903956" y="2864867"/>
            <a:ext cx="1102290" cy="461665"/>
          </a:xfrm>
          <a:prstGeom prst="rect">
            <a:avLst/>
          </a:prstGeom>
          <a:noFill/>
        </p:spPr>
        <p:txBody>
          <a:bodyPr wrap="square" rtlCol="0">
            <a:spAutoFit/>
          </a:bodyPr>
          <a:lstStyle/>
          <a:p>
            <a:r>
              <a:rPr lang="en-US" sz="2400" b="1" dirty="0" smtClean="0">
                <a:solidFill>
                  <a:srgbClr val="FF0000"/>
                </a:solidFill>
              </a:rPr>
              <a:t>subject</a:t>
            </a:r>
            <a:endParaRPr lang="en-US" sz="2400" b="1" dirty="0">
              <a:solidFill>
                <a:srgbClr val="FF0000"/>
              </a:solidFill>
            </a:endParaRPr>
          </a:p>
        </p:txBody>
      </p:sp>
      <p:sp>
        <p:nvSpPr>
          <p:cNvPr id="16" name="TextBox 15"/>
          <p:cNvSpPr txBox="1"/>
          <p:nvPr/>
        </p:nvSpPr>
        <p:spPr>
          <a:xfrm>
            <a:off x="5498757" y="2848981"/>
            <a:ext cx="3645243" cy="461665"/>
          </a:xfrm>
          <a:prstGeom prst="rect">
            <a:avLst/>
          </a:prstGeom>
          <a:noFill/>
        </p:spPr>
        <p:txBody>
          <a:bodyPr wrap="square" rtlCol="0">
            <a:spAutoFit/>
          </a:bodyPr>
          <a:lstStyle/>
          <a:p>
            <a:r>
              <a:rPr lang="en-US" sz="2400" b="1" dirty="0" smtClean="0">
                <a:solidFill>
                  <a:srgbClr val="00B050"/>
                </a:solidFill>
              </a:rPr>
              <a:t>Parenthetical information</a:t>
            </a:r>
            <a:endParaRPr lang="en-US" sz="2400" b="1" dirty="0">
              <a:solidFill>
                <a:srgbClr val="00B050"/>
              </a:solidFill>
            </a:endParaRPr>
          </a:p>
        </p:txBody>
      </p:sp>
      <p:cxnSp>
        <p:nvCxnSpPr>
          <p:cNvPr id="3" name="Straight Connector 2"/>
          <p:cNvCxnSpPr/>
          <p:nvPr/>
        </p:nvCxnSpPr>
        <p:spPr>
          <a:xfrm>
            <a:off x="889686" y="3850121"/>
            <a:ext cx="3571103"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4967416" y="3850121"/>
            <a:ext cx="4485503"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98841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txBox="1">
            <a:spLocks noGrp="1"/>
          </p:cNvSpPr>
          <p:nvPr>
            <p:ph type="title"/>
          </p:nvPr>
        </p:nvSpPr>
        <p:spPr>
          <a:xfrm>
            <a:off x="125260" y="-77153"/>
            <a:ext cx="11887200" cy="2862322"/>
          </a:xfrm>
          <a:prstGeom prst="rect">
            <a:avLst/>
          </a:prstGeom>
          <a:noFill/>
        </p:spPr>
        <p:txBody>
          <a:bodyPr wrap="square" rtlCol="0">
            <a:spAutoFit/>
          </a:bodyPr>
          <a:lstStyle/>
          <a:p>
            <a:r>
              <a:rPr lang="en-US" sz="5000" dirty="0">
                <a:latin typeface="Times New Roman" panose="02020603050405020304" pitchFamily="18" charset="0"/>
                <a:cs typeface="Times New Roman" panose="02020603050405020304" pitchFamily="18" charset="0"/>
              </a:rPr>
              <a:t>In sentences beginning with "there is" or "there are," the subject follows the verb. Since "there" is not the subject, the verb agrees with what </a:t>
            </a:r>
            <a:r>
              <a:rPr lang="en-US" sz="5000" dirty="0" smtClean="0">
                <a:latin typeface="Times New Roman" panose="02020603050405020304" pitchFamily="18" charset="0"/>
                <a:cs typeface="Times New Roman" panose="02020603050405020304" pitchFamily="18" charset="0"/>
              </a:rPr>
              <a:t>follows:</a:t>
            </a:r>
            <a:endParaRPr lang="en-US" sz="5000" dirty="0" smtClean="0">
              <a:latin typeface="Times New Roman" panose="02020603050405020304" pitchFamily="18" charset="0"/>
              <a:cs typeface="Times New Roman" panose="02020603050405020304" pitchFamily="18" charset="0"/>
            </a:endParaRPr>
          </a:p>
        </p:txBody>
      </p:sp>
      <p:sp>
        <p:nvSpPr>
          <p:cNvPr id="4" name="TextBox 3"/>
          <p:cNvSpPr txBox="1"/>
          <p:nvPr/>
        </p:nvSpPr>
        <p:spPr>
          <a:xfrm>
            <a:off x="125260" y="3681480"/>
            <a:ext cx="11774466" cy="1692771"/>
          </a:xfrm>
          <a:prstGeom prst="rect">
            <a:avLst/>
          </a:prstGeom>
          <a:noFill/>
        </p:spPr>
        <p:txBody>
          <a:bodyPr wrap="square" rtlCol="0">
            <a:spAutoFit/>
          </a:bodyPr>
          <a:lstStyle/>
          <a:p>
            <a:pPr marL="457200" indent="-457200">
              <a:buFont typeface="Arial" panose="020B0604020202020204" pitchFamily="34" charset="0"/>
              <a:buChar char="•"/>
            </a:pPr>
            <a:r>
              <a:rPr lang="en-US" sz="4400" dirty="0" smtClean="0"/>
              <a:t>There are many questions still left unanswered.</a:t>
            </a:r>
          </a:p>
          <a:p>
            <a:endParaRPr lang="en-US" sz="1600" dirty="0"/>
          </a:p>
          <a:p>
            <a:pPr marL="285750" indent="-285750">
              <a:buFont typeface="Arial" panose="020B0604020202020204" pitchFamily="34" charset="0"/>
              <a:buChar char="•"/>
            </a:pPr>
            <a:endParaRPr lang="en-US" sz="4400" dirty="0"/>
          </a:p>
        </p:txBody>
      </p:sp>
      <p:sp>
        <p:nvSpPr>
          <p:cNvPr id="6" name="TextBox 5"/>
          <p:cNvSpPr txBox="1"/>
          <p:nvPr/>
        </p:nvSpPr>
        <p:spPr>
          <a:xfrm>
            <a:off x="4900533" y="3274365"/>
            <a:ext cx="1102290" cy="461665"/>
          </a:xfrm>
          <a:prstGeom prst="rect">
            <a:avLst/>
          </a:prstGeom>
          <a:noFill/>
        </p:spPr>
        <p:txBody>
          <a:bodyPr wrap="square" rtlCol="0">
            <a:spAutoFit/>
          </a:bodyPr>
          <a:lstStyle/>
          <a:p>
            <a:r>
              <a:rPr lang="en-US" sz="2400" b="1" dirty="0" smtClean="0">
                <a:solidFill>
                  <a:srgbClr val="FF0000"/>
                </a:solidFill>
              </a:rPr>
              <a:t>subject</a:t>
            </a:r>
            <a:endParaRPr lang="en-US" sz="2400" b="1" dirty="0">
              <a:solidFill>
                <a:srgbClr val="FF0000"/>
              </a:solidFill>
            </a:endParaRPr>
          </a:p>
        </p:txBody>
      </p:sp>
      <p:sp>
        <p:nvSpPr>
          <p:cNvPr id="16" name="TextBox 15"/>
          <p:cNvSpPr txBox="1"/>
          <p:nvPr/>
        </p:nvSpPr>
        <p:spPr>
          <a:xfrm>
            <a:off x="867978" y="3305868"/>
            <a:ext cx="1604515" cy="461665"/>
          </a:xfrm>
          <a:prstGeom prst="rect">
            <a:avLst/>
          </a:prstGeom>
          <a:noFill/>
        </p:spPr>
        <p:txBody>
          <a:bodyPr wrap="square" rtlCol="0">
            <a:spAutoFit/>
          </a:bodyPr>
          <a:lstStyle/>
          <a:p>
            <a:r>
              <a:rPr lang="en-US" sz="2400" b="1" dirty="0" smtClean="0">
                <a:solidFill>
                  <a:srgbClr val="00B050"/>
                </a:solidFill>
              </a:rPr>
              <a:t>adverb</a:t>
            </a:r>
            <a:endParaRPr lang="en-US" sz="2400" b="1" dirty="0">
              <a:solidFill>
                <a:srgbClr val="00B050"/>
              </a:solidFill>
            </a:endParaRPr>
          </a:p>
        </p:txBody>
      </p:sp>
      <p:cxnSp>
        <p:nvCxnSpPr>
          <p:cNvPr id="3" name="Straight Connector 2"/>
          <p:cNvCxnSpPr/>
          <p:nvPr/>
        </p:nvCxnSpPr>
        <p:spPr>
          <a:xfrm flipV="1">
            <a:off x="4354275" y="4384081"/>
            <a:ext cx="2194806" cy="19474"/>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41404" y="4393818"/>
            <a:ext cx="1137838" cy="5187"/>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210728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txBox="1">
            <a:spLocks noGrp="1"/>
          </p:cNvSpPr>
          <p:nvPr>
            <p:ph type="title"/>
          </p:nvPr>
        </p:nvSpPr>
        <p:spPr>
          <a:xfrm>
            <a:off x="125260" y="95582"/>
            <a:ext cx="11887200" cy="3554819"/>
          </a:xfrm>
          <a:prstGeom prst="rect">
            <a:avLst/>
          </a:prstGeom>
          <a:noFill/>
        </p:spPr>
        <p:txBody>
          <a:bodyPr wrap="square" rtlCol="0">
            <a:spAutoFit/>
          </a:bodyPr>
          <a:lstStyle/>
          <a:p>
            <a:r>
              <a:rPr lang="en-US" sz="5000" dirty="0">
                <a:latin typeface="Times New Roman" panose="02020603050405020304" pitchFamily="18" charset="0"/>
                <a:cs typeface="Times New Roman" panose="02020603050405020304" pitchFamily="18" charset="0"/>
              </a:rPr>
              <a:t>Note: the word </a:t>
            </a:r>
            <a:r>
              <a:rPr lang="en-US" sz="5000" b="1" i="1" dirty="0">
                <a:latin typeface="Times New Roman" panose="02020603050405020304" pitchFamily="18" charset="0"/>
                <a:cs typeface="Times New Roman" panose="02020603050405020304" pitchFamily="18" charset="0"/>
              </a:rPr>
              <a:t>dollars</a:t>
            </a:r>
            <a:r>
              <a:rPr lang="en-US" sz="5000" dirty="0">
                <a:latin typeface="Times New Roman" panose="02020603050405020304" pitchFamily="18" charset="0"/>
                <a:cs typeface="Times New Roman" panose="02020603050405020304" pitchFamily="18" charset="0"/>
              </a:rPr>
              <a:t> </a:t>
            </a:r>
            <a:r>
              <a:rPr lang="en-US" sz="5000" dirty="0" smtClean="0">
                <a:latin typeface="Times New Roman" panose="02020603050405020304" pitchFamily="18" charset="0"/>
                <a:cs typeface="Times New Roman" panose="02020603050405020304" pitchFamily="18" charset="0"/>
              </a:rPr>
              <a:t>(and other “amounts,” like weight) is </a:t>
            </a:r>
            <a:r>
              <a:rPr lang="en-US" sz="5000" dirty="0">
                <a:latin typeface="Times New Roman" panose="02020603050405020304" pitchFamily="18" charset="0"/>
                <a:cs typeface="Times New Roman" panose="02020603050405020304" pitchFamily="18" charset="0"/>
              </a:rPr>
              <a:t>a special case. When talking about an amount of money, </a:t>
            </a:r>
            <a:r>
              <a:rPr lang="en-US" sz="5000" dirty="0" smtClean="0">
                <a:latin typeface="Times New Roman" panose="02020603050405020304" pitchFamily="18" charset="0"/>
                <a:cs typeface="Times New Roman" panose="02020603050405020304" pitchFamily="18" charset="0"/>
              </a:rPr>
              <a:t>use a </a:t>
            </a:r>
            <a:r>
              <a:rPr lang="en-US" sz="5000" u="sng" dirty="0">
                <a:latin typeface="Times New Roman" panose="02020603050405020304" pitchFamily="18" charset="0"/>
                <a:cs typeface="Times New Roman" panose="02020603050405020304" pitchFamily="18" charset="0"/>
              </a:rPr>
              <a:t>singular</a:t>
            </a:r>
            <a:r>
              <a:rPr lang="en-US" sz="5000" dirty="0">
                <a:latin typeface="Times New Roman" panose="02020603050405020304" pitchFamily="18" charset="0"/>
                <a:cs typeface="Times New Roman" panose="02020603050405020304" pitchFamily="18" charset="0"/>
              </a:rPr>
              <a:t> verb, but when referring to the dollars themselves, </a:t>
            </a:r>
            <a:r>
              <a:rPr lang="en-US" sz="5000" dirty="0" smtClean="0">
                <a:latin typeface="Times New Roman" panose="02020603050405020304" pitchFamily="18" charset="0"/>
                <a:cs typeface="Times New Roman" panose="02020603050405020304" pitchFamily="18" charset="0"/>
              </a:rPr>
              <a:t>use a </a:t>
            </a:r>
            <a:r>
              <a:rPr lang="en-US" sz="5000" u="sng" dirty="0">
                <a:latin typeface="Times New Roman" panose="02020603050405020304" pitchFamily="18" charset="0"/>
                <a:cs typeface="Times New Roman" panose="02020603050405020304" pitchFamily="18" charset="0"/>
              </a:rPr>
              <a:t>plural</a:t>
            </a:r>
            <a:r>
              <a:rPr lang="en-US" sz="5000" dirty="0">
                <a:latin typeface="Times New Roman" panose="02020603050405020304" pitchFamily="18" charset="0"/>
                <a:cs typeface="Times New Roman" panose="02020603050405020304" pitchFamily="18" charset="0"/>
              </a:rPr>
              <a:t> </a:t>
            </a:r>
            <a:r>
              <a:rPr lang="en-US" sz="5000" dirty="0" smtClean="0">
                <a:latin typeface="Times New Roman" panose="02020603050405020304" pitchFamily="18" charset="0"/>
                <a:cs typeface="Times New Roman" panose="02020603050405020304" pitchFamily="18" charset="0"/>
              </a:rPr>
              <a:t>verb:</a:t>
            </a:r>
            <a:endParaRPr lang="en-US" sz="5000" dirty="0" smtClean="0">
              <a:latin typeface="Times New Roman" panose="02020603050405020304" pitchFamily="18" charset="0"/>
              <a:cs typeface="Times New Roman" panose="02020603050405020304" pitchFamily="18" charset="0"/>
            </a:endParaRPr>
          </a:p>
        </p:txBody>
      </p:sp>
      <p:sp>
        <p:nvSpPr>
          <p:cNvPr id="4" name="TextBox 3"/>
          <p:cNvSpPr txBox="1"/>
          <p:nvPr/>
        </p:nvSpPr>
        <p:spPr>
          <a:xfrm>
            <a:off x="125260" y="4055467"/>
            <a:ext cx="11774466" cy="4770537"/>
          </a:xfrm>
          <a:prstGeom prst="rect">
            <a:avLst/>
          </a:prstGeom>
          <a:noFill/>
        </p:spPr>
        <p:txBody>
          <a:bodyPr wrap="square" rtlCol="0">
            <a:spAutoFit/>
          </a:bodyPr>
          <a:lstStyle/>
          <a:p>
            <a:pPr marL="457200" indent="-457200">
              <a:buFont typeface="Arial" panose="020B0604020202020204" pitchFamily="34" charset="0"/>
              <a:buChar char="•"/>
            </a:pPr>
            <a:r>
              <a:rPr lang="en-US" sz="4400" dirty="0"/>
              <a:t>Five dollars </a:t>
            </a:r>
            <a:r>
              <a:rPr lang="en-US" sz="4400" b="1" dirty="0"/>
              <a:t>is</a:t>
            </a:r>
            <a:r>
              <a:rPr lang="en-US" sz="4400" dirty="0"/>
              <a:t> a lot of </a:t>
            </a:r>
            <a:r>
              <a:rPr lang="en-US" sz="4400" dirty="0" smtClean="0"/>
              <a:t>money.</a:t>
            </a:r>
            <a:endParaRPr lang="en-US" sz="4400" dirty="0"/>
          </a:p>
          <a:p>
            <a:pPr marL="457200" indent="-457200">
              <a:buFont typeface="Arial" panose="020B0604020202020204" pitchFamily="34" charset="0"/>
              <a:buChar char="•"/>
            </a:pPr>
            <a:r>
              <a:rPr lang="en-US" sz="4000" dirty="0"/>
              <a:t>Dollars </a:t>
            </a:r>
            <a:r>
              <a:rPr lang="en-US" sz="4000" b="1" dirty="0"/>
              <a:t>are</a:t>
            </a:r>
            <a:r>
              <a:rPr lang="en-US" sz="4000" dirty="0"/>
              <a:t> often used instead of rubles in Russia</a:t>
            </a:r>
            <a:r>
              <a:rPr lang="en-US" sz="4000" dirty="0" smtClean="0"/>
              <a:t>.</a:t>
            </a:r>
          </a:p>
          <a:p>
            <a:r>
              <a:rPr lang="en-US" sz="4000" dirty="0" smtClean="0"/>
              <a:t>    </a:t>
            </a:r>
            <a:endParaRPr lang="en-US" sz="4000" dirty="0"/>
          </a:p>
          <a:p>
            <a:pPr marL="457200" indent="-457200">
              <a:buFont typeface="Arial" panose="020B0604020202020204" pitchFamily="34" charset="0"/>
              <a:buChar char="•"/>
            </a:pPr>
            <a:r>
              <a:rPr lang="en-US" sz="4000" dirty="0" smtClean="0"/>
              <a:t>Fifty pounds </a:t>
            </a:r>
            <a:r>
              <a:rPr lang="en-US" sz="4000" b="1" dirty="0" smtClean="0"/>
              <a:t>is</a:t>
            </a:r>
            <a:r>
              <a:rPr lang="en-US" sz="4000" dirty="0" smtClean="0"/>
              <a:t> a lot of weight.</a:t>
            </a:r>
          </a:p>
          <a:p>
            <a:pPr marL="457200" indent="-457200">
              <a:buFont typeface="Arial" panose="020B0604020202020204" pitchFamily="34" charset="0"/>
              <a:buChar char="•"/>
            </a:pPr>
            <a:endParaRPr lang="en-US" sz="4000" dirty="0" smtClean="0"/>
          </a:p>
          <a:p>
            <a:pPr marL="457200" indent="-457200">
              <a:buFont typeface="Arial" panose="020B0604020202020204" pitchFamily="34" charset="0"/>
              <a:buChar char="•"/>
            </a:pPr>
            <a:endParaRPr lang="en-US" sz="4000" dirty="0" smtClean="0"/>
          </a:p>
          <a:p>
            <a:endParaRPr lang="en-US" sz="1600" dirty="0"/>
          </a:p>
          <a:p>
            <a:pPr marL="285750" indent="-285750">
              <a:buFont typeface="Arial" panose="020B0604020202020204" pitchFamily="34" charset="0"/>
              <a:buChar char="•"/>
            </a:pPr>
            <a:endParaRPr lang="en-US" sz="4400" dirty="0"/>
          </a:p>
        </p:txBody>
      </p:sp>
      <p:cxnSp>
        <p:nvCxnSpPr>
          <p:cNvPr id="3" name="Straight Connector 2"/>
          <p:cNvCxnSpPr/>
          <p:nvPr/>
        </p:nvCxnSpPr>
        <p:spPr>
          <a:xfrm flipV="1">
            <a:off x="663723" y="4702679"/>
            <a:ext cx="3055661" cy="12356"/>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663723" y="5362247"/>
            <a:ext cx="2190688"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663723" y="6544544"/>
            <a:ext cx="2969164" cy="8237"/>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661551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322</TotalTime>
  <Words>492</Words>
  <Application>Microsoft Office PowerPoint</Application>
  <PresentationFormat>Widescreen</PresentationFormat>
  <Paragraphs>60</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Nirmala UI</vt:lpstr>
      <vt:lpstr>Times New Roman</vt:lpstr>
      <vt:lpstr>Office Theme</vt:lpstr>
      <vt:lpstr>Subject-verb agreement with compound subjects</vt:lpstr>
      <vt:lpstr>Subjects joined by “and” usually take a plural form verb:</vt:lpstr>
      <vt:lpstr>PowerPoint Presentation</vt:lpstr>
      <vt:lpstr>PowerPoint Presentation</vt:lpstr>
      <vt:lpstr>Singular subjects joined by “or” or “nor” take a singular form verb:</vt:lpstr>
      <vt:lpstr>When a singular subject and plural subject are joined by “or” or “nor,” the verb agrees with the closest subject:</vt:lpstr>
      <vt:lpstr>Do not let parenthetical information in a subject fool you into misreading the sentence:</vt:lpstr>
      <vt:lpstr>In sentences beginning with "there is" or "there are," the subject follows the verb. Since "there" is not the subject, the verb agrees with what follows:</vt:lpstr>
      <vt:lpstr>Note: the word dollars (and other “amounts,” like weight) is a special case. When talking about an amount of money, use a singular verb, but when referring to the dollars themselves, use a plural verb:</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Pronouns and subject-verb agreement</dc:title>
  <dc:creator>Paul Toohey</dc:creator>
  <cp:lastModifiedBy>Paul Toohey</cp:lastModifiedBy>
  <cp:revision>39</cp:revision>
  <dcterms:created xsi:type="dcterms:W3CDTF">2016-09-13T14:02:35Z</dcterms:created>
  <dcterms:modified xsi:type="dcterms:W3CDTF">2017-09-14T15:18:52Z</dcterms:modified>
</cp:coreProperties>
</file>