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65" r:id="rId4"/>
    <p:sldId id="269" r:id="rId5"/>
    <p:sldId id="257" r:id="rId6"/>
    <p:sldId id="258" r:id="rId7"/>
    <p:sldId id="271" r:id="rId8"/>
    <p:sldId id="259" r:id="rId9"/>
    <p:sldId id="275" r:id="rId10"/>
    <p:sldId id="267" r:id="rId11"/>
    <p:sldId id="272" r:id="rId12"/>
    <p:sldId id="260" r:id="rId13"/>
    <p:sldId id="273" r:id="rId14"/>
    <p:sldId id="261" r:id="rId15"/>
    <p:sldId id="262" r:id="rId16"/>
    <p:sldId id="263" r:id="rId17"/>
    <p:sldId id="274" r:id="rId18"/>
    <p:sldId id="27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5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8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8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9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30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7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7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66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2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4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1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14432-D773-4F67-9C62-2E024B2C722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6FD19-DB35-4B07-A04C-B8A914930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4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3900" y="0"/>
            <a:ext cx="109093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i="1" dirty="0" smtClean="0"/>
              <a:t>“Several authors and editors I respect counseled me not to write the book as quickly as I did; they urged me to wait two or three years and put some distance between me and the expedition in order to gain some crucial perspective. Their advice was sound.”</a:t>
            </a:r>
          </a:p>
          <a:p>
            <a:pPr algn="r"/>
            <a:r>
              <a:rPr lang="en-US" sz="4800" i="1" dirty="0" smtClean="0"/>
              <a:t>--Jon </a:t>
            </a:r>
            <a:r>
              <a:rPr lang="en-US" sz="4800" i="1" dirty="0" err="1" smtClean="0"/>
              <a:t>Krakauer</a:t>
            </a:r>
            <a:r>
              <a:rPr lang="en-US" sz="4800" i="1" dirty="0" smtClean="0"/>
              <a:t> </a:t>
            </a:r>
            <a:endParaRPr lang="en-US" sz="4800" i="1" dirty="0"/>
          </a:p>
        </p:txBody>
      </p:sp>
    </p:spTree>
    <p:extLst>
      <p:ext uri="{BB962C8B-B14F-4D97-AF65-F5344CB8AC3E}">
        <p14:creationId xmlns:p14="http://schemas.microsoft.com/office/powerpoint/2010/main" val="18563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3200" y="1054100"/>
            <a:ext cx="8813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/>
              <a:t>4</a:t>
            </a:r>
            <a:r>
              <a:rPr lang="en-US" sz="6600" dirty="0" smtClean="0"/>
              <a:t>. What were the difficulties </a:t>
            </a:r>
            <a:r>
              <a:rPr lang="en-US" sz="6600" dirty="0" err="1" smtClean="0"/>
              <a:t>Krakauer</a:t>
            </a:r>
            <a:r>
              <a:rPr lang="en-US" sz="6600" dirty="0" smtClean="0"/>
              <a:t> encountered in writing the book?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38194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70C0"/>
                </a:solidFill>
              </a:rPr>
              <a:t>Note: Questions 3 &amp; 4 also have answers that can be found in the text, but the answer is broad and spread out over a number of different places. It is your job when reading to draw all of these pieces of information together (synthesize).</a:t>
            </a:r>
            <a:endParaRPr lang="en-US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18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5. We learn by the end of the second paragraph of the introduction that several people died. In a novel (fiction) we likely wouldn’t learn the end result so early. Why is nonfiction different in that respect?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91568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70C0"/>
                </a:solidFill>
              </a:rPr>
              <a:t>Note: Understand the purpose of nonfiction. It is not trying to fool you or trick you. It starts with something </a:t>
            </a:r>
            <a:r>
              <a:rPr lang="en-US" sz="6000" b="1" u="sng" dirty="0" smtClean="0">
                <a:solidFill>
                  <a:srgbClr val="0070C0"/>
                </a:solidFill>
              </a:rPr>
              <a:t>known</a:t>
            </a:r>
            <a:r>
              <a:rPr lang="en-US" sz="6000" b="1" dirty="0" smtClean="0">
                <a:solidFill>
                  <a:srgbClr val="0070C0"/>
                </a:solidFill>
              </a:rPr>
              <a:t> and wants to expand on it in detail, hopefully shedding new light on a known topic.</a:t>
            </a:r>
            <a:endParaRPr lang="en-US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72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3200" y="1054100"/>
            <a:ext cx="8813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6. What details tell you how </a:t>
            </a:r>
            <a:r>
              <a:rPr lang="en-US" sz="6600" dirty="0" err="1" smtClean="0"/>
              <a:t>Krakauer</a:t>
            </a:r>
            <a:r>
              <a:rPr lang="en-US" sz="6600" dirty="0" smtClean="0"/>
              <a:t> personally views the events he recalls for us?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10872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0" y="215900"/>
            <a:ext cx="11226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/>
              <a:t>7</a:t>
            </a:r>
            <a:r>
              <a:rPr lang="en-US" sz="6600" dirty="0" smtClean="0"/>
              <a:t>. With nonfiction you always have to factor in an author’s bias. That said, </a:t>
            </a:r>
            <a:r>
              <a:rPr lang="en-US" sz="6600" dirty="0"/>
              <a:t>w</a:t>
            </a:r>
            <a:r>
              <a:rPr lang="en-US" sz="6600" dirty="0" smtClean="0"/>
              <a:t>hy might </a:t>
            </a:r>
            <a:r>
              <a:rPr lang="en-US" sz="6600" dirty="0" err="1" smtClean="0"/>
              <a:t>Krakauer’s</a:t>
            </a:r>
            <a:r>
              <a:rPr lang="en-US" sz="6600" dirty="0" smtClean="0"/>
              <a:t> perspective be a good one from which to view these particular events?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3621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0" y="215900"/>
            <a:ext cx="11226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8. With nonfiction you always have to factor in an author’s bias. Why might </a:t>
            </a:r>
            <a:r>
              <a:rPr lang="en-US" sz="6600" dirty="0" err="1" smtClean="0"/>
              <a:t>Krakauer’s</a:t>
            </a:r>
            <a:r>
              <a:rPr lang="en-US" sz="6600" dirty="0" smtClean="0"/>
              <a:t> perspective </a:t>
            </a:r>
            <a:r>
              <a:rPr lang="en-US" sz="6600" b="1" u="sng" dirty="0" smtClean="0"/>
              <a:t>not</a:t>
            </a:r>
            <a:r>
              <a:rPr lang="en-US" sz="6600" dirty="0" smtClean="0"/>
              <a:t> be a good one from which to view these events?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76028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</a:rPr>
              <a:t>Note: Understand the purpose of the author. He or she wants to accomplish something, whether it is to bring new knowledge to a known subject, or to present a </a:t>
            </a:r>
            <a:r>
              <a:rPr lang="en-US" sz="5400" b="1" dirty="0" smtClean="0">
                <a:solidFill>
                  <a:srgbClr val="0070C0"/>
                </a:solidFill>
              </a:rPr>
              <a:t>person </a:t>
            </a:r>
            <a:r>
              <a:rPr lang="en-US" sz="5400" b="1" dirty="0" smtClean="0">
                <a:solidFill>
                  <a:srgbClr val="0070C0"/>
                </a:solidFill>
              </a:rPr>
              <a:t>or an event in a specific light. Whether intentional or unintentional, “nonfiction = objectivity” is not always the case. </a:t>
            </a:r>
          </a:p>
          <a:p>
            <a:endParaRPr lang="en-US" sz="54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9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7693"/>
            <a:ext cx="1219200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9</a:t>
            </a:r>
            <a:r>
              <a:rPr lang="en-US" sz="6000" dirty="0" smtClean="0"/>
              <a:t>. “There were many, many fine reasons not to go, but attempting to climb Everest is and intrinsically irrational act – a triumph of desire over sensibility.” </a:t>
            </a:r>
          </a:p>
          <a:p>
            <a:endParaRPr lang="en-US" sz="2500" dirty="0" smtClean="0"/>
          </a:p>
          <a:p>
            <a:r>
              <a:rPr lang="en-US" sz="6000" dirty="0" smtClean="0"/>
              <a:t>Explain this quote.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83160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400" y="-533400"/>
            <a:ext cx="9067800" cy="739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9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961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061200" y="302359"/>
            <a:ext cx="51308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 smtClean="0"/>
              <a:t>1. What does this cartoon say?</a:t>
            </a:r>
          </a:p>
          <a:p>
            <a:r>
              <a:rPr lang="en-US" sz="4200" dirty="0" smtClean="0"/>
              <a:t>2. What clues in the picture tell you this?</a:t>
            </a:r>
          </a:p>
          <a:p>
            <a:r>
              <a:rPr lang="en-US" sz="4200" dirty="0" smtClean="0"/>
              <a:t>3. Look closer at each detail. Does every detail add to the overall story of message of the picture?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401910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3900" y="749300"/>
            <a:ext cx="109093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i="1" dirty="0" smtClean="0"/>
              <a:t>For the following questions, answer on your sheet of paper and </a:t>
            </a:r>
            <a:r>
              <a:rPr lang="en-US" sz="6600" i="1" dirty="0" smtClean="0"/>
              <a:t>write down </a:t>
            </a:r>
            <a:r>
              <a:rPr lang="en-US" sz="6600" i="1" dirty="0"/>
              <a:t>what you </a:t>
            </a:r>
            <a:r>
              <a:rPr lang="en-US" sz="6600" i="1" dirty="0" smtClean="0"/>
              <a:t>read  </a:t>
            </a:r>
            <a:r>
              <a:rPr lang="en-US" sz="6600" i="1" dirty="0"/>
              <a:t>in </a:t>
            </a:r>
            <a:r>
              <a:rPr lang="en-US" sz="6600" i="1" dirty="0" smtClean="0"/>
              <a:t>the text </a:t>
            </a:r>
            <a:r>
              <a:rPr lang="en-US" sz="6600" i="1" dirty="0" smtClean="0"/>
              <a:t>specifically that </a:t>
            </a:r>
            <a:r>
              <a:rPr lang="en-US" sz="6600" i="1" dirty="0" smtClean="0"/>
              <a:t>gave you your answer. </a:t>
            </a:r>
            <a:endParaRPr lang="en-US" sz="6600" i="1" dirty="0"/>
          </a:p>
        </p:txBody>
      </p:sp>
    </p:spTree>
    <p:extLst>
      <p:ext uri="{BB962C8B-B14F-4D97-AF65-F5344CB8AC3E}">
        <p14:creationId xmlns:p14="http://schemas.microsoft.com/office/powerpoint/2010/main" val="240756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3200" y="1054100"/>
            <a:ext cx="8813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1. How many people died in the event </a:t>
            </a:r>
            <a:r>
              <a:rPr lang="en-US" sz="6600" dirty="0" err="1" smtClean="0"/>
              <a:t>Krakauer</a:t>
            </a:r>
            <a:r>
              <a:rPr lang="en-US" sz="6600" dirty="0" smtClean="0"/>
              <a:t> writes about?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5862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3200" y="1054100"/>
            <a:ext cx="8813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/>
              <a:t>2</a:t>
            </a:r>
            <a:r>
              <a:rPr lang="en-US" sz="6600" dirty="0" smtClean="0"/>
              <a:t>. What is the author’s stated purpose for going on this expedition  to climb Mt. Everest?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53106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</a:rPr>
              <a:t>Note: Questions 1 &amp; 2 have answers that can be found in a specific place in the text.  Giving specific facts are important for a writer of nonfiction.</a:t>
            </a:r>
            <a:endParaRPr lang="en-US" sz="6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4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3200" y="1054100"/>
            <a:ext cx="8813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3. What is the author’s main purpose for </a:t>
            </a:r>
            <a:r>
              <a:rPr lang="en-US" sz="6600" u="sng" dirty="0" smtClean="0"/>
              <a:t>writing the book</a:t>
            </a:r>
            <a:r>
              <a:rPr lang="en-US" sz="6600" dirty="0" smtClean="0"/>
              <a:t> about his expedition to Mt. Everest?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59363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5" t="8855" r="2382" b="22290"/>
          <a:stretch/>
        </p:blipFill>
        <p:spPr>
          <a:xfrm>
            <a:off x="457629" y="139700"/>
            <a:ext cx="11416871" cy="654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06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527</Words>
  <Application>Microsoft Office PowerPoint</Application>
  <PresentationFormat>Widescreen</PresentationFormat>
  <Paragraphs>21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Toohey</dc:creator>
  <cp:lastModifiedBy>Paul Toohey</cp:lastModifiedBy>
  <cp:revision>21</cp:revision>
  <dcterms:created xsi:type="dcterms:W3CDTF">2017-04-10T14:34:58Z</dcterms:created>
  <dcterms:modified xsi:type="dcterms:W3CDTF">2018-03-13T14:02:44Z</dcterms:modified>
</cp:coreProperties>
</file>