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64" r:id="rId7"/>
    <p:sldId id="263" r:id="rId8"/>
    <p:sldId id="265" r:id="rId9"/>
    <p:sldId id="262" r:id="rId10"/>
    <p:sldId id="261" r:id="rId11"/>
    <p:sldId id="267" r:id="rId12"/>
    <p:sldId id="268" r:id="rId13"/>
    <p:sldId id="269" r:id="rId14"/>
    <p:sldId id="266" r:id="rId15"/>
    <p:sldId id="280" r:id="rId16"/>
    <p:sldId id="2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62F-F467-40E4-8DB2-1AC264AF8E43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E46A0-F066-41BD-8DBA-D2A62BC31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42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62F-F467-40E4-8DB2-1AC264AF8E43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E46A0-F066-41BD-8DBA-D2A62BC31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271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62F-F467-40E4-8DB2-1AC264AF8E43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E46A0-F066-41BD-8DBA-D2A62BC31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7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62F-F467-40E4-8DB2-1AC264AF8E43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E46A0-F066-41BD-8DBA-D2A62BC31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2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62F-F467-40E4-8DB2-1AC264AF8E43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E46A0-F066-41BD-8DBA-D2A62BC31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71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62F-F467-40E4-8DB2-1AC264AF8E43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E46A0-F066-41BD-8DBA-D2A62BC31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0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62F-F467-40E4-8DB2-1AC264AF8E43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E46A0-F066-41BD-8DBA-D2A62BC31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1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62F-F467-40E4-8DB2-1AC264AF8E43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E46A0-F066-41BD-8DBA-D2A62BC31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95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62F-F467-40E4-8DB2-1AC264AF8E43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E46A0-F066-41BD-8DBA-D2A62BC31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24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62F-F467-40E4-8DB2-1AC264AF8E43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E46A0-F066-41BD-8DBA-D2A62BC31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351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62F-F467-40E4-8DB2-1AC264AF8E43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E46A0-F066-41BD-8DBA-D2A62BC31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80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B362F-F467-40E4-8DB2-1AC264AF8E43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E46A0-F066-41BD-8DBA-D2A62BC31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Parallel structure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497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4</a:t>
            </a:r>
            <a:r>
              <a:rPr lang="en-US" dirty="0" smtClean="0"/>
              <a:t>. Use parallel structure with elements joined by a correlative conjunction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Incorrect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Sally </a:t>
            </a:r>
            <a:r>
              <a:rPr lang="en-US" sz="4000" u="sng" dirty="0" smtClean="0"/>
              <a:t>not only</a:t>
            </a:r>
            <a:r>
              <a:rPr lang="en-US" sz="4000" dirty="0" smtClean="0"/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wants money </a:t>
            </a:r>
            <a:r>
              <a:rPr lang="en-US" sz="4000" dirty="0" smtClean="0"/>
              <a:t>but also </a:t>
            </a:r>
            <a:r>
              <a:rPr lang="en-US" sz="4000" b="1" dirty="0" smtClean="0">
                <a:solidFill>
                  <a:srgbClr val="FF0000"/>
                </a:solidFill>
              </a:rPr>
              <a:t>fame</a:t>
            </a:r>
            <a:r>
              <a:rPr lang="en-US" sz="4000" dirty="0" smtClean="0"/>
              <a:t> as well. </a:t>
            </a:r>
            <a:endParaRPr lang="en-US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600" dirty="0" smtClean="0"/>
              <a:t>Correct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Sally wants </a:t>
            </a:r>
            <a:r>
              <a:rPr lang="en-US" sz="4000" u="sng" dirty="0" smtClean="0"/>
              <a:t>not only </a:t>
            </a:r>
            <a:r>
              <a:rPr lang="en-US" sz="4000" b="1" dirty="0" smtClean="0">
                <a:solidFill>
                  <a:srgbClr val="FF0000"/>
                </a:solidFill>
              </a:rPr>
              <a:t>money</a:t>
            </a:r>
            <a:r>
              <a:rPr lang="en-US" sz="4000" dirty="0" smtClean="0"/>
              <a:t> </a:t>
            </a:r>
            <a:r>
              <a:rPr lang="en-US" sz="4000" dirty="0" smtClean="0"/>
              <a:t>but also </a:t>
            </a:r>
            <a:r>
              <a:rPr lang="en-US" sz="4000" b="1" dirty="0" smtClean="0">
                <a:solidFill>
                  <a:srgbClr val="FF0000"/>
                </a:solidFill>
              </a:rPr>
              <a:t>fame</a:t>
            </a:r>
            <a:r>
              <a:rPr lang="en-US" sz="4000" dirty="0" smtClean="0"/>
              <a:t> as well.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9838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 smtClean="0">
                <a:latin typeface="Basic Sans SF" pitchFamily="2" charset="0"/>
              </a:rPr>
              <a:t>a( b + c + d )</a:t>
            </a:r>
            <a:endParaRPr lang="en-US" sz="7200" dirty="0">
              <a:latin typeface="Basic Sans SF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58302"/>
          </a:xfrm>
        </p:spPr>
        <p:txBody>
          <a:bodyPr>
            <a:normAutofit lnSpcReduction="10000"/>
          </a:bodyPr>
          <a:lstStyle/>
          <a:p>
            <a:r>
              <a:rPr lang="en-US" sz="3500" dirty="0" smtClean="0"/>
              <a:t>Think of parallel structure as the distributive property showing up in your English class. For lists, whether with two items or more, </a:t>
            </a:r>
            <a:r>
              <a:rPr lang="en-US" sz="3500" b="1" i="1" dirty="0" smtClean="0"/>
              <a:t>a</a:t>
            </a:r>
            <a:r>
              <a:rPr lang="en-US" sz="3500" dirty="0" smtClean="0"/>
              <a:t> (above) gets distributed evenly to all items on the list: </a:t>
            </a:r>
            <a:r>
              <a:rPr lang="en-US" sz="3500" b="1" i="1" dirty="0" smtClean="0"/>
              <a:t>ab</a:t>
            </a:r>
            <a:r>
              <a:rPr lang="en-US" sz="3500" dirty="0" smtClean="0"/>
              <a:t>, </a:t>
            </a:r>
            <a:r>
              <a:rPr lang="en-US" sz="3500" b="1" i="1" dirty="0" smtClean="0"/>
              <a:t>ac</a:t>
            </a:r>
            <a:r>
              <a:rPr lang="en-US" sz="3500" dirty="0" smtClean="0"/>
              <a:t>, </a:t>
            </a:r>
            <a:r>
              <a:rPr lang="en-US" sz="3500" b="1" i="1" dirty="0" smtClean="0"/>
              <a:t>ad</a:t>
            </a:r>
            <a:r>
              <a:rPr lang="en-US" sz="3500" dirty="0" smtClean="0"/>
              <a:t>.</a:t>
            </a:r>
          </a:p>
          <a:p>
            <a:pPr marL="0" indent="0">
              <a:buNone/>
            </a:pPr>
            <a:endParaRPr lang="en-US" sz="3500" b="1" i="1" dirty="0" smtClean="0"/>
          </a:p>
          <a:p>
            <a:pPr marL="0" indent="0">
              <a:buNone/>
            </a:pPr>
            <a:r>
              <a:rPr lang="en-US" sz="4000" b="1" i="1" dirty="0" smtClean="0"/>
              <a:t>You need to cut the bread and peel the oranges</a:t>
            </a:r>
            <a:r>
              <a:rPr lang="en-US" sz="4000" b="1" i="1" dirty="0" smtClean="0"/>
              <a:t>.</a:t>
            </a:r>
          </a:p>
          <a:p>
            <a:pPr marL="0" indent="0">
              <a:buNone/>
            </a:pPr>
            <a:endParaRPr lang="en-US" sz="1600" b="1" i="1" dirty="0" smtClean="0"/>
          </a:p>
          <a:p>
            <a:r>
              <a:rPr lang="en-US" sz="3500" dirty="0" smtClean="0"/>
              <a:t>a = “you need to”; b = “cut the bread”; c = “peel the oranges”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649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000" b="1" dirty="0" smtClean="0">
                <a:latin typeface="Basic Sans SF" pitchFamily="2" charset="0"/>
              </a:rPr>
              <a:t>Caution with the distributive property!</a:t>
            </a:r>
            <a:endParaRPr lang="en-US" sz="5000" b="1" dirty="0">
              <a:latin typeface="Basic Sans SF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546265" y="1825624"/>
            <a:ext cx="11162805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Make sure what gets distributed is appropriate for distribution to all items on the list.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b="1" i="1" dirty="0" smtClean="0"/>
              <a:t>We found ants in the cabinets, the closets, and the table.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 smtClean="0"/>
              <a:t>= “We found ants in”</a:t>
            </a:r>
          </a:p>
          <a:p>
            <a:pPr marL="0" indent="0">
              <a:buNone/>
            </a:pPr>
            <a:r>
              <a:rPr lang="en-US" dirty="0" smtClean="0"/>
              <a:t>b = “the cabinets”</a:t>
            </a:r>
          </a:p>
          <a:p>
            <a:pPr marL="0" indent="0">
              <a:buNone/>
            </a:pPr>
            <a:r>
              <a:rPr lang="en-US" dirty="0" smtClean="0"/>
              <a:t>c = “the closets”</a:t>
            </a:r>
          </a:p>
          <a:p>
            <a:pPr marL="0" indent="0">
              <a:buNone/>
            </a:pPr>
            <a:r>
              <a:rPr lang="en-US" dirty="0" smtClean="0"/>
              <a:t>d = “the table”</a:t>
            </a:r>
          </a:p>
          <a:p>
            <a:pPr marL="0" indent="0">
              <a:buNone/>
            </a:pPr>
            <a:r>
              <a:rPr lang="en-US" dirty="0" smtClean="0"/>
              <a:t>Ants </a:t>
            </a:r>
            <a:r>
              <a:rPr lang="en-US" b="1" i="1" u="sng" dirty="0" smtClean="0"/>
              <a:t>in</a:t>
            </a:r>
            <a:r>
              <a:rPr lang="en-US" b="1" i="1" dirty="0" smtClean="0"/>
              <a:t> the table?</a:t>
            </a:r>
          </a:p>
        </p:txBody>
      </p:sp>
    </p:spTree>
    <p:extLst>
      <p:ext uri="{BB962C8B-B14F-4D97-AF65-F5344CB8AC3E}">
        <p14:creationId xmlns:p14="http://schemas.microsoft.com/office/powerpoint/2010/main" val="111516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000" b="1" dirty="0" smtClean="0">
                <a:latin typeface="Basic Sans SF" pitchFamily="2" charset="0"/>
              </a:rPr>
              <a:t>Caution with the distributive property!</a:t>
            </a:r>
            <a:endParaRPr lang="en-US" sz="5000" b="1" dirty="0">
              <a:latin typeface="Basic Sans SF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13117" y="1540952"/>
            <a:ext cx="10765766" cy="494611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Make sure what gets distributed is appropriate for distribution to all items on the list.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i="1" dirty="0" smtClean="0"/>
              <a:t>(not parallel) We found ants in the cabinets, the closets, and the table. </a:t>
            </a:r>
            <a:endParaRPr lang="en-US" b="1" i="1" dirty="0"/>
          </a:p>
          <a:p>
            <a:pPr marL="0" indent="0">
              <a:buNone/>
            </a:pPr>
            <a:endParaRPr lang="en-US" b="1" i="1" dirty="0" smtClean="0"/>
          </a:p>
          <a:p>
            <a:pPr marL="0" indent="0">
              <a:buNone/>
            </a:pPr>
            <a:r>
              <a:rPr lang="en-US" b="1" i="1" dirty="0" smtClean="0"/>
              <a:t>(fixed) We found ants in the cabinets and closets and on the table.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dirty="0" smtClean="0"/>
              <a:t>NOTICE there are two different distributions going on here. “We found ants” is distributed to “in the cabinets and closets” and “on the table”; “in the” is distributed to “cabinets” and “closets.” </a:t>
            </a:r>
          </a:p>
        </p:txBody>
      </p:sp>
    </p:spTree>
    <p:extLst>
      <p:ext uri="{BB962C8B-B14F-4D97-AF65-F5344CB8AC3E}">
        <p14:creationId xmlns:p14="http://schemas.microsoft.com/office/powerpoint/2010/main" val="418127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043796"/>
          </a:xfrm>
        </p:spPr>
        <p:txBody>
          <a:bodyPr/>
          <a:lstStyle/>
          <a:p>
            <a:r>
              <a:rPr lang="en-US" dirty="0" smtClean="0"/>
              <a:t>Some famous examples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0" y="1341916"/>
            <a:ext cx="12192000" cy="5516083"/>
          </a:xfrm>
        </p:spPr>
        <p:txBody>
          <a:bodyPr>
            <a:noAutofit/>
          </a:bodyPr>
          <a:lstStyle/>
          <a:p>
            <a:pPr marL="457200" indent="-457200" algn="l">
              <a:buAutoNum type="arabicPeriod"/>
            </a:pPr>
            <a:r>
              <a:rPr lang="en-US" sz="4400" dirty="0" smtClean="0"/>
              <a:t>It is better to give than to receive.</a:t>
            </a:r>
          </a:p>
          <a:p>
            <a:pPr marL="457200" indent="-457200" algn="l">
              <a:buAutoNum type="arabicPeriod"/>
            </a:pPr>
            <a:r>
              <a:rPr lang="en-US" sz="4400" dirty="0" smtClean="0"/>
              <a:t>But in a larger sense – we cannot dedicate – we cannot consecrate – we cannot hallow this ground.</a:t>
            </a:r>
          </a:p>
          <a:p>
            <a:pPr marL="457200" indent="-457200" algn="l">
              <a:buAutoNum type="arabicPeriod"/>
            </a:pPr>
            <a:r>
              <a:rPr lang="en-US" sz="4400" dirty="0" smtClean="0"/>
              <a:t>It was the best of times, </a:t>
            </a:r>
            <a:r>
              <a:rPr lang="en-US" sz="4400" dirty="0"/>
              <a:t>i</a:t>
            </a:r>
            <a:r>
              <a:rPr lang="en-US" sz="4400" dirty="0" smtClean="0"/>
              <a:t>t was the worst of times.</a:t>
            </a:r>
          </a:p>
          <a:p>
            <a:pPr marL="457200" indent="-457200" algn="l">
              <a:buAutoNum type="arabicPeriod"/>
            </a:pPr>
            <a:r>
              <a:rPr lang="en-US" sz="4400" dirty="0" smtClean="0"/>
              <a:t>I came; I saw; I conquered.</a:t>
            </a:r>
          </a:p>
          <a:p>
            <a:pPr marL="457200" indent="-457200" algn="l">
              <a:buAutoNum type="arabicPeriod"/>
            </a:pPr>
            <a:r>
              <a:rPr lang="en-US" sz="4400" dirty="0" smtClean="0"/>
              <a:t>I have nothing to offer but blood, toil, tears, and sweat.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4910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633" y="1122363"/>
            <a:ext cx="11305309" cy="2387600"/>
          </a:xfrm>
        </p:spPr>
        <p:txBody>
          <a:bodyPr>
            <a:normAutofit/>
          </a:bodyPr>
          <a:lstStyle/>
          <a:p>
            <a:r>
              <a:rPr lang="en-US" sz="8000" dirty="0" smtClean="0"/>
              <a:t>Some sentences for you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57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89306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36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Chuck is responsible for stocking the aisles, checking deliveries, and sales of merchandise.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36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Sally's style was remarkable for its dexterity, grace, and she could play any position.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36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The victims of this illness have sore throats, fevers and their heads hurt.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36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Before the barbecue, you should ignite some charcoal, have bought some steaks, and you should be preparing some marinade.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36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The sentence is difficult to understand not because the vocabulary is technical but because of faulty syntax.</a:t>
            </a:r>
            <a:endParaRPr lang="en-US" sz="3600" dirty="0">
              <a:solidFill>
                <a:srgbClr val="000000"/>
              </a:solidFill>
              <a:latin typeface="Georgia" panose="02040502050405020303" pitchFamily="18" charset="0"/>
              <a:ea typeface="Times New Roman" panose="02020603050405020304" pitchFamily="18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Parallel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825624"/>
            <a:ext cx="11090366" cy="5032375"/>
          </a:xfrm>
        </p:spPr>
        <p:txBody>
          <a:bodyPr>
            <a:noAutofit/>
          </a:bodyPr>
          <a:lstStyle/>
          <a:p>
            <a:r>
              <a:rPr lang="en-US" sz="4000" dirty="0" smtClean="0"/>
              <a:t>The term “p</a:t>
            </a:r>
            <a:r>
              <a:rPr lang="en-US" sz="4000" dirty="0" smtClean="0"/>
              <a:t>arallel structure” </a:t>
            </a:r>
            <a:r>
              <a:rPr lang="en-US" sz="4000" dirty="0" smtClean="0"/>
              <a:t>(often “parallelism”) means </a:t>
            </a:r>
            <a:r>
              <a:rPr lang="en-US" sz="4000" dirty="0"/>
              <a:t>using the same pattern of words to show that two or more ideas have the </a:t>
            </a:r>
            <a:r>
              <a:rPr lang="en-US" sz="4000" b="1" dirty="0"/>
              <a:t>same level of </a:t>
            </a:r>
            <a:r>
              <a:rPr lang="en-US" sz="4000" b="1" dirty="0" smtClean="0"/>
              <a:t>importance </a:t>
            </a:r>
            <a:r>
              <a:rPr lang="en-US" sz="4000" dirty="0" smtClean="0"/>
              <a:t>or serve the </a:t>
            </a:r>
            <a:r>
              <a:rPr lang="en-US" sz="4000" b="1" dirty="0" smtClean="0"/>
              <a:t>same grammatical function</a:t>
            </a:r>
            <a:r>
              <a:rPr lang="en-US" sz="4000" dirty="0" smtClean="0"/>
              <a:t>.</a:t>
            </a:r>
          </a:p>
          <a:p>
            <a:pPr marL="0" indent="0">
              <a:buNone/>
            </a:pPr>
            <a:endParaRPr lang="en-US" sz="1100" dirty="0" smtClean="0"/>
          </a:p>
          <a:p>
            <a:r>
              <a:rPr lang="en-US" sz="4000" dirty="0" smtClean="0"/>
              <a:t>Parallel </a:t>
            </a:r>
            <a:r>
              <a:rPr lang="en-US" sz="4000" dirty="0" smtClean="0"/>
              <a:t>structure </a:t>
            </a:r>
            <a:r>
              <a:rPr lang="en-US" sz="4000" dirty="0"/>
              <a:t>creates rhythm and balance </a:t>
            </a:r>
            <a:r>
              <a:rPr lang="en-US" sz="4000" dirty="0" smtClean="0"/>
              <a:t>in usage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011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Parallel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825624"/>
            <a:ext cx="11445438" cy="5032375"/>
          </a:xfrm>
        </p:spPr>
        <p:txBody>
          <a:bodyPr>
            <a:noAutofit/>
          </a:bodyPr>
          <a:lstStyle/>
          <a:p>
            <a:r>
              <a:rPr lang="en-US" sz="4000" dirty="0" smtClean="0"/>
              <a:t>This </a:t>
            </a:r>
            <a:r>
              <a:rPr lang="en-US" sz="4000" dirty="0"/>
              <a:t>can happen at the word, phrase, or clause </a:t>
            </a:r>
            <a:r>
              <a:rPr lang="en-US" sz="4000" dirty="0" smtClean="0"/>
              <a:t>level:</a:t>
            </a:r>
          </a:p>
          <a:p>
            <a:r>
              <a:rPr lang="en-US" sz="4000" dirty="0" smtClean="0"/>
              <a:t>Word:</a:t>
            </a:r>
          </a:p>
          <a:p>
            <a:pPr lvl="1"/>
            <a:r>
              <a:rPr lang="en-US" sz="3600" u="sng" dirty="0" smtClean="0"/>
              <a:t>Billy</a:t>
            </a:r>
            <a:r>
              <a:rPr lang="en-US" sz="3600" dirty="0" smtClean="0"/>
              <a:t> and </a:t>
            </a:r>
            <a:r>
              <a:rPr lang="en-US" sz="3600" u="sng" dirty="0" smtClean="0"/>
              <a:t>Sally</a:t>
            </a:r>
            <a:r>
              <a:rPr lang="en-US" sz="3600" dirty="0" smtClean="0"/>
              <a:t> went home after school.</a:t>
            </a:r>
          </a:p>
          <a:p>
            <a:r>
              <a:rPr lang="en-US" sz="4000" dirty="0" smtClean="0"/>
              <a:t>Phrase:</a:t>
            </a:r>
          </a:p>
          <a:p>
            <a:pPr lvl="1"/>
            <a:r>
              <a:rPr lang="en-US" sz="3600" dirty="0" smtClean="0"/>
              <a:t>Her room is either </a:t>
            </a:r>
            <a:r>
              <a:rPr lang="en-US" sz="3600" u="sng" dirty="0" smtClean="0"/>
              <a:t>down this hall</a:t>
            </a:r>
            <a:r>
              <a:rPr lang="en-US" sz="3600" dirty="0" smtClean="0"/>
              <a:t> or </a:t>
            </a:r>
            <a:r>
              <a:rPr lang="en-US" sz="3600" u="sng" dirty="0" smtClean="0"/>
              <a:t>around that corner</a:t>
            </a:r>
            <a:r>
              <a:rPr lang="en-US" sz="3600" dirty="0" smtClean="0"/>
              <a:t>.</a:t>
            </a:r>
            <a:endParaRPr lang="en-US" sz="3600" dirty="0"/>
          </a:p>
          <a:p>
            <a:r>
              <a:rPr lang="en-US" sz="4000" dirty="0" smtClean="0"/>
              <a:t>Clause:</a:t>
            </a:r>
          </a:p>
          <a:p>
            <a:pPr lvl="1"/>
            <a:r>
              <a:rPr lang="en-US" sz="3600" dirty="0" smtClean="0"/>
              <a:t>You can work on these problems either </a:t>
            </a:r>
            <a:r>
              <a:rPr lang="en-US" sz="3600" u="sng" dirty="0" smtClean="0"/>
              <a:t>while you are in class</a:t>
            </a:r>
            <a:r>
              <a:rPr lang="en-US" sz="3600" dirty="0" smtClean="0"/>
              <a:t> or </a:t>
            </a:r>
            <a:r>
              <a:rPr lang="en-US" sz="3600" u="sng" dirty="0" smtClean="0"/>
              <a:t>when you get home</a:t>
            </a:r>
            <a:r>
              <a:rPr lang="en-US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035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When to use parallel structure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87260"/>
            <a:ext cx="12191999" cy="5270739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Use parallel structure with elements joined by coordinating </a:t>
            </a:r>
            <a:r>
              <a:rPr lang="en-US" sz="4000" dirty="0" smtClean="0"/>
              <a:t>conjunctions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Use parallel structure with elements in lists or in a </a:t>
            </a:r>
            <a:r>
              <a:rPr lang="en-US" sz="4000" dirty="0" smtClean="0"/>
              <a:t>series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Use parallel structure with elements being </a:t>
            </a:r>
            <a:r>
              <a:rPr lang="en-US" sz="4000" dirty="0" smtClean="0"/>
              <a:t>compared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Use </a:t>
            </a:r>
            <a:r>
              <a:rPr lang="en-US" sz="4000" dirty="0"/>
              <a:t>parallel structure with elements joined by a correlative </a:t>
            </a:r>
            <a:r>
              <a:rPr lang="en-US" sz="4000" dirty="0" smtClean="0"/>
              <a:t>conjunction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7353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Arrow Connector 9"/>
          <p:cNvCxnSpPr/>
          <p:nvPr/>
        </p:nvCxnSpPr>
        <p:spPr>
          <a:xfrm>
            <a:off x="6400800" y="1690688"/>
            <a:ext cx="1413164" cy="158690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H="1">
            <a:off x="2695699" y="1690688"/>
            <a:ext cx="486888" cy="146814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Use parallel structure with elements joined by </a:t>
            </a:r>
            <a:r>
              <a:rPr lang="en-US" u="sng" dirty="0" smtClean="0"/>
              <a:t>coordinating conjunctions</a:t>
            </a:r>
            <a:r>
              <a:rPr lang="en-US" dirty="0" smtClean="0"/>
              <a:t> (FANBOYS)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Incorrect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86596" y="2505075"/>
            <a:ext cx="5410979" cy="368458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Billy enjoys reading books </a:t>
            </a:r>
            <a:r>
              <a:rPr lang="en-US" sz="4000" u="sng" dirty="0" smtClean="0"/>
              <a:t>and</a:t>
            </a:r>
            <a:r>
              <a:rPr lang="en-US" sz="4000" dirty="0" smtClean="0"/>
              <a:t> then to watch the movies of those same books.</a:t>
            </a:r>
            <a:endParaRPr lang="en-US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600" dirty="0"/>
              <a:t>C</a:t>
            </a:r>
            <a:r>
              <a:rPr lang="en-US" sz="3600" dirty="0" smtClean="0"/>
              <a:t>orrect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Billy enjoys reading books </a:t>
            </a:r>
            <a:r>
              <a:rPr lang="en-US" sz="4000" u="sng" dirty="0" smtClean="0"/>
              <a:t>and</a:t>
            </a:r>
            <a:r>
              <a:rPr lang="en-US" sz="4000" dirty="0" smtClean="0"/>
              <a:t> watching movies of those same books.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2984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 are not parallel.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Incorrect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77970" y="2505075"/>
            <a:ext cx="5419605" cy="3684588"/>
          </a:xfrm>
        </p:spPr>
        <p:txBody>
          <a:bodyPr>
            <a:normAutofit/>
          </a:bodyPr>
          <a:lstStyle/>
          <a:p>
            <a:r>
              <a:rPr lang="en-US" sz="4000" u="sng" dirty="0" smtClean="0"/>
              <a:t>Billy enjoys</a:t>
            </a:r>
            <a:r>
              <a:rPr lang="en-US" sz="4000" dirty="0" smtClean="0"/>
              <a:t> [</a:t>
            </a:r>
            <a:r>
              <a:rPr lang="en-US" sz="4000" b="1" dirty="0" smtClean="0">
                <a:solidFill>
                  <a:srgbClr val="FF0000"/>
                </a:solidFill>
              </a:rPr>
              <a:t>reading </a:t>
            </a:r>
            <a:r>
              <a:rPr lang="en-US" sz="4000" b="1" dirty="0" smtClean="0"/>
              <a:t>books</a:t>
            </a:r>
            <a:r>
              <a:rPr lang="en-US" sz="4000" dirty="0" smtClean="0"/>
              <a:t>] and [</a:t>
            </a:r>
            <a:r>
              <a:rPr lang="en-US" sz="4000" b="1" dirty="0" smtClean="0"/>
              <a:t>then</a:t>
            </a:r>
            <a:r>
              <a:rPr lang="en-US" sz="4000" b="1" dirty="0" smtClean="0">
                <a:solidFill>
                  <a:srgbClr val="FF0000"/>
                </a:solidFill>
              </a:rPr>
              <a:t> to watch </a:t>
            </a:r>
            <a:r>
              <a:rPr lang="en-US" sz="4000" b="1" dirty="0" smtClean="0"/>
              <a:t>the movies of those same books</a:t>
            </a:r>
            <a:r>
              <a:rPr lang="en-US" sz="4000" dirty="0" smtClean="0"/>
              <a:t>].</a:t>
            </a:r>
            <a:endParaRPr lang="en-US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600" dirty="0"/>
              <a:t>C</a:t>
            </a:r>
            <a:r>
              <a:rPr lang="en-US" sz="3600" dirty="0" smtClean="0"/>
              <a:t>orrect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542472" cy="3684588"/>
          </a:xfrm>
        </p:spPr>
        <p:txBody>
          <a:bodyPr>
            <a:normAutofit/>
          </a:bodyPr>
          <a:lstStyle/>
          <a:p>
            <a:r>
              <a:rPr lang="en-US" sz="4000" u="sng" dirty="0" smtClean="0"/>
              <a:t>Billy enjoys</a:t>
            </a:r>
            <a:r>
              <a:rPr lang="en-US" sz="4000" dirty="0" smtClean="0"/>
              <a:t> [</a:t>
            </a:r>
            <a:r>
              <a:rPr lang="en-US" sz="4000" b="1" dirty="0" smtClean="0">
                <a:solidFill>
                  <a:srgbClr val="FF0000"/>
                </a:solidFill>
              </a:rPr>
              <a:t>reading </a:t>
            </a:r>
            <a:r>
              <a:rPr lang="en-US" sz="4000" b="1" dirty="0" smtClean="0"/>
              <a:t>books</a:t>
            </a:r>
            <a:r>
              <a:rPr lang="en-US" sz="4000" dirty="0" smtClean="0"/>
              <a:t>] and [</a:t>
            </a:r>
            <a:r>
              <a:rPr lang="en-US" sz="4000" b="1" dirty="0" smtClean="0">
                <a:solidFill>
                  <a:srgbClr val="FF0000"/>
                </a:solidFill>
              </a:rPr>
              <a:t>watching</a:t>
            </a:r>
            <a:r>
              <a:rPr lang="en-US" sz="4000" b="1" dirty="0" smtClean="0"/>
              <a:t> movies of those same books</a:t>
            </a:r>
            <a:r>
              <a:rPr lang="en-US" sz="4000" dirty="0" smtClean="0"/>
              <a:t>].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209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Use parallel structure with elements in lists or in a series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Incorrect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01926" y="2505075"/>
            <a:ext cx="5695650" cy="368458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On her camping trip Mary wants to go </a:t>
            </a:r>
            <a:r>
              <a:rPr lang="en-US" sz="4000" b="1" dirty="0" smtClean="0">
                <a:solidFill>
                  <a:srgbClr val="FF0000"/>
                </a:solidFill>
              </a:rPr>
              <a:t>hiking</a:t>
            </a:r>
            <a:r>
              <a:rPr lang="en-US" sz="4000" dirty="0"/>
              <a:t>, </a:t>
            </a:r>
            <a:r>
              <a:rPr lang="en-US" sz="4000" b="1" dirty="0">
                <a:solidFill>
                  <a:srgbClr val="FF0000"/>
                </a:solidFill>
              </a:rPr>
              <a:t>swimming</a:t>
            </a:r>
            <a:r>
              <a:rPr lang="en-US" sz="4000" dirty="0"/>
              <a:t>, </a:t>
            </a:r>
            <a:r>
              <a:rPr lang="en-US" sz="4000" dirty="0" smtClean="0"/>
              <a:t>or</a:t>
            </a:r>
            <a:r>
              <a:rPr lang="en-US" sz="4000" dirty="0"/>
              <a:t> </a:t>
            </a:r>
            <a:r>
              <a:rPr lang="en-US" sz="4000" b="1" dirty="0">
                <a:solidFill>
                  <a:srgbClr val="FF0000"/>
                </a:solidFill>
              </a:rPr>
              <a:t>to ride</a:t>
            </a:r>
            <a:r>
              <a:rPr lang="en-US" sz="4000" dirty="0"/>
              <a:t> </a:t>
            </a:r>
            <a:r>
              <a:rPr lang="en-US" sz="4000" dirty="0" smtClean="0"/>
              <a:t>horses.</a:t>
            </a:r>
            <a:endParaRPr lang="en-US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600" dirty="0" smtClean="0"/>
              <a:t>Correct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542472" cy="368458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On her camping trip Mary wants to go </a:t>
            </a:r>
            <a:r>
              <a:rPr lang="en-US" sz="4000" b="1" dirty="0" smtClean="0">
                <a:solidFill>
                  <a:srgbClr val="FF0000"/>
                </a:solidFill>
              </a:rPr>
              <a:t>hiking</a:t>
            </a:r>
            <a:r>
              <a:rPr lang="en-US" sz="4000" dirty="0"/>
              <a:t>, </a:t>
            </a:r>
            <a:r>
              <a:rPr lang="en-US" sz="4000" b="1" dirty="0" smtClean="0">
                <a:solidFill>
                  <a:srgbClr val="FF0000"/>
                </a:solidFill>
              </a:rPr>
              <a:t>swimming</a:t>
            </a:r>
            <a:r>
              <a:rPr lang="en-US" sz="4000" dirty="0" smtClean="0"/>
              <a:t>, or</a:t>
            </a:r>
            <a:r>
              <a:rPr lang="en-US" sz="4000" dirty="0"/>
              <a:t> </a:t>
            </a:r>
            <a:r>
              <a:rPr lang="en-US" sz="4000" b="1" dirty="0" smtClean="0">
                <a:solidFill>
                  <a:srgbClr val="FF0000"/>
                </a:solidFill>
              </a:rPr>
              <a:t>riding</a:t>
            </a:r>
            <a:r>
              <a:rPr lang="en-US" sz="4000" dirty="0"/>
              <a:t> </a:t>
            </a:r>
            <a:r>
              <a:rPr lang="en-US" sz="4000" dirty="0" smtClean="0"/>
              <a:t>horses.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4534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Use parallel structure with elements in lists or in a series – more complex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Incorrect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2505074"/>
            <a:ext cx="5997575" cy="4352925"/>
          </a:xfrm>
        </p:spPr>
        <p:txBody>
          <a:bodyPr>
            <a:noAutofit/>
          </a:bodyPr>
          <a:lstStyle/>
          <a:p>
            <a:r>
              <a:rPr lang="en-US" sz="4000" dirty="0" smtClean="0"/>
              <a:t>In assembling the basketball team, </a:t>
            </a:r>
            <a:r>
              <a:rPr lang="en-US" sz="4000" u="sng" dirty="0" smtClean="0"/>
              <a:t>we looked for players </a:t>
            </a:r>
            <a:r>
              <a:rPr lang="en-US" sz="4000" dirty="0" smtClean="0"/>
              <a:t>whose style of play was physical, with impressive backgrounds, and who had boundless potential.</a:t>
            </a:r>
            <a:endParaRPr lang="en-US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600" dirty="0" smtClean="0"/>
              <a:t>Correct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6019800" cy="4352924"/>
          </a:xfrm>
        </p:spPr>
        <p:txBody>
          <a:bodyPr>
            <a:noAutofit/>
          </a:bodyPr>
          <a:lstStyle/>
          <a:p>
            <a:r>
              <a:rPr lang="en-US" sz="4000" dirty="0" smtClean="0"/>
              <a:t>In assembling the basketball team, </a:t>
            </a:r>
            <a:r>
              <a:rPr lang="en-US" sz="4000" u="sng" dirty="0" smtClean="0"/>
              <a:t>we looked for players [</a:t>
            </a:r>
            <a:r>
              <a:rPr lang="en-US" sz="4000" b="1" dirty="0" smtClean="0">
                <a:solidFill>
                  <a:srgbClr val="FF0000"/>
                </a:solidFill>
              </a:rPr>
              <a:t>whose style </a:t>
            </a:r>
            <a:r>
              <a:rPr lang="en-US" sz="4000" dirty="0" smtClean="0"/>
              <a:t>of play was physical], [</a:t>
            </a:r>
            <a:r>
              <a:rPr lang="en-US" sz="4000" b="1" dirty="0" smtClean="0">
                <a:solidFill>
                  <a:srgbClr val="FF0000"/>
                </a:solidFill>
              </a:rPr>
              <a:t>whose backgrounds </a:t>
            </a:r>
            <a:r>
              <a:rPr lang="en-US" sz="4000" dirty="0" smtClean="0"/>
              <a:t>were impressive], and [</a:t>
            </a:r>
            <a:r>
              <a:rPr lang="en-US" sz="4000" b="1" dirty="0" smtClean="0">
                <a:solidFill>
                  <a:srgbClr val="FF0000"/>
                </a:solidFill>
              </a:rPr>
              <a:t>whose potential </a:t>
            </a:r>
            <a:r>
              <a:rPr lang="en-US" sz="4000" dirty="0" smtClean="0"/>
              <a:t>was boundless].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8682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Use parallel structure with elements being compared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Incorrect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It is better </a:t>
            </a:r>
            <a:r>
              <a:rPr lang="en-US" sz="4000" b="1" dirty="0" smtClean="0">
                <a:solidFill>
                  <a:srgbClr val="FF0000"/>
                </a:solidFill>
              </a:rPr>
              <a:t>to lead </a:t>
            </a:r>
            <a:r>
              <a:rPr lang="en-US" sz="4000" dirty="0" smtClean="0"/>
              <a:t>by example than </a:t>
            </a:r>
            <a:r>
              <a:rPr lang="en-US" sz="4000" b="1" dirty="0" smtClean="0">
                <a:solidFill>
                  <a:srgbClr val="FF0000"/>
                </a:solidFill>
              </a:rPr>
              <a:t>questioning</a:t>
            </a:r>
            <a:r>
              <a:rPr lang="en-US" sz="4000" dirty="0" smtClean="0"/>
              <a:t> the motives of those who try to lead.</a:t>
            </a:r>
            <a:endParaRPr lang="en-US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600" dirty="0" smtClean="0"/>
              <a:t>Correct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It is better </a:t>
            </a:r>
            <a:r>
              <a:rPr lang="en-US" sz="4000" b="1" dirty="0" smtClean="0">
                <a:solidFill>
                  <a:srgbClr val="FF0000"/>
                </a:solidFill>
              </a:rPr>
              <a:t>to lead </a:t>
            </a:r>
            <a:r>
              <a:rPr lang="en-US" sz="4000" dirty="0" smtClean="0"/>
              <a:t>by example than </a:t>
            </a:r>
            <a:r>
              <a:rPr lang="en-US" sz="4000" b="1" dirty="0" smtClean="0">
                <a:solidFill>
                  <a:srgbClr val="FF0000"/>
                </a:solidFill>
              </a:rPr>
              <a:t>to question </a:t>
            </a:r>
            <a:r>
              <a:rPr lang="en-US" sz="4000" dirty="0" smtClean="0"/>
              <a:t>the motives of those who try to lead.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2039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807</Words>
  <Application>Microsoft Office PowerPoint</Application>
  <PresentationFormat>Widescreen</PresentationFormat>
  <Paragraphs>84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Basic Sans SF</vt:lpstr>
      <vt:lpstr>Calibri</vt:lpstr>
      <vt:lpstr>Calibri Light</vt:lpstr>
      <vt:lpstr>Georgia</vt:lpstr>
      <vt:lpstr>Helvetica</vt:lpstr>
      <vt:lpstr>Times New Roman</vt:lpstr>
      <vt:lpstr>Office Theme</vt:lpstr>
      <vt:lpstr>Parallel structure</vt:lpstr>
      <vt:lpstr>Parallel structure</vt:lpstr>
      <vt:lpstr>Parallel structure</vt:lpstr>
      <vt:lpstr>When to use parallel structure</vt:lpstr>
      <vt:lpstr>1. Use parallel structure with elements joined by coordinating conjunctions (FANBOYS)</vt:lpstr>
      <vt:lpstr>These are not parallel.</vt:lpstr>
      <vt:lpstr>2. Use parallel structure with elements in lists or in a series</vt:lpstr>
      <vt:lpstr>2. Use parallel structure with elements in lists or in a series – more complex</vt:lpstr>
      <vt:lpstr>3. Use parallel structure with elements being compared</vt:lpstr>
      <vt:lpstr>4. Use parallel structure with elements joined by a correlative conjunction</vt:lpstr>
      <vt:lpstr>a( b + c + d )</vt:lpstr>
      <vt:lpstr>Caution with the distributive property!</vt:lpstr>
      <vt:lpstr>Caution with the distributive property!</vt:lpstr>
      <vt:lpstr>Some famous examples</vt:lpstr>
      <vt:lpstr>Some sentences for you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structure</dc:title>
  <dc:creator>canterburynpc</dc:creator>
  <cp:lastModifiedBy>Paul Toohey</cp:lastModifiedBy>
  <cp:revision>40</cp:revision>
  <dcterms:created xsi:type="dcterms:W3CDTF">2015-09-29T04:21:38Z</dcterms:created>
  <dcterms:modified xsi:type="dcterms:W3CDTF">2017-10-16T15:24:36Z</dcterms:modified>
</cp:coreProperties>
</file>