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81" r:id="rId2"/>
  </p:sldMasterIdLst>
  <p:notesMasterIdLst>
    <p:notesMasterId r:id="rId10"/>
  </p:notesMasterIdLst>
  <p:sldIdLst>
    <p:sldId id="256" r:id="rId3"/>
    <p:sldId id="274" r:id="rId4"/>
    <p:sldId id="260" r:id="rId5"/>
    <p:sldId id="265" r:id="rId6"/>
    <p:sldId id="267" r:id="rId7"/>
    <p:sldId id="269" r:id="rId8"/>
    <p:sldId id="27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snapToGrid="0">
      <p:cViewPr varScale="1">
        <p:scale>
          <a:sx n="80" d="100"/>
          <a:sy n="80" d="100"/>
        </p:scale>
        <p:origin x="378" y="78"/>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2140D0-5EC1-471C-BE41-864505A20FC9}" type="datetimeFigureOut">
              <a:rPr lang="en-US" smtClean="0"/>
              <a:t>8/17/2017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EE1304-5294-4B66-B217-0C5C696E9A67}" type="slidenum">
              <a:rPr lang="en-US" smtClean="0"/>
              <a:t>‹#›</a:t>
            </a:fld>
            <a:endParaRPr lang="en-US"/>
          </a:p>
        </p:txBody>
      </p:sp>
    </p:spTree>
    <p:extLst>
      <p:ext uri="{BB962C8B-B14F-4D97-AF65-F5344CB8AC3E}">
        <p14:creationId xmlns:p14="http://schemas.microsoft.com/office/powerpoint/2010/main" val="3576643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975">
              <a:defRPr sz="2400">
                <a:solidFill>
                  <a:schemeClr val="tx1"/>
                </a:solidFill>
                <a:latin typeface="Times New Roman" panose="02020603050405020304" pitchFamily="18" charset="0"/>
              </a:defRPr>
            </a:lvl1pPr>
            <a:lvl2pPr marL="742950" indent="-285750" defTabSz="942975">
              <a:defRPr sz="2400">
                <a:solidFill>
                  <a:schemeClr val="tx1"/>
                </a:solidFill>
                <a:latin typeface="Times New Roman" panose="02020603050405020304" pitchFamily="18" charset="0"/>
              </a:defRPr>
            </a:lvl2pPr>
            <a:lvl3pPr marL="1143000" indent="-228600" defTabSz="942975">
              <a:defRPr sz="2400">
                <a:solidFill>
                  <a:schemeClr val="tx1"/>
                </a:solidFill>
                <a:latin typeface="Times New Roman" panose="02020603050405020304" pitchFamily="18" charset="0"/>
              </a:defRPr>
            </a:lvl3pPr>
            <a:lvl4pPr marL="1600200" indent="-228600" defTabSz="942975">
              <a:defRPr sz="2400">
                <a:solidFill>
                  <a:schemeClr val="tx1"/>
                </a:solidFill>
                <a:latin typeface="Times New Roman" panose="02020603050405020304" pitchFamily="18" charset="0"/>
              </a:defRPr>
            </a:lvl4pPr>
            <a:lvl5pPr marL="2057400" indent="-228600" defTabSz="942975">
              <a:defRPr sz="2400">
                <a:solidFill>
                  <a:schemeClr val="tx1"/>
                </a:solidFill>
                <a:latin typeface="Times New Roman" panose="02020603050405020304" pitchFamily="18" charset="0"/>
              </a:defRPr>
            </a:lvl5pPr>
            <a:lvl6pPr marL="2514600" indent="-228600" defTabSz="94297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4297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4297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42975" eaLnBrk="0" fontAlgn="base" hangingPunct="0">
              <a:spcBef>
                <a:spcPct val="0"/>
              </a:spcBef>
              <a:spcAft>
                <a:spcPct val="0"/>
              </a:spcAft>
              <a:defRPr sz="2400">
                <a:solidFill>
                  <a:schemeClr val="tx1"/>
                </a:solidFill>
                <a:latin typeface="Times New Roman" panose="02020603050405020304" pitchFamily="18" charset="0"/>
              </a:defRPr>
            </a:lvl9pPr>
          </a:lstStyle>
          <a:p>
            <a:fld id="{2830C14F-7AB7-4EE1-BCBF-AE224C2F5A28}" type="slidenum">
              <a:rPr lang="en-US" altLang="en-US" sz="1200" smtClean="0">
                <a:solidFill>
                  <a:srgbClr val="000000"/>
                </a:solidFill>
              </a:rPr>
              <a:pPr/>
              <a:t>2</a:t>
            </a:fld>
            <a:endParaRPr lang="en-US" altLang="en-US" sz="1200" smtClean="0">
              <a:solidFill>
                <a:srgbClr val="000000"/>
              </a:solidFill>
            </a:endParaRPr>
          </a:p>
        </p:txBody>
      </p:sp>
      <p:sp>
        <p:nvSpPr>
          <p:cNvPr id="93187" name="Rectangle 2"/>
          <p:cNvSpPr>
            <a:spLocks noGrp="1" noRot="1" noChangeAspect="1" noChangeArrowheads="1" noTextEdit="1"/>
          </p:cNvSpPr>
          <p:nvPr>
            <p:ph type="sldImg"/>
          </p:nvPr>
        </p:nvSpPr>
        <p:spPr>
          <a:xfrm>
            <a:off x="401638" y="706438"/>
            <a:ext cx="6286500" cy="3536950"/>
          </a:xfrm>
          <a:ln/>
        </p:spPr>
      </p:sp>
      <p:sp>
        <p:nvSpPr>
          <p:cNvPr id="93188" name="Rectangle 3"/>
          <p:cNvSpPr>
            <a:spLocks noGrp="1" noChangeArrowheads="1"/>
          </p:cNvSpPr>
          <p:nvPr>
            <p:ph type="body" idx="1"/>
          </p:nvPr>
        </p:nvSpPr>
        <p:spPr>
          <a:xfrm>
            <a:off x="944563" y="4478338"/>
            <a:ext cx="5197475" cy="42449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366" tIns="47183" rIns="94366" bIns="47183"/>
          <a:lstStyle/>
          <a:p>
            <a:pPr eaLnBrk="1" hangingPunct="1"/>
            <a:r>
              <a:rPr lang="en-US" altLang="en-US" smtClean="0"/>
              <a:t>Quackenbush</a:t>
            </a:r>
          </a:p>
        </p:txBody>
      </p:sp>
    </p:spTree>
    <p:extLst>
      <p:ext uri="{BB962C8B-B14F-4D97-AF65-F5344CB8AC3E}">
        <p14:creationId xmlns:p14="http://schemas.microsoft.com/office/powerpoint/2010/main" val="20279722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92256CF-3813-4A77-A265-E5146AFBE5A8}" type="slidenum">
              <a:rPr lang="en-US" altLang="en-US" sz="1200" smtClean="0"/>
              <a:pPr/>
              <a:t>7</a:t>
            </a:fld>
            <a:endParaRPr lang="en-US" altLang="en-US" sz="1200" smtClean="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644348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81D09AC-8573-4749-A90D-0C986D6F0A29}"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A25C4-E4F3-433D-8419-82A7D5C027BB}" type="slidenum">
              <a:rPr lang="en-US" smtClean="0"/>
              <a:t>‹#›</a:t>
            </a:fld>
            <a:endParaRPr lang="en-US"/>
          </a:p>
        </p:txBody>
      </p:sp>
    </p:spTree>
    <p:extLst>
      <p:ext uri="{BB962C8B-B14F-4D97-AF65-F5344CB8AC3E}">
        <p14:creationId xmlns:p14="http://schemas.microsoft.com/office/powerpoint/2010/main" val="3674069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1D09AC-8573-4749-A90D-0C986D6F0A29}"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A25C4-E4F3-433D-8419-82A7D5C027BB}" type="slidenum">
              <a:rPr lang="en-US" smtClean="0"/>
              <a:t>‹#›</a:t>
            </a:fld>
            <a:endParaRPr lang="en-US"/>
          </a:p>
        </p:txBody>
      </p:sp>
    </p:spTree>
    <p:extLst>
      <p:ext uri="{BB962C8B-B14F-4D97-AF65-F5344CB8AC3E}">
        <p14:creationId xmlns:p14="http://schemas.microsoft.com/office/powerpoint/2010/main" val="150697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1D09AC-8573-4749-A90D-0C986D6F0A29}"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A25C4-E4F3-433D-8419-82A7D5C027B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275449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1D09AC-8573-4749-A90D-0C986D6F0A29}"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A25C4-E4F3-433D-8419-82A7D5C027BB}" type="slidenum">
              <a:rPr lang="en-US" smtClean="0"/>
              <a:t>‹#›</a:t>
            </a:fld>
            <a:endParaRPr lang="en-US"/>
          </a:p>
        </p:txBody>
      </p:sp>
    </p:spTree>
    <p:extLst>
      <p:ext uri="{BB962C8B-B14F-4D97-AF65-F5344CB8AC3E}">
        <p14:creationId xmlns:p14="http://schemas.microsoft.com/office/powerpoint/2010/main" val="11036749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1D09AC-8573-4749-A90D-0C986D6F0A29}"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A25C4-E4F3-433D-8419-82A7D5C027B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749320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1D09AC-8573-4749-A90D-0C986D6F0A29}"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A25C4-E4F3-433D-8419-82A7D5C027BB}" type="slidenum">
              <a:rPr lang="en-US" smtClean="0"/>
              <a:t>‹#›</a:t>
            </a:fld>
            <a:endParaRPr lang="en-US"/>
          </a:p>
        </p:txBody>
      </p:sp>
    </p:spTree>
    <p:extLst>
      <p:ext uri="{BB962C8B-B14F-4D97-AF65-F5344CB8AC3E}">
        <p14:creationId xmlns:p14="http://schemas.microsoft.com/office/powerpoint/2010/main" val="20356649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81D09AC-8573-4749-A90D-0C986D6F0A29}"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A25C4-E4F3-433D-8419-82A7D5C027BB}" type="slidenum">
              <a:rPr lang="en-US" smtClean="0"/>
              <a:t>‹#›</a:t>
            </a:fld>
            <a:endParaRPr lang="en-US"/>
          </a:p>
        </p:txBody>
      </p:sp>
    </p:spTree>
    <p:extLst>
      <p:ext uri="{BB962C8B-B14F-4D97-AF65-F5344CB8AC3E}">
        <p14:creationId xmlns:p14="http://schemas.microsoft.com/office/powerpoint/2010/main" val="9901162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81D09AC-8573-4749-A90D-0C986D6F0A29}"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A25C4-E4F3-433D-8419-82A7D5C027BB}" type="slidenum">
              <a:rPr lang="en-US" smtClean="0"/>
              <a:t>‹#›</a:t>
            </a:fld>
            <a:endParaRPr lang="en-US"/>
          </a:p>
        </p:txBody>
      </p:sp>
    </p:spTree>
    <p:extLst>
      <p:ext uri="{BB962C8B-B14F-4D97-AF65-F5344CB8AC3E}">
        <p14:creationId xmlns:p14="http://schemas.microsoft.com/office/powerpoint/2010/main" val="34691324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6197600" y="1981200"/>
            <a:ext cx="5080000" cy="411480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CAFE1B2-9C98-489C-815C-62D917FEA945}" type="slidenum">
              <a:rPr lang="en-US" altLang="en-US"/>
              <a:pPr>
                <a:defRPr/>
              </a:pPr>
              <a:t>‹#›</a:t>
            </a:fld>
            <a:endParaRPr lang="en-US" altLang="en-US"/>
          </a:p>
        </p:txBody>
      </p:sp>
    </p:spTree>
    <p:extLst>
      <p:ext uri="{BB962C8B-B14F-4D97-AF65-F5344CB8AC3E}">
        <p14:creationId xmlns:p14="http://schemas.microsoft.com/office/powerpoint/2010/main" val="3760720478"/>
      </p:ext>
    </p:extLst>
  </p:cSld>
  <p:clrMapOvr>
    <a:masterClrMapping/>
  </p:clrMapOvr>
  <p:transition>
    <p:zoom dir="in"/>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FEA88B-4437-4782-916B-0C00228D9259}"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223207275"/>
      </p:ext>
    </p:extLst>
  </p:cSld>
  <p:clrMapOvr>
    <a:masterClrMapping/>
  </p:clrMapOvr>
  <p:transition>
    <p:rand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2A9F955-9CB7-4CE4-8CB7-47C8A3EDA384}"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474794808"/>
      </p:ext>
    </p:extLst>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81D09AC-8573-4749-A90D-0C986D6F0A29}"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A25C4-E4F3-433D-8419-82A7D5C027BB}" type="slidenum">
              <a:rPr lang="en-US" smtClean="0"/>
              <a:t>‹#›</a:t>
            </a:fld>
            <a:endParaRPr lang="en-US"/>
          </a:p>
        </p:txBody>
      </p:sp>
    </p:spTree>
    <p:extLst>
      <p:ext uri="{BB962C8B-B14F-4D97-AF65-F5344CB8AC3E}">
        <p14:creationId xmlns:p14="http://schemas.microsoft.com/office/powerpoint/2010/main" val="951006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E4F6AC4-3450-49F2-92BC-CDAC225ED05E}"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4277781082"/>
      </p:ext>
    </p:extLst>
  </p:cSld>
  <p:clrMapOvr>
    <a:masterClrMapping/>
  </p:clrMapOvr>
  <p:transition>
    <p:rand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2FF5E84-D886-47CC-A4CB-B4AEA5535B32}"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254522103"/>
      </p:ext>
    </p:extLst>
  </p:cSld>
  <p:clrMapOvr>
    <a:masterClrMapping/>
  </p:clrMapOvr>
  <p:transition>
    <p:rand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86A5FBB-4F40-4534-B778-3A9FEF2F21F5}"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546578163"/>
      </p:ext>
    </p:extLst>
  </p:cSld>
  <p:clrMapOvr>
    <a:masterClrMapping/>
  </p:clrMapOvr>
  <p:transition>
    <p:rand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4F6C0ACA-D4D3-4732-8CCE-E1D62B719CAE}"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712499185"/>
      </p:ext>
    </p:extLst>
  </p:cSld>
  <p:clrMapOvr>
    <a:masterClrMapping/>
  </p:clrMapOvr>
  <p:transition>
    <p:random/>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D6BD731B-C75E-4E78-95DD-9AACDD3F0065}"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368552210"/>
      </p:ext>
    </p:extLst>
  </p:cSld>
  <p:clrMapOvr>
    <a:masterClrMapping/>
  </p:clrMapOvr>
  <p:transition>
    <p:random/>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284AF64-2D30-475C-B5AC-23D3FAE37986}"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916431014"/>
      </p:ext>
    </p:extLst>
  </p:cSld>
  <p:clrMapOvr>
    <a:masterClrMapping/>
  </p:clrMapOvr>
  <p:transition>
    <p:random/>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9BC9B86-5159-406B-9963-0F9096A3F61F}"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421940070"/>
      </p:ext>
    </p:extLst>
  </p:cSld>
  <p:clrMapOvr>
    <a:masterClrMapping/>
  </p:clrMapOvr>
  <p:transition>
    <p:random/>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4CF081B-C96C-4424-AAC5-5E85545C8EAD}"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298207953"/>
      </p:ext>
    </p:extLst>
  </p:cSld>
  <p:clrMapOvr>
    <a:masterClrMapping/>
  </p:clrMapOvr>
  <p:transition>
    <p:random/>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609600"/>
            <a:ext cx="75692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3764F81-5498-4455-920F-76FE29AFDC29}"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473557990"/>
      </p:ext>
    </p:extLst>
  </p:cSld>
  <p:clrMapOvr>
    <a:masterClrMapping/>
  </p:clrMapOvr>
  <p:transition>
    <p:random/>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6197600" y="1981200"/>
            <a:ext cx="5080000" cy="411480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9CCFCF0-9FB0-4487-AB2C-2F1F759A848F}"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758253986"/>
      </p:ext>
    </p:extLst>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1D09AC-8573-4749-A90D-0C986D6F0A29}"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A25C4-E4F3-433D-8419-82A7D5C027BB}" type="slidenum">
              <a:rPr lang="en-US" smtClean="0"/>
              <a:t>‹#›</a:t>
            </a:fld>
            <a:endParaRPr lang="en-US"/>
          </a:p>
        </p:txBody>
      </p:sp>
    </p:spTree>
    <p:extLst>
      <p:ext uri="{BB962C8B-B14F-4D97-AF65-F5344CB8AC3E}">
        <p14:creationId xmlns:p14="http://schemas.microsoft.com/office/powerpoint/2010/main" val="269340704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6D83797-5AF0-436E-B554-5B156DAEEED3}"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006802103"/>
      </p:ext>
    </p:extLst>
  </p:cSld>
  <p:clrMapOvr>
    <a:masterClrMapping/>
  </p:clrMapOvr>
  <p:transition>
    <p:random/>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914400" y="1981200"/>
            <a:ext cx="103632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4BD125-B517-4B3D-B757-ED0046860CC3}"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4267139875"/>
      </p:ext>
    </p:extLst>
  </p:cSld>
  <p:clrMapOvr>
    <a:masterClrMapping/>
  </p:clrMapOvr>
  <p:transition>
    <p:random/>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6197600" y="1981200"/>
            <a:ext cx="5080000" cy="411480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4DBF0CB-566C-4F11-83B4-1C2710D2EBE4}"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785546530"/>
      </p:ext>
    </p:extLst>
  </p:cSld>
  <p:clrMapOvr>
    <a:masterClrMapping/>
  </p:clrMapOvr>
  <p:transition>
    <p:random/>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1976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EF363AD-7C6B-4706-B34F-D8665CFB954E}"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213942033"/>
      </p:ext>
    </p:extLst>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81D09AC-8573-4749-A90D-0C986D6F0A29}" type="datetimeFigureOut">
              <a:rPr lang="en-US" smtClean="0"/>
              <a:t>8/17/2017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9A25C4-E4F3-433D-8419-82A7D5C027BB}" type="slidenum">
              <a:rPr lang="en-US" smtClean="0"/>
              <a:t>‹#›</a:t>
            </a:fld>
            <a:endParaRPr lang="en-US"/>
          </a:p>
        </p:txBody>
      </p:sp>
    </p:spTree>
    <p:extLst>
      <p:ext uri="{BB962C8B-B14F-4D97-AF65-F5344CB8AC3E}">
        <p14:creationId xmlns:p14="http://schemas.microsoft.com/office/powerpoint/2010/main" val="1469067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81D09AC-8573-4749-A90D-0C986D6F0A29}" type="datetimeFigureOut">
              <a:rPr lang="en-US" smtClean="0"/>
              <a:t>8/17/2017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9A25C4-E4F3-433D-8419-82A7D5C027BB}" type="slidenum">
              <a:rPr lang="en-US" smtClean="0"/>
              <a:t>‹#›</a:t>
            </a:fld>
            <a:endParaRPr lang="en-US"/>
          </a:p>
        </p:txBody>
      </p:sp>
    </p:spTree>
    <p:extLst>
      <p:ext uri="{BB962C8B-B14F-4D97-AF65-F5344CB8AC3E}">
        <p14:creationId xmlns:p14="http://schemas.microsoft.com/office/powerpoint/2010/main" val="271665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81D09AC-8573-4749-A90D-0C986D6F0A29}" type="datetimeFigureOut">
              <a:rPr lang="en-US" smtClean="0"/>
              <a:t>8/17/2017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9A25C4-E4F3-433D-8419-82A7D5C027BB}" type="slidenum">
              <a:rPr lang="en-US" smtClean="0"/>
              <a:t>‹#›</a:t>
            </a:fld>
            <a:endParaRPr lang="en-US"/>
          </a:p>
        </p:txBody>
      </p:sp>
    </p:spTree>
    <p:extLst>
      <p:ext uri="{BB962C8B-B14F-4D97-AF65-F5344CB8AC3E}">
        <p14:creationId xmlns:p14="http://schemas.microsoft.com/office/powerpoint/2010/main" val="1032931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1D09AC-8573-4749-A90D-0C986D6F0A29}" type="datetimeFigureOut">
              <a:rPr lang="en-US" smtClean="0"/>
              <a:t>8/17/2017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9A25C4-E4F3-433D-8419-82A7D5C027BB}" type="slidenum">
              <a:rPr lang="en-US" smtClean="0"/>
              <a:t>‹#›</a:t>
            </a:fld>
            <a:endParaRPr lang="en-US"/>
          </a:p>
        </p:txBody>
      </p:sp>
    </p:spTree>
    <p:extLst>
      <p:ext uri="{BB962C8B-B14F-4D97-AF65-F5344CB8AC3E}">
        <p14:creationId xmlns:p14="http://schemas.microsoft.com/office/powerpoint/2010/main" val="1735469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1D09AC-8573-4749-A90D-0C986D6F0A29}" type="datetimeFigureOut">
              <a:rPr lang="en-US" smtClean="0"/>
              <a:t>8/17/2017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9A25C4-E4F3-433D-8419-82A7D5C027BB}" type="slidenum">
              <a:rPr lang="en-US" smtClean="0"/>
              <a:t>‹#›</a:t>
            </a:fld>
            <a:endParaRPr lang="en-US"/>
          </a:p>
        </p:txBody>
      </p:sp>
    </p:spTree>
    <p:extLst>
      <p:ext uri="{BB962C8B-B14F-4D97-AF65-F5344CB8AC3E}">
        <p14:creationId xmlns:p14="http://schemas.microsoft.com/office/powerpoint/2010/main" val="2135256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1D09AC-8573-4749-A90D-0C986D6F0A29}" type="datetimeFigureOut">
              <a:rPr lang="en-US" smtClean="0"/>
              <a:t>8/17/2017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9A25C4-E4F3-433D-8419-82A7D5C027BB}" type="slidenum">
              <a:rPr lang="en-US" smtClean="0"/>
              <a:t>‹#›</a:t>
            </a:fld>
            <a:endParaRPr lang="en-US"/>
          </a:p>
        </p:txBody>
      </p:sp>
    </p:spTree>
    <p:extLst>
      <p:ext uri="{BB962C8B-B14F-4D97-AF65-F5344CB8AC3E}">
        <p14:creationId xmlns:p14="http://schemas.microsoft.com/office/powerpoint/2010/main" val="2165329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theme" Target="../theme/theme2.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81D09AC-8573-4749-A90D-0C986D6F0A29}" type="datetimeFigureOut">
              <a:rPr lang="en-US" smtClean="0"/>
              <a:t>8/17/2017</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19A25C4-E4F3-433D-8419-82A7D5C027BB}" type="slidenum">
              <a:rPr lang="en-US" smtClean="0"/>
              <a:t>‹#›</a:t>
            </a:fld>
            <a:endParaRPr lang="en-US"/>
          </a:p>
        </p:txBody>
      </p:sp>
    </p:spTree>
    <p:extLst>
      <p:ext uri="{BB962C8B-B14F-4D97-AF65-F5344CB8AC3E}">
        <p14:creationId xmlns:p14="http://schemas.microsoft.com/office/powerpoint/2010/main" val="196854527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 id="2147483677" r:id="rId15"/>
    <p:sldLayoutId id="2147483678" r:id="rId16"/>
    <p:sldLayoutId id="2147483680"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hlink"/>
            </a:gs>
            <a:gs pos="100000">
              <a:schemeClr val="bg1"/>
            </a:gs>
          </a:gsLst>
          <a:lin ang="54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eaLnBrk="0" fontAlgn="base" hangingPunct="0">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eaLnBrk="0" fontAlgn="base" hangingPunct="0">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eaLnBrk="0" fontAlgn="base" hangingPunct="0">
              <a:spcBef>
                <a:spcPct val="0"/>
              </a:spcBef>
              <a:spcAft>
                <a:spcPct val="0"/>
              </a:spcAft>
              <a:defRPr/>
            </a:pPr>
            <a:fld id="{F47A6FFA-0430-4AC6-BE13-600852671184}" type="slidenum">
              <a:rPr lang="en-US" altLang="en-US">
                <a:solidFill>
                  <a:srgbClr val="000000"/>
                </a:solidFill>
              </a:rPr>
              <a:pPr eaLnBrk="0" fontAlgn="base" hangingPunct="0">
                <a:spcBef>
                  <a:spcPct val="0"/>
                </a:spcBef>
                <a:spcAft>
                  <a:spcPct val="0"/>
                </a:spcAft>
                <a:defRPr/>
              </a:pPr>
              <a:t>‹#›</a:t>
            </a:fld>
            <a:endParaRPr lang="en-US" altLang="en-US">
              <a:solidFill>
                <a:srgbClr val="000000"/>
              </a:solidFill>
            </a:endParaRPr>
          </a:p>
        </p:txBody>
      </p:sp>
    </p:spTree>
    <p:extLst>
      <p:ext uri="{BB962C8B-B14F-4D97-AF65-F5344CB8AC3E}">
        <p14:creationId xmlns:p14="http://schemas.microsoft.com/office/powerpoint/2010/main" val="528020400"/>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Lst>
  <p:transition>
    <p:random/>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images.google.com/imgres?imgurl=www.huntington.org/vfw/graphics/california.jpg&amp;imgrefurl=http://www.huntington.org/vfw/politics/california.html&amp;h=143&amp;w=216&amp;prev=/images?q=california+government&amp;num=20&amp;svnum=10&amp;hl=en" TargetMode="External"/><Relationship Id="rId2" Type="http://schemas.openxmlformats.org/officeDocument/2006/relationships/notesSlide" Target="../notesSlides/notesSlide1.xml"/><Relationship Id="rId1" Type="http://schemas.openxmlformats.org/officeDocument/2006/relationships/slideLayout" Target="../slideLayouts/slideLayout19.xml"/><Relationship Id="rId5" Type="http://schemas.openxmlformats.org/officeDocument/2006/relationships/image" Target="../media/image2.png"/><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Selected Slides for the Constitution Unit</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28415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1981201" y="274638"/>
            <a:ext cx="5648325" cy="1143000"/>
          </a:xfrm>
        </p:spPr>
        <p:txBody>
          <a:bodyPr/>
          <a:lstStyle/>
          <a:p>
            <a:pPr eaLnBrk="1" hangingPunct="1"/>
            <a:r>
              <a:rPr lang="en-US" altLang="en-US" smtClean="0"/>
              <a:t>The California Constitution</a:t>
            </a:r>
          </a:p>
        </p:txBody>
      </p:sp>
      <p:pic>
        <p:nvPicPr>
          <p:cNvPr id="92163" name="Picture 3" descr="california">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05800" y="1"/>
            <a:ext cx="2362200" cy="157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64" name="Picture 4" descr="calseal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6400" y="1524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65" name="Text Box 5"/>
          <p:cNvSpPr txBox="1">
            <a:spLocks noChangeArrowheads="1"/>
          </p:cNvSpPr>
          <p:nvPr/>
        </p:nvSpPr>
        <p:spPr bwMode="auto">
          <a:xfrm>
            <a:off x="2498726" y="2403475"/>
            <a:ext cx="7273925" cy="457200"/>
          </a:xfrm>
          <a:prstGeom prst="rect">
            <a:avLst/>
          </a:prstGeom>
          <a:solidFill>
            <a:srgbClr val="FF66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en-US" altLang="en-US" sz="2400">
                <a:solidFill>
                  <a:srgbClr val="000000"/>
                </a:solidFill>
              </a:rPr>
              <a:t>The California People: Initiatives, Referendum and Recall</a:t>
            </a:r>
          </a:p>
        </p:txBody>
      </p:sp>
      <p:sp>
        <p:nvSpPr>
          <p:cNvPr id="92166" name="Rectangle 6"/>
          <p:cNvSpPr>
            <a:spLocks noChangeArrowheads="1"/>
          </p:cNvSpPr>
          <p:nvPr/>
        </p:nvSpPr>
        <p:spPr bwMode="auto">
          <a:xfrm>
            <a:off x="4953000" y="2895600"/>
            <a:ext cx="2895600" cy="23129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0"/>
              </a:spcBef>
              <a:spcAft>
                <a:spcPct val="0"/>
              </a:spcAft>
              <a:buFontTx/>
              <a:buNone/>
            </a:pPr>
            <a:r>
              <a:rPr lang="en-US" altLang="en-US" sz="2400">
                <a:solidFill>
                  <a:srgbClr val="000000"/>
                </a:solidFill>
              </a:rPr>
              <a:t>Plural Executive</a:t>
            </a:r>
          </a:p>
          <a:p>
            <a:pPr algn="ctr" eaLnBrk="0" fontAlgn="base" hangingPunct="0">
              <a:spcBef>
                <a:spcPct val="0"/>
              </a:spcBef>
              <a:spcAft>
                <a:spcPct val="0"/>
              </a:spcAft>
              <a:buFontTx/>
              <a:buNone/>
            </a:pPr>
            <a:r>
              <a:rPr lang="en-US" altLang="en-US" sz="1600">
                <a:solidFill>
                  <a:srgbClr val="000000"/>
                </a:solidFill>
              </a:rPr>
              <a:t>Governor</a:t>
            </a:r>
          </a:p>
          <a:p>
            <a:pPr algn="ctr" eaLnBrk="0" fontAlgn="base" hangingPunct="0">
              <a:spcBef>
                <a:spcPct val="0"/>
              </a:spcBef>
              <a:spcAft>
                <a:spcPct val="0"/>
              </a:spcAft>
              <a:buFontTx/>
              <a:buNone/>
            </a:pPr>
            <a:r>
              <a:rPr lang="en-US" altLang="en-US" sz="1600">
                <a:solidFill>
                  <a:srgbClr val="000000"/>
                </a:solidFill>
              </a:rPr>
              <a:t>Lieutenant Governor</a:t>
            </a:r>
          </a:p>
          <a:p>
            <a:pPr algn="ctr" eaLnBrk="0" fontAlgn="base" hangingPunct="0">
              <a:spcBef>
                <a:spcPct val="0"/>
              </a:spcBef>
              <a:spcAft>
                <a:spcPct val="0"/>
              </a:spcAft>
              <a:buFontTx/>
              <a:buNone/>
            </a:pPr>
            <a:r>
              <a:rPr lang="en-US" altLang="en-US" sz="1600">
                <a:solidFill>
                  <a:srgbClr val="000000"/>
                </a:solidFill>
              </a:rPr>
              <a:t>Attorney General</a:t>
            </a:r>
          </a:p>
          <a:p>
            <a:pPr algn="ctr" eaLnBrk="0" fontAlgn="base" hangingPunct="0">
              <a:spcBef>
                <a:spcPct val="0"/>
              </a:spcBef>
              <a:spcAft>
                <a:spcPct val="0"/>
              </a:spcAft>
              <a:buFontTx/>
              <a:buNone/>
            </a:pPr>
            <a:r>
              <a:rPr lang="en-US" altLang="en-US" sz="1600">
                <a:solidFill>
                  <a:srgbClr val="000000"/>
                </a:solidFill>
              </a:rPr>
              <a:t>Secretary of State</a:t>
            </a:r>
          </a:p>
          <a:p>
            <a:pPr algn="ctr" eaLnBrk="0" fontAlgn="base" hangingPunct="0">
              <a:spcBef>
                <a:spcPct val="0"/>
              </a:spcBef>
              <a:spcAft>
                <a:spcPct val="0"/>
              </a:spcAft>
              <a:buFontTx/>
              <a:buNone/>
            </a:pPr>
            <a:r>
              <a:rPr lang="en-US" altLang="en-US" sz="1600">
                <a:solidFill>
                  <a:srgbClr val="000000"/>
                </a:solidFill>
              </a:rPr>
              <a:t>Insurance Commissioner</a:t>
            </a:r>
          </a:p>
          <a:p>
            <a:pPr algn="ctr" eaLnBrk="0" fontAlgn="base" hangingPunct="0">
              <a:spcBef>
                <a:spcPct val="0"/>
              </a:spcBef>
              <a:spcAft>
                <a:spcPct val="0"/>
              </a:spcAft>
              <a:buFontTx/>
              <a:buNone/>
            </a:pPr>
            <a:r>
              <a:rPr lang="en-US" altLang="en-US" sz="1600">
                <a:solidFill>
                  <a:srgbClr val="000000"/>
                </a:solidFill>
              </a:rPr>
              <a:t>Superintendent of Public Instruction</a:t>
            </a:r>
          </a:p>
          <a:p>
            <a:pPr algn="ctr" eaLnBrk="0" fontAlgn="base" hangingPunct="0">
              <a:spcBef>
                <a:spcPct val="0"/>
              </a:spcBef>
              <a:spcAft>
                <a:spcPct val="0"/>
              </a:spcAft>
              <a:buFontTx/>
              <a:buNone/>
            </a:pPr>
            <a:r>
              <a:rPr lang="en-US" altLang="en-US" sz="1600">
                <a:solidFill>
                  <a:srgbClr val="000000"/>
                </a:solidFill>
              </a:rPr>
              <a:t>Treasurer</a:t>
            </a:r>
          </a:p>
          <a:p>
            <a:pPr algn="ctr" eaLnBrk="0" fontAlgn="base" hangingPunct="0">
              <a:spcBef>
                <a:spcPct val="0"/>
              </a:spcBef>
              <a:spcAft>
                <a:spcPct val="0"/>
              </a:spcAft>
              <a:buFontTx/>
              <a:buNone/>
            </a:pPr>
            <a:r>
              <a:rPr lang="en-US" altLang="en-US" sz="1600">
                <a:solidFill>
                  <a:srgbClr val="000000"/>
                </a:solidFill>
              </a:rPr>
              <a:t>Controller</a:t>
            </a:r>
          </a:p>
        </p:txBody>
      </p:sp>
      <p:sp>
        <p:nvSpPr>
          <p:cNvPr id="92167" name="Oval 7"/>
          <p:cNvSpPr>
            <a:spLocks noChangeArrowheads="1"/>
          </p:cNvSpPr>
          <p:nvPr/>
        </p:nvSpPr>
        <p:spPr bwMode="auto">
          <a:xfrm>
            <a:off x="2133600" y="4572000"/>
            <a:ext cx="2895600" cy="22860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0"/>
              </a:spcBef>
              <a:spcAft>
                <a:spcPct val="0"/>
              </a:spcAft>
              <a:buFontTx/>
              <a:buNone/>
            </a:pPr>
            <a:r>
              <a:rPr lang="en-US" altLang="en-US" sz="2400">
                <a:solidFill>
                  <a:srgbClr val="000000"/>
                </a:solidFill>
              </a:rPr>
              <a:t>State Legislature</a:t>
            </a:r>
          </a:p>
          <a:p>
            <a:pPr algn="ctr" eaLnBrk="0" fontAlgn="base" hangingPunct="0">
              <a:spcBef>
                <a:spcPct val="0"/>
              </a:spcBef>
              <a:spcAft>
                <a:spcPct val="0"/>
              </a:spcAft>
              <a:buFontTx/>
              <a:buNone/>
            </a:pPr>
            <a:r>
              <a:rPr lang="en-US" altLang="en-US" sz="2400">
                <a:solidFill>
                  <a:srgbClr val="000000"/>
                </a:solidFill>
              </a:rPr>
              <a:t>    </a:t>
            </a:r>
            <a:r>
              <a:rPr lang="en-US" altLang="en-US" sz="2000" i="1">
                <a:solidFill>
                  <a:srgbClr val="000000"/>
                </a:solidFill>
              </a:rPr>
              <a:t>State Assembly(80)</a:t>
            </a:r>
          </a:p>
          <a:p>
            <a:pPr algn="ctr" eaLnBrk="0" fontAlgn="base" hangingPunct="0">
              <a:spcBef>
                <a:spcPct val="0"/>
              </a:spcBef>
              <a:spcAft>
                <a:spcPct val="0"/>
              </a:spcAft>
              <a:buFontTx/>
              <a:buNone/>
            </a:pPr>
            <a:endParaRPr lang="en-US" altLang="en-US" sz="2000" i="1">
              <a:solidFill>
                <a:srgbClr val="000000"/>
              </a:solidFill>
            </a:endParaRPr>
          </a:p>
          <a:p>
            <a:pPr algn="ctr" eaLnBrk="0" fontAlgn="base" hangingPunct="0">
              <a:spcBef>
                <a:spcPct val="0"/>
              </a:spcBef>
              <a:spcAft>
                <a:spcPct val="0"/>
              </a:spcAft>
              <a:buFontTx/>
              <a:buNone/>
            </a:pPr>
            <a:r>
              <a:rPr lang="en-US" altLang="en-US" sz="2000" i="1">
                <a:solidFill>
                  <a:srgbClr val="000000"/>
                </a:solidFill>
              </a:rPr>
              <a:t>State Senate (40)</a:t>
            </a:r>
          </a:p>
          <a:p>
            <a:pPr algn="ctr" eaLnBrk="0" fontAlgn="base" hangingPunct="0">
              <a:spcBef>
                <a:spcPct val="0"/>
              </a:spcBef>
              <a:spcAft>
                <a:spcPct val="0"/>
              </a:spcAft>
              <a:buFontTx/>
              <a:buNone/>
            </a:pPr>
            <a:endParaRPr lang="en-US" altLang="en-US" sz="2000" i="1" u="sng">
              <a:solidFill>
                <a:srgbClr val="000000"/>
              </a:solidFill>
            </a:endParaRPr>
          </a:p>
        </p:txBody>
      </p:sp>
      <p:sp>
        <p:nvSpPr>
          <p:cNvPr id="92168" name="Line 8"/>
          <p:cNvSpPr>
            <a:spLocks noChangeShapeType="1"/>
          </p:cNvSpPr>
          <p:nvPr/>
        </p:nvSpPr>
        <p:spPr bwMode="auto">
          <a:xfrm>
            <a:off x="7848600" y="3810000"/>
            <a:ext cx="83820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sz="2400">
              <a:solidFill>
                <a:srgbClr val="000000"/>
              </a:solidFill>
            </a:endParaRPr>
          </a:p>
        </p:txBody>
      </p:sp>
      <p:cxnSp>
        <p:nvCxnSpPr>
          <p:cNvPr id="92169" name="AutoShape 9"/>
          <p:cNvCxnSpPr>
            <a:cxnSpLocks noChangeShapeType="1"/>
          </p:cNvCxnSpPr>
          <p:nvPr/>
        </p:nvCxnSpPr>
        <p:spPr bwMode="auto">
          <a:xfrm flipH="1">
            <a:off x="4343400" y="3810000"/>
            <a:ext cx="609600" cy="83820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92170" name="Oval 10"/>
          <p:cNvSpPr>
            <a:spLocks noChangeArrowheads="1"/>
          </p:cNvSpPr>
          <p:nvPr/>
        </p:nvSpPr>
        <p:spPr bwMode="auto">
          <a:xfrm>
            <a:off x="8305800" y="4495800"/>
            <a:ext cx="1981200" cy="23622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0"/>
              </a:spcBef>
              <a:spcAft>
                <a:spcPct val="0"/>
              </a:spcAft>
              <a:buFontTx/>
              <a:buNone/>
            </a:pPr>
            <a:r>
              <a:rPr lang="en-US" altLang="en-US" sz="2400">
                <a:solidFill>
                  <a:srgbClr val="000000"/>
                </a:solidFill>
              </a:rPr>
              <a:t>State</a:t>
            </a:r>
          </a:p>
          <a:p>
            <a:pPr algn="ctr" eaLnBrk="0" fontAlgn="base" hangingPunct="0">
              <a:spcBef>
                <a:spcPct val="0"/>
              </a:spcBef>
              <a:spcAft>
                <a:spcPct val="0"/>
              </a:spcAft>
              <a:buFontTx/>
              <a:buNone/>
            </a:pPr>
            <a:r>
              <a:rPr lang="en-US" altLang="en-US" sz="2400">
                <a:solidFill>
                  <a:srgbClr val="000000"/>
                </a:solidFill>
              </a:rPr>
              <a:t>Supreme</a:t>
            </a:r>
          </a:p>
          <a:p>
            <a:pPr algn="ctr" eaLnBrk="0" fontAlgn="base" hangingPunct="0">
              <a:spcBef>
                <a:spcPct val="0"/>
              </a:spcBef>
              <a:spcAft>
                <a:spcPct val="0"/>
              </a:spcAft>
              <a:buFontTx/>
              <a:buNone/>
            </a:pPr>
            <a:r>
              <a:rPr lang="en-US" altLang="en-US" sz="2400">
                <a:solidFill>
                  <a:srgbClr val="000000"/>
                </a:solidFill>
              </a:rPr>
              <a:t>Court (7)</a:t>
            </a:r>
          </a:p>
        </p:txBody>
      </p:sp>
      <p:sp>
        <p:nvSpPr>
          <p:cNvPr id="92171" name="Text Box 11"/>
          <p:cNvSpPr txBox="1">
            <a:spLocks noChangeArrowheads="1"/>
          </p:cNvSpPr>
          <p:nvPr/>
        </p:nvSpPr>
        <p:spPr bwMode="auto">
          <a:xfrm>
            <a:off x="5241925" y="5375276"/>
            <a:ext cx="28781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en-US" altLang="en-US" sz="1800">
                <a:solidFill>
                  <a:srgbClr val="000000"/>
                </a:solidFill>
              </a:rPr>
              <a:t>Term limit of 12 yrs</a:t>
            </a:r>
          </a:p>
          <a:p>
            <a:pPr eaLnBrk="0" fontAlgn="base" hangingPunct="0">
              <a:spcBef>
                <a:spcPct val="0"/>
              </a:spcBef>
              <a:spcAft>
                <a:spcPct val="0"/>
              </a:spcAft>
              <a:buFontTx/>
              <a:buNone/>
            </a:pPr>
            <a:r>
              <a:rPr lang="en-US" altLang="en-US" sz="1800">
                <a:solidFill>
                  <a:srgbClr val="000000"/>
                </a:solidFill>
              </a:rPr>
              <a:t>total in one or both </a:t>
            </a:r>
          </a:p>
          <a:p>
            <a:pPr eaLnBrk="0" fontAlgn="base" hangingPunct="0">
              <a:spcBef>
                <a:spcPct val="0"/>
              </a:spcBef>
              <a:spcAft>
                <a:spcPct val="0"/>
              </a:spcAft>
              <a:buFontTx/>
              <a:buNone/>
            </a:pPr>
            <a:r>
              <a:rPr lang="en-US" altLang="en-US" sz="1800">
                <a:solidFill>
                  <a:srgbClr val="000000"/>
                </a:solidFill>
              </a:rPr>
              <a:t>Bodies (Prop 28, June  2012)</a:t>
            </a:r>
          </a:p>
        </p:txBody>
      </p:sp>
    </p:spTree>
    <p:extLst>
      <p:ext uri="{BB962C8B-B14F-4D97-AF65-F5344CB8AC3E}">
        <p14:creationId xmlns:p14="http://schemas.microsoft.com/office/powerpoint/2010/main" val="2069978112"/>
      </p:ext>
    </p:extLst>
  </p:cSld>
  <p:clrMapOvr>
    <a:masterClrMapping/>
  </p:clrMapOvr>
  <p:transition>
    <p:zoom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895600" y="304800"/>
            <a:ext cx="7772400" cy="1143000"/>
          </a:xfrm>
        </p:spPr>
        <p:txBody>
          <a:bodyPr>
            <a:normAutofit/>
          </a:bodyPr>
          <a:lstStyle/>
          <a:p>
            <a:r>
              <a:rPr lang="en-US" altLang="en-US" smtClean="0"/>
              <a:t> The Declaration of Independence</a:t>
            </a:r>
          </a:p>
        </p:txBody>
      </p:sp>
      <p:sp>
        <p:nvSpPr>
          <p:cNvPr id="17411" name="Rectangle 3"/>
          <p:cNvSpPr>
            <a:spLocks noGrp="1" noChangeArrowheads="1"/>
          </p:cNvSpPr>
          <p:nvPr>
            <p:ph type="body" sz="half" idx="1"/>
          </p:nvPr>
        </p:nvSpPr>
        <p:spPr>
          <a:xfrm>
            <a:off x="2209800" y="2667000"/>
            <a:ext cx="8458200" cy="4191000"/>
          </a:xfrm>
        </p:spPr>
        <p:txBody>
          <a:bodyPr/>
          <a:lstStyle/>
          <a:p>
            <a:pPr>
              <a:lnSpc>
                <a:spcPct val="90000"/>
              </a:lnSpc>
            </a:pPr>
            <a:r>
              <a:rPr lang="en-US" altLang="en-US" sz="2400">
                <a:latin typeface="Arial" panose="020B0604020202020204" pitchFamily="34" charset="0"/>
                <a:cs typeface="Arial" panose="020B0604020202020204" pitchFamily="34" charset="0"/>
              </a:rPr>
              <a:t>We hold these truths to be self-evident, that all men are created equal, that they are endowed by their Creator with certain unalienable Rights, that among these are Life, Liberty and the pursuit of Happiness. --That to secure these rights, Governments are instituted among Men, deriving their just powers from the consent of the governed, --That whenever any Form of Government becomes destructive of these ends, it is the Right of the People to alter or to abolish it, and to institute new Government, laying its foundation on such principles and organizing its powers in such form, as to them shall seem most likely to effect their Safety and Happiness. </a:t>
            </a:r>
          </a:p>
          <a:p>
            <a:pPr>
              <a:lnSpc>
                <a:spcPct val="90000"/>
              </a:lnSpc>
            </a:pPr>
            <a:endParaRPr lang="en-US" altLang="en-US" sz="2400"/>
          </a:p>
        </p:txBody>
      </p:sp>
      <p:grpSp>
        <p:nvGrpSpPr>
          <p:cNvPr id="17412" name="Group 4"/>
          <p:cNvGrpSpPr>
            <a:grpSpLocks/>
          </p:cNvGrpSpPr>
          <p:nvPr/>
        </p:nvGrpSpPr>
        <p:grpSpPr bwMode="auto">
          <a:xfrm>
            <a:off x="3279775" y="1882775"/>
            <a:ext cx="5634038" cy="3094038"/>
            <a:chOff x="0" y="0"/>
            <a:chExt cx="3549" cy="1949"/>
          </a:xfrm>
        </p:grpSpPr>
        <p:sp>
          <p:nvSpPr>
            <p:cNvPr id="17414" name="Rectangle 5"/>
            <p:cNvSpPr>
              <a:spLocks noChangeArrowheads="1"/>
            </p:cNvSpPr>
            <p:nvPr/>
          </p:nvSpPr>
          <p:spPr bwMode="auto">
            <a:xfrm>
              <a:off x="0" y="0"/>
              <a:ext cx="3549"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grpSp>
          <p:nvGrpSpPr>
            <p:cNvPr id="17415" name="Group 6"/>
            <p:cNvGrpSpPr>
              <a:grpSpLocks/>
            </p:cNvGrpSpPr>
            <p:nvPr/>
          </p:nvGrpSpPr>
          <p:grpSpPr bwMode="auto">
            <a:xfrm>
              <a:off x="0" y="0"/>
              <a:ext cx="3549" cy="1949"/>
              <a:chOff x="0" y="0"/>
              <a:chExt cx="3549" cy="1949"/>
            </a:xfrm>
          </p:grpSpPr>
          <p:sp>
            <p:nvSpPr>
              <p:cNvPr id="17416" name="Rectangle 7"/>
              <p:cNvSpPr>
                <a:spLocks noChangeArrowheads="1"/>
              </p:cNvSpPr>
              <p:nvPr/>
            </p:nvSpPr>
            <p:spPr bwMode="auto">
              <a:xfrm>
                <a:off x="0" y="0"/>
                <a:ext cx="3549"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17417" name="Rectangle 8"/>
              <p:cNvSpPr>
                <a:spLocks noChangeArrowheads="1"/>
              </p:cNvSpPr>
              <p:nvPr/>
            </p:nvSpPr>
            <p:spPr bwMode="auto">
              <a:xfrm>
                <a:off x="0" y="0"/>
                <a:ext cx="3549" cy="1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000">
                    <a:latin typeface="Verdana" panose="020B0604030504040204" pitchFamily="34" charset="0"/>
                  </a:rPr>
                  <a:t>  </a:t>
                </a:r>
                <a:r>
                  <a:rPr lang="en-US" altLang="en-US" sz="18700">
                    <a:latin typeface="Verdana" panose="020B0604030504040204" pitchFamily="34" charset="0"/>
                  </a:rPr>
                  <a:t> </a:t>
                </a:r>
                <a:r>
                  <a:rPr lang="en-US" altLang="en-US" sz="1000">
                    <a:latin typeface="Verdana" panose="020B0604030504040204" pitchFamily="34" charset="0"/>
                  </a:rPr>
                  <a:t>                                            </a:t>
                </a:r>
              </a:p>
              <a:p>
                <a:pPr>
                  <a:spcBef>
                    <a:spcPct val="0"/>
                  </a:spcBef>
                  <a:buFontTx/>
                  <a:buNone/>
                </a:pPr>
                <a:endParaRPr lang="en-US" altLang="en-US" sz="1000">
                  <a:latin typeface="Verdana" panose="020B0604030504040204" pitchFamily="34" charset="0"/>
                </a:endParaRPr>
              </a:p>
            </p:txBody>
          </p:sp>
        </p:grpSp>
      </p:grpSp>
      <p:pic>
        <p:nvPicPr>
          <p:cNvPr id="17413" name="Picture 9" descr="Portrait of Thomas Jeffers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1422400" cy="2109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026"/>
          <p:cNvSpPr>
            <a:spLocks noGrp="1" noChangeArrowheads="1"/>
          </p:cNvSpPr>
          <p:nvPr>
            <p:ph type="title"/>
          </p:nvPr>
        </p:nvSpPr>
        <p:spPr/>
        <p:txBody>
          <a:bodyPr/>
          <a:lstStyle/>
          <a:p>
            <a:r>
              <a:rPr lang="en-US" altLang="en-US" smtClean="0"/>
              <a:t>Shays’ Rebellion</a:t>
            </a:r>
          </a:p>
        </p:txBody>
      </p:sp>
      <p:sp>
        <p:nvSpPr>
          <p:cNvPr id="27651" name="Rectangle 1027"/>
          <p:cNvSpPr>
            <a:spLocks noGrp="1" noChangeArrowheads="1"/>
          </p:cNvSpPr>
          <p:nvPr>
            <p:ph idx="1"/>
          </p:nvPr>
        </p:nvSpPr>
        <p:spPr>
          <a:xfrm>
            <a:off x="2209800" y="1981200"/>
            <a:ext cx="3733800" cy="4114800"/>
          </a:xfrm>
        </p:spPr>
        <p:txBody>
          <a:bodyPr/>
          <a:lstStyle/>
          <a:p>
            <a:r>
              <a:rPr lang="en-US" altLang="en-US"/>
              <a:t>Rebellion (1786-87) in Massachusetts against Courts to prevent trial and imprisonment of debtors.</a:t>
            </a:r>
          </a:p>
          <a:p>
            <a:r>
              <a:rPr lang="en-US" altLang="en-US"/>
              <a:t>Led by Daniel Shays, revolutionary war hero.</a:t>
            </a:r>
          </a:p>
        </p:txBody>
      </p:sp>
      <p:sp>
        <p:nvSpPr>
          <p:cNvPr id="27652" name="AutoShape 1029" descr="shay72s"/>
          <p:cNvSpPr>
            <a:spLocks noChangeAspect="1" noChangeArrowheads="1"/>
          </p:cNvSpPr>
          <p:nvPr/>
        </p:nvSpPr>
        <p:spPr bwMode="auto">
          <a:xfrm>
            <a:off x="5948363" y="3281363"/>
            <a:ext cx="296862"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27653" name="AutoShape 1031" descr="shay72s"/>
          <p:cNvSpPr>
            <a:spLocks noChangeAspect="1" noChangeArrowheads="1"/>
          </p:cNvSpPr>
          <p:nvPr/>
        </p:nvSpPr>
        <p:spPr bwMode="auto">
          <a:xfrm>
            <a:off x="5948363" y="3281363"/>
            <a:ext cx="296862"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pic>
        <p:nvPicPr>
          <p:cNvPr id="27654" name="Picture 1032" descr="shay72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1" y="1905001"/>
            <a:ext cx="3382963" cy="436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2057400" y="228600"/>
            <a:ext cx="7772400" cy="1143000"/>
          </a:xfrm>
        </p:spPr>
        <p:txBody>
          <a:bodyPr/>
          <a:lstStyle/>
          <a:p>
            <a:r>
              <a:rPr lang="en-US" altLang="en-US" sz="2400"/>
              <a:t>Separation of Powers creates Checks and Balances</a:t>
            </a:r>
            <a:br>
              <a:rPr lang="en-US" altLang="en-US" sz="2400"/>
            </a:br>
            <a:r>
              <a:rPr lang="en-US" altLang="en-US" sz="2400"/>
              <a:t>Consequence:  A System of “Shared Powers”</a:t>
            </a:r>
            <a:endParaRPr lang="en-US" altLang="en-US" sz="3200"/>
          </a:p>
        </p:txBody>
      </p:sp>
      <p:pic>
        <p:nvPicPr>
          <p:cNvPr id="4710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1266826"/>
            <a:ext cx="6553200" cy="559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2209800" y="609600"/>
            <a:ext cx="7772400" cy="609600"/>
          </a:xfrm>
        </p:spPr>
        <p:txBody>
          <a:bodyPr/>
          <a:lstStyle/>
          <a:p>
            <a:r>
              <a:rPr lang="en-US" altLang="en-US" sz="3200" b="1"/>
              <a:t>Figure 2.1 Separation of Powers</a:t>
            </a:r>
          </a:p>
        </p:txBody>
      </p:sp>
      <p:pic>
        <p:nvPicPr>
          <p:cNvPr id="50179" name="Picture 3" descr="Figure02-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28800" y="1219200"/>
            <a:ext cx="8382000" cy="330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80" name="Text Box 4"/>
          <p:cNvSpPr txBox="1">
            <a:spLocks noChangeArrowheads="1"/>
          </p:cNvSpPr>
          <p:nvPr/>
        </p:nvSpPr>
        <p:spPr bwMode="auto">
          <a:xfrm>
            <a:off x="2133600" y="4724400"/>
            <a:ext cx="80010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a:t>Separation of powers, as envisioned by the Founders, means not only that government functions are to be performed by different branches but also that officials of these branches are to be chosen by different people, for different terms, and to represent different constituencies.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2" descr="AGI_17_P5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600200"/>
            <a:ext cx="86995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5" name="Rectangle 3"/>
          <p:cNvSpPr>
            <a:spLocks noGrp="1" noChangeArrowheads="1"/>
          </p:cNvSpPr>
          <p:nvPr>
            <p:ph type="title"/>
          </p:nvPr>
        </p:nvSpPr>
        <p:spPr/>
        <p:txBody>
          <a:bodyPr/>
          <a:lstStyle/>
          <a:p>
            <a:r>
              <a:rPr lang="en-US" altLang="en-US" sz="3200" b="1"/>
              <a:t>The Formal Constitutional Amending Procedure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10</TotalTime>
  <Words>298</Words>
  <Application>Microsoft Office PowerPoint</Application>
  <PresentationFormat>Widescreen</PresentationFormat>
  <Paragraphs>35</Paragraphs>
  <Slides>7</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7</vt:i4>
      </vt:variant>
    </vt:vector>
  </HeadingPairs>
  <TitlesOfParts>
    <vt:vector size="15" baseType="lpstr">
      <vt:lpstr>Arial</vt:lpstr>
      <vt:lpstr>Calibri</vt:lpstr>
      <vt:lpstr>Times New Roman</vt:lpstr>
      <vt:lpstr>Trebuchet MS</vt:lpstr>
      <vt:lpstr>Verdana</vt:lpstr>
      <vt:lpstr>Wingdings 3</vt:lpstr>
      <vt:lpstr>Facet</vt:lpstr>
      <vt:lpstr>Default Design</vt:lpstr>
      <vt:lpstr>Selected Slides for the Constitution Unit</vt:lpstr>
      <vt:lpstr>The California Constitution</vt:lpstr>
      <vt:lpstr> The Declaration of Independence</vt:lpstr>
      <vt:lpstr>Shays’ Rebellion</vt:lpstr>
      <vt:lpstr>Separation of Powers creates Checks and Balances Consequence:  A System of “Shared Powers”</vt:lpstr>
      <vt:lpstr>Figure 2.1 Separation of Powers</vt:lpstr>
      <vt:lpstr>The Formal Constitutional Amending Procedure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Selected Slides for the Constitution Unit</dc:title>
  <dc:creator>Steve Reti</dc:creator>
  <cp:lastModifiedBy>Steve Reti</cp:lastModifiedBy>
  <cp:revision>5</cp:revision>
  <dcterms:created xsi:type="dcterms:W3CDTF">2014-09-12T22:02:02Z</dcterms:created>
  <dcterms:modified xsi:type="dcterms:W3CDTF">2017-08-17T18:16:36Z</dcterms:modified>
</cp:coreProperties>
</file>