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45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22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54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74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1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47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7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1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9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14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26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3807C-F734-4CFA-9C33-D3FF3D38477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4CB8F-0EDA-4284-877B-A061514C2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495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839244"/>
            <a:ext cx="12191999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Alliteration: repetition of initial consonants.</a:t>
            </a:r>
          </a:p>
          <a:p>
            <a:endParaRPr lang="en-US" sz="3600" dirty="0" smtClean="0"/>
          </a:p>
          <a:p>
            <a:r>
              <a:rPr lang="en-US" sz="3600" u="sng" dirty="0" smtClean="0"/>
              <a:t>S</a:t>
            </a:r>
            <a:r>
              <a:rPr lang="en-US" sz="3600" dirty="0" smtClean="0"/>
              <a:t>ilently </a:t>
            </a:r>
            <a:r>
              <a:rPr lang="en-US" sz="3600" u="sng" dirty="0" smtClean="0"/>
              <a:t>s</a:t>
            </a:r>
            <a:r>
              <a:rPr lang="en-US" sz="3600" dirty="0" smtClean="0"/>
              <a:t>canning the room, </a:t>
            </a:r>
            <a:r>
              <a:rPr lang="en-US" sz="3600" u="sng" dirty="0" smtClean="0"/>
              <a:t>S</a:t>
            </a:r>
            <a:r>
              <a:rPr lang="en-US" sz="3600" dirty="0" smtClean="0"/>
              <a:t>ally noticed </a:t>
            </a:r>
            <a:r>
              <a:rPr lang="en-US" sz="3600" u="sng" dirty="0" smtClean="0"/>
              <a:t>s</a:t>
            </a:r>
            <a:r>
              <a:rPr lang="en-US" sz="3600" dirty="0" smtClean="0"/>
              <a:t>everal people </a:t>
            </a:r>
            <a:r>
              <a:rPr lang="en-US" sz="3600" u="sng" dirty="0" smtClean="0"/>
              <a:t>s</a:t>
            </a:r>
            <a:r>
              <a:rPr lang="en-US" sz="3600" dirty="0" smtClean="0"/>
              <a:t>noozing </a:t>
            </a:r>
            <a:r>
              <a:rPr lang="en-US" sz="3600" u="sng" dirty="0" smtClean="0"/>
              <a:t>s</a:t>
            </a:r>
            <a:r>
              <a:rPr lang="en-US" sz="3600" dirty="0" smtClean="0"/>
              <a:t>oftly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pPr fontAlgn="base"/>
            <a:r>
              <a:rPr lang="en-US" sz="3200" i="1" dirty="0"/>
              <a:t>  </a:t>
            </a:r>
            <a:r>
              <a:rPr lang="en-US" sz="3500" i="1" dirty="0"/>
              <a:t>  Ever yet was blessed with seeing bird above his chamber door— </a:t>
            </a:r>
          </a:p>
          <a:p>
            <a:pPr fontAlgn="base"/>
            <a:r>
              <a:rPr lang="en-US" sz="3500" i="1" dirty="0"/>
              <a:t>Bird or beast upon the sculptured bust above his chamber door, </a:t>
            </a:r>
          </a:p>
          <a:p>
            <a:pPr fontAlgn="base"/>
            <a:r>
              <a:rPr lang="en-US" sz="3500" i="1" dirty="0"/>
              <a:t>            With such name as “Nevermore.” 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8104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Assonance: repetition of vowel sounds; placement may be anywhere in the word.</a:t>
            </a:r>
          </a:p>
          <a:p>
            <a:endParaRPr lang="en-US" sz="2500" dirty="0" smtClean="0"/>
          </a:p>
          <a:p>
            <a:r>
              <a:rPr lang="en-US" sz="3600" dirty="0" smtClean="0"/>
              <a:t>When the door </a:t>
            </a:r>
            <a:r>
              <a:rPr lang="en-US" sz="3600" u="sng" dirty="0" smtClean="0"/>
              <a:t>o</a:t>
            </a:r>
            <a:r>
              <a:rPr lang="en-US" sz="3600" dirty="0" smtClean="0"/>
              <a:t>pened sl</a:t>
            </a:r>
            <a:r>
              <a:rPr lang="en-US" sz="3600" u="sng" dirty="0" smtClean="0"/>
              <a:t>o</a:t>
            </a:r>
            <a:r>
              <a:rPr lang="en-US" sz="3600" dirty="0" smtClean="0"/>
              <a:t>wly with a gr</a:t>
            </a:r>
            <a:r>
              <a:rPr lang="en-US" sz="3600" u="sng" dirty="0" smtClean="0"/>
              <a:t>oa</a:t>
            </a:r>
            <a:r>
              <a:rPr lang="en-US" sz="3600" dirty="0" smtClean="0"/>
              <a:t>n they n</a:t>
            </a:r>
            <a:r>
              <a:rPr lang="en-US" sz="3600" u="sng" dirty="0" smtClean="0"/>
              <a:t>o</a:t>
            </a:r>
            <a:r>
              <a:rPr lang="en-US" sz="3600" dirty="0" smtClean="0"/>
              <a:t>ticed they were the </a:t>
            </a:r>
            <a:r>
              <a:rPr lang="en-US" sz="3600" u="sng" dirty="0" smtClean="0"/>
              <a:t>o</a:t>
            </a:r>
            <a:r>
              <a:rPr lang="en-US" sz="3600" dirty="0" smtClean="0"/>
              <a:t>nly people h</a:t>
            </a:r>
            <a:r>
              <a:rPr lang="en-US" sz="3600" u="sng" dirty="0" smtClean="0"/>
              <a:t>o</a:t>
            </a:r>
            <a:r>
              <a:rPr lang="en-US" sz="3600" dirty="0" smtClean="0"/>
              <a:t>me.</a:t>
            </a:r>
          </a:p>
          <a:p>
            <a:endParaRPr lang="en-US" sz="2500" dirty="0" smtClean="0"/>
          </a:p>
          <a:p>
            <a:r>
              <a:rPr lang="en-US" sz="2800" dirty="0" smtClean="0"/>
              <a:t>(note: the </a:t>
            </a:r>
            <a:r>
              <a:rPr lang="en-US" sz="2800" dirty="0" err="1" smtClean="0"/>
              <a:t>oa</a:t>
            </a:r>
            <a:r>
              <a:rPr lang="en-US" sz="2800" dirty="0" smtClean="0"/>
              <a:t> in “groan” makes the same sound as o in the other words, and so is considered a part of the use of assonance in this line; the </a:t>
            </a:r>
            <a:r>
              <a:rPr lang="en-US" sz="2800" dirty="0" err="1" smtClean="0"/>
              <a:t>oo</a:t>
            </a:r>
            <a:r>
              <a:rPr lang="en-US" sz="2800" dirty="0" smtClean="0"/>
              <a:t> in “door” has been left out, as the sound is slightly different</a:t>
            </a:r>
            <a:r>
              <a:rPr lang="en-US" sz="2800" dirty="0" smtClean="0"/>
              <a:t>.)</a:t>
            </a:r>
          </a:p>
          <a:p>
            <a:endParaRPr lang="en-US" sz="2800" dirty="0"/>
          </a:p>
          <a:p>
            <a:r>
              <a:rPr lang="en-US" sz="3200" i="1" dirty="0"/>
              <a:t> And his eyes have all the s</a:t>
            </a:r>
            <a:r>
              <a:rPr lang="en-US" sz="3200" i="1" u="sng" dirty="0"/>
              <a:t>ee</a:t>
            </a:r>
            <a:r>
              <a:rPr lang="en-US" sz="3200" i="1" dirty="0"/>
              <a:t>ming of a d</a:t>
            </a:r>
            <a:r>
              <a:rPr lang="en-US" sz="3200" i="1" u="sng" dirty="0"/>
              <a:t>e</a:t>
            </a:r>
            <a:r>
              <a:rPr lang="en-US" sz="3200" i="1" dirty="0"/>
              <a:t>mon’s that is dr</a:t>
            </a:r>
            <a:r>
              <a:rPr lang="en-US" sz="3200" i="1" u="sng" dirty="0"/>
              <a:t>ea</a:t>
            </a:r>
            <a:r>
              <a:rPr lang="en-US" sz="3200" i="1" dirty="0"/>
              <a:t>ming, </a:t>
            </a:r>
          </a:p>
          <a:p>
            <a:r>
              <a:rPr lang="en-US" sz="3200" i="1" dirty="0"/>
              <a:t>    And the lamp-light o’er him str</a:t>
            </a:r>
            <a:r>
              <a:rPr lang="en-US" sz="3200" i="1" u="sng" dirty="0"/>
              <a:t>ea</a:t>
            </a:r>
            <a:r>
              <a:rPr lang="en-US" sz="3200" i="1" dirty="0"/>
              <a:t>ming throws his shadow on the floor; </a:t>
            </a:r>
            <a:endParaRPr lang="en-US" sz="3200" i="1" dirty="0" smtClean="0"/>
          </a:p>
        </p:txBody>
      </p:sp>
    </p:spTree>
    <p:extLst>
      <p:ext uri="{BB962C8B-B14F-4D97-AF65-F5344CB8AC3E}">
        <p14:creationId xmlns:p14="http://schemas.microsoft.com/office/powerpoint/2010/main" val="364003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839244"/>
            <a:ext cx="121920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Consonance: repetition of consonant sounds; placement may be anywhere in the word.</a:t>
            </a:r>
          </a:p>
          <a:p>
            <a:endParaRPr lang="en-US" sz="2000" dirty="0" smtClean="0"/>
          </a:p>
          <a:p>
            <a:r>
              <a:rPr lang="en-US" sz="3600" u="sng" dirty="0" smtClean="0"/>
              <a:t>T</a:t>
            </a:r>
            <a:r>
              <a:rPr lang="en-US" sz="3600" dirty="0" smtClean="0"/>
              <a:t>rying no</a:t>
            </a:r>
            <a:r>
              <a:rPr lang="en-US" sz="3600" u="sng" dirty="0" smtClean="0"/>
              <a:t>t</a:t>
            </a:r>
            <a:r>
              <a:rPr lang="en-US" sz="3600" dirty="0" smtClean="0"/>
              <a:t> </a:t>
            </a:r>
            <a:r>
              <a:rPr lang="en-US" sz="3600" u="sng" dirty="0" smtClean="0"/>
              <a:t>t</a:t>
            </a:r>
            <a:r>
              <a:rPr lang="en-US" sz="3600" dirty="0" smtClean="0"/>
              <a:t>o no</a:t>
            </a:r>
            <a:r>
              <a:rPr lang="en-US" sz="3600" u="sng" dirty="0" smtClean="0"/>
              <a:t>t</a:t>
            </a:r>
            <a:r>
              <a:rPr lang="en-US" sz="3600" dirty="0" smtClean="0"/>
              <a:t>ice her hec</a:t>
            </a:r>
            <a:r>
              <a:rPr lang="en-US" sz="3600" u="sng" dirty="0" smtClean="0"/>
              <a:t>t</a:t>
            </a:r>
            <a:r>
              <a:rPr lang="en-US" sz="3600" dirty="0" smtClean="0"/>
              <a:t>ic surroundings, </a:t>
            </a:r>
            <a:r>
              <a:rPr lang="en-US" sz="3600" u="sng" dirty="0" smtClean="0"/>
              <a:t>T</a:t>
            </a:r>
            <a:r>
              <a:rPr lang="en-US" sz="3600" dirty="0" smtClean="0"/>
              <a:t>ina cross</a:t>
            </a:r>
            <a:r>
              <a:rPr lang="en-US" sz="3600" u="sng" dirty="0" smtClean="0"/>
              <a:t>ed</a:t>
            </a:r>
            <a:r>
              <a:rPr lang="en-US" sz="3600" dirty="0" smtClean="0"/>
              <a:t> the s</a:t>
            </a:r>
            <a:r>
              <a:rPr lang="en-US" sz="3600" u="sng" dirty="0" smtClean="0"/>
              <a:t>t</a:t>
            </a:r>
            <a:r>
              <a:rPr lang="en-US" sz="3600" dirty="0" smtClean="0"/>
              <a:t>ree</a:t>
            </a:r>
            <a:r>
              <a:rPr lang="en-US" sz="3600" u="sng" dirty="0" smtClean="0"/>
              <a:t>t</a:t>
            </a:r>
            <a:r>
              <a:rPr lang="en-US" sz="3600" dirty="0" smtClean="0"/>
              <a:t> and walk</a:t>
            </a:r>
            <a:r>
              <a:rPr lang="en-US" sz="3600" u="sng" dirty="0" smtClean="0"/>
              <a:t>ed</a:t>
            </a:r>
            <a:r>
              <a:rPr lang="en-US" sz="3600" dirty="0" smtClean="0"/>
              <a:t> </a:t>
            </a:r>
            <a:r>
              <a:rPr lang="en-US" sz="3600" u="sng" dirty="0" smtClean="0"/>
              <a:t>t</a:t>
            </a:r>
            <a:r>
              <a:rPr lang="en-US" sz="3600" dirty="0" smtClean="0"/>
              <a:t>o her park</a:t>
            </a:r>
            <a:r>
              <a:rPr lang="en-US" sz="3600" u="sng" dirty="0" smtClean="0"/>
              <a:t>ed</a:t>
            </a:r>
            <a:r>
              <a:rPr lang="en-US" sz="3600" dirty="0" smtClean="0"/>
              <a:t> car.</a:t>
            </a:r>
          </a:p>
          <a:p>
            <a:endParaRPr lang="en-US" sz="2000" dirty="0" smtClean="0"/>
          </a:p>
          <a:p>
            <a:r>
              <a:rPr lang="en-US" sz="3600" dirty="0" smtClean="0"/>
              <a:t>(note: the –</a:t>
            </a:r>
            <a:r>
              <a:rPr lang="en-US" sz="3600" dirty="0" err="1" smtClean="0"/>
              <a:t>ed</a:t>
            </a:r>
            <a:r>
              <a:rPr lang="en-US" sz="3600" dirty="0" smtClean="0"/>
              <a:t> makes the same sound as t, and so is considered a part of the use of consonance in this line.) </a:t>
            </a:r>
            <a:endParaRPr lang="en-US" sz="3600" dirty="0" smtClean="0"/>
          </a:p>
          <a:p>
            <a:endParaRPr lang="en-US" sz="2000" dirty="0"/>
          </a:p>
          <a:p>
            <a:r>
              <a:rPr lang="en-US" sz="3500" i="1" dirty="0"/>
              <a:t>What this </a:t>
            </a:r>
            <a:r>
              <a:rPr lang="en-US" sz="3500" i="1" u="sng" dirty="0"/>
              <a:t>g</a:t>
            </a:r>
            <a:r>
              <a:rPr lang="en-US" sz="3500" i="1" dirty="0"/>
              <a:t>rim, un</a:t>
            </a:r>
            <a:r>
              <a:rPr lang="en-US" sz="3500" i="1" u="sng" dirty="0"/>
              <a:t>g</a:t>
            </a:r>
            <a:r>
              <a:rPr lang="en-US" sz="3500" i="1" dirty="0"/>
              <a:t>ainly, </a:t>
            </a:r>
            <a:r>
              <a:rPr lang="en-US" sz="3500" i="1" u="sng" dirty="0"/>
              <a:t>g</a:t>
            </a:r>
            <a:r>
              <a:rPr lang="en-US" sz="3500" i="1" dirty="0"/>
              <a:t>hastly, </a:t>
            </a:r>
            <a:r>
              <a:rPr lang="en-US" sz="3500" i="1" u="sng" dirty="0"/>
              <a:t>g</a:t>
            </a:r>
            <a:r>
              <a:rPr lang="en-US" sz="3500" i="1" dirty="0"/>
              <a:t>aunt, and ominous bird of yore </a:t>
            </a:r>
          </a:p>
          <a:p>
            <a:r>
              <a:rPr lang="en-US" sz="3500" i="1" dirty="0"/>
              <a:t>            Meant in croaking “Nevermore.” </a:t>
            </a:r>
            <a:endParaRPr lang="en-US" sz="3500" i="1" dirty="0" smtClean="0"/>
          </a:p>
        </p:txBody>
      </p:sp>
    </p:spTree>
    <p:extLst>
      <p:ext uri="{BB962C8B-B14F-4D97-AF65-F5344CB8AC3E}">
        <p14:creationId xmlns:p14="http://schemas.microsoft.com/office/powerpoint/2010/main" val="158909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Poetry assignment:</a:t>
            </a:r>
          </a:p>
          <a:p>
            <a:endParaRPr lang="en-US" sz="2000" dirty="0" smtClean="0"/>
          </a:p>
          <a:p>
            <a:r>
              <a:rPr lang="en-US" sz="3200" dirty="0" smtClean="0"/>
              <a:t>Write a poem of FOUR brief stanzas (4-5 lines per stanza). </a:t>
            </a:r>
          </a:p>
          <a:p>
            <a:endParaRPr lang="en-US" sz="2000" dirty="0" smtClean="0"/>
          </a:p>
          <a:p>
            <a:r>
              <a:rPr lang="en-US" sz="3200" dirty="0" smtClean="0"/>
              <a:t>One of the four stanzas will be written using </a:t>
            </a:r>
            <a:r>
              <a:rPr lang="en-US" sz="3200" b="1" dirty="0" smtClean="0"/>
              <a:t>alliteration</a:t>
            </a:r>
            <a:r>
              <a:rPr lang="en-US" sz="3200" dirty="0" smtClean="0"/>
              <a:t> throughout the stanza. The initial letter repeated may be varied from line to line.</a:t>
            </a:r>
          </a:p>
          <a:p>
            <a:endParaRPr lang="en-US" sz="2000" dirty="0" smtClean="0"/>
          </a:p>
          <a:p>
            <a:r>
              <a:rPr lang="en-US" sz="3200" dirty="0" smtClean="0"/>
              <a:t>One of the four stanzas will be written using </a:t>
            </a:r>
            <a:r>
              <a:rPr lang="en-US" sz="3200" b="1" dirty="0" smtClean="0"/>
              <a:t>assonance</a:t>
            </a:r>
            <a:r>
              <a:rPr lang="en-US" sz="3200" dirty="0" smtClean="0"/>
              <a:t> throughout the stanza. The repeated vowel sound may be varied from line to line.</a:t>
            </a:r>
          </a:p>
          <a:p>
            <a:endParaRPr lang="en-US" sz="2000" dirty="0" smtClean="0"/>
          </a:p>
          <a:p>
            <a:r>
              <a:rPr lang="en-US" sz="3200" dirty="0" smtClean="0"/>
              <a:t>One of the four stanzas will be written using </a:t>
            </a:r>
            <a:r>
              <a:rPr lang="en-US" sz="3200" b="1" dirty="0" smtClean="0"/>
              <a:t>consonance</a:t>
            </a:r>
            <a:r>
              <a:rPr lang="en-US" sz="3200" dirty="0" smtClean="0"/>
              <a:t> throughout the stanza. The repeated consonant sound may be varied from line to line.</a:t>
            </a:r>
          </a:p>
          <a:p>
            <a:endParaRPr lang="en-US" sz="2000" dirty="0" smtClean="0"/>
          </a:p>
          <a:p>
            <a:r>
              <a:rPr lang="en-US" sz="3200" dirty="0" smtClean="0"/>
              <a:t>The last of the four stanzas will be written using a </a:t>
            </a:r>
            <a:r>
              <a:rPr lang="en-US" sz="3200" b="1" dirty="0" smtClean="0"/>
              <a:t>combination</a:t>
            </a:r>
            <a:r>
              <a:rPr lang="en-US" sz="3200" dirty="0" smtClean="0"/>
              <a:t> of the previous three writing styles.</a:t>
            </a:r>
          </a:p>
        </p:txBody>
      </p:sp>
    </p:spTree>
    <p:extLst>
      <p:ext uri="{BB962C8B-B14F-4D97-AF65-F5344CB8AC3E}">
        <p14:creationId xmlns:p14="http://schemas.microsoft.com/office/powerpoint/2010/main" val="162487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330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Toohey</dc:creator>
  <cp:lastModifiedBy>Paul Toohey</cp:lastModifiedBy>
  <cp:revision>4</cp:revision>
  <dcterms:created xsi:type="dcterms:W3CDTF">2016-11-07T15:35:42Z</dcterms:created>
  <dcterms:modified xsi:type="dcterms:W3CDTF">2016-11-07T17:19:49Z</dcterms:modified>
</cp:coreProperties>
</file>