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5" r:id="rId9"/>
    <p:sldId id="264"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1" autoAdjust="0"/>
    <p:restoredTop sz="94660"/>
  </p:normalViewPr>
  <p:slideViewPr>
    <p:cSldViewPr snapToGrid="0">
      <p:cViewPr varScale="1">
        <p:scale>
          <a:sx n="76" d="100"/>
          <a:sy n="76" d="100"/>
        </p:scale>
        <p:origin x="18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FD7DE1-68F6-43EB-BCC8-87F4388976BF}"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424992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D7DE1-68F6-43EB-BCC8-87F4388976BF}"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241037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D7DE1-68F6-43EB-BCC8-87F4388976BF}"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121359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D7DE1-68F6-43EB-BCC8-87F4388976BF}"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186067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FD7DE1-68F6-43EB-BCC8-87F4388976BF}"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27527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FD7DE1-68F6-43EB-BCC8-87F4388976BF}"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65624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FD7DE1-68F6-43EB-BCC8-87F4388976BF}"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9347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FD7DE1-68F6-43EB-BCC8-87F4388976BF}"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88927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D7DE1-68F6-43EB-BCC8-87F4388976BF}"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190588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FD7DE1-68F6-43EB-BCC8-87F4388976BF}"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7392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FD7DE1-68F6-43EB-BCC8-87F4388976BF}"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D2E18-5AF9-4B26-B7CD-3A425673E906}" type="slidenum">
              <a:rPr lang="en-US" smtClean="0"/>
              <a:t>‹#›</a:t>
            </a:fld>
            <a:endParaRPr lang="en-US"/>
          </a:p>
        </p:txBody>
      </p:sp>
    </p:spTree>
    <p:extLst>
      <p:ext uri="{BB962C8B-B14F-4D97-AF65-F5344CB8AC3E}">
        <p14:creationId xmlns:p14="http://schemas.microsoft.com/office/powerpoint/2010/main" val="389620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D7DE1-68F6-43EB-BCC8-87F4388976BF}" type="datetimeFigureOut">
              <a:rPr lang="en-US" smtClean="0"/>
              <a:t>11/13/2018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D2E18-5AF9-4B26-B7CD-3A425673E906}" type="slidenum">
              <a:rPr lang="en-US" smtClean="0"/>
              <a:t>‹#›</a:t>
            </a:fld>
            <a:endParaRPr lang="en-US"/>
          </a:p>
        </p:txBody>
      </p:sp>
    </p:spTree>
    <p:extLst>
      <p:ext uri="{BB962C8B-B14F-4D97-AF65-F5344CB8AC3E}">
        <p14:creationId xmlns:p14="http://schemas.microsoft.com/office/powerpoint/2010/main" val="276755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Essay Introductions</a:t>
            </a:r>
            <a:endParaRPr lang="en-US" sz="72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2262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4524315"/>
          </a:xfrm>
          <a:prstGeom prst="rect">
            <a:avLst/>
          </a:prstGeom>
          <a:noFill/>
        </p:spPr>
        <p:txBody>
          <a:bodyPr wrap="square" rtlCol="0">
            <a:spAutoFit/>
          </a:bodyPr>
          <a:lstStyle/>
          <a:p>
            <a:r>
              <a:rPr lang="en-US" sz="4800" dirty="0" smtClean="0"/>
              <a:t>Roasting marshmallows around an open fire is a ritual enjoyed by many campers over the years. The campfire brings warmth and comfort, both of the body and the mind. </a:t>
            </a:r>
            <a:r>
              <a:rPr lang="en-US" sz="4800" b="1" dirty="0" smtClean="0"/>
              <a:t>But imagine a time where fire does not bring comfort, but brings instead fear and dread</a:t>
            </a:r>
            <a:r>
              <a:rPr lang="en-US" sz="4800" dirty="0" smtClean="0"/>
              <a:t>.</a:t>
            </a:r>
          </a:p>
        </p:txBody>
      </p:sp>
    </p:spTree>
    <p:extLst>
      <p:ext uri="{BB962C8B-B14F-4D97-AF65-F5344CB8AC3E}">
        <p14:creationId xmlns:p14="http://schemas.microsoft.com/office/powerpoint/2010/main" val="1152895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6001643"/>
          </a:xfrm>
          <a:prstGeom prst="rect">
            <a:avLst/>
          </a:prstGeom>
          <a:noFill/>
        </p:spPr>
        <p:txBody>
          <a:bodyPr wrap="square" rtlCol="0">
            <a:spAutoFit/>
          </a:bodyPr>
          <a:lstStyle/>
          <a:p>
            <a:r>
              <a:rPr lang="en-US" sz="4800" dirty="0" smtClean="0"/>
              <a:t>Roasting marshmallows around an open fire is a ritual enjoyed by many campers over the years. The campfire brings warmth and comfort, both of the body and the mind. But imagine a time where fire does not bring comfort, but brings instead fear and dread. </a:t>
            </a:r>
            <a:r>
              <a:rPr lang="en-US" sz="4800" b="1" dirty="0" smtClean="0"/>
              <a:t>Such is the world of Ray Bradbury’s </a:t>
            </a:r>
            <a:r>
              <a:rPr lang="en-US" sz="4800" b="1" u="sng" dirty="0" smtClean="0"/>
              <a:t>Fahrenheit 451</a:t>
            </a:r>
            <a:r>
              <a:rPr lang="en-US" sz="4800" dirty="0" smtClean="0"/>
              <a:t>. </a:t>
            </a:r>
          </a:p>
        </p:txBody>
      </p:sp>
    </p:spTree>
    <p:extLst>
      <p:ext uri="{BB962C8B-B14F-4D97-AF65-F5344CB8AC3E}">
        <p14:creationId xmlns:p14="http://schemas.microsoft.com/office/powerpoint/2010/main" val="2438167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6001643"/>
          </a:xfrm>
          <a:prstGeom prst="rect">
            <a:avLst/>
          </a:prstGeom>
          <a:noFill/>
        </p:spPr>
        <p:txBody>
          <a:bodyPr wrap="square" rtlCol="0">
            <a:spAutoFit/>
          </a:bodyPr>
          <a:lstStyle/>
          <a:p>
            <a:r>
              <a:rPr lang="en-US" sz="4800" dirty="0" smtClean="0"/>
              <a:t>Roasting marshmallows around an open fire is a ritual enjoyed by many campers over the years. The campfire brings warmth and comfort, both of the body and the mind. But imagine a time where fire does not bring comfort, but brings instead fear and dread. </a:t>
            </a:r>
            <a:r>
              <a:rPr lang="en-US" sz="4800" b="1" dirty="0" smtClean="0"/>
              <a:t>Such is the world of Ray Bradbury’s </a:t>
            </a:r>
            <a:r>
              <a:rPr lang="en-US" sz="4800" b="1" u="sng" dirty="0" smtClean="0"/>
              <a:t>Fahrenheit 451</a:t>
            </a:r>
            <a:r>
              <a:rPr lang="en-US" sz="4800" dirty="0" smtClean="0"/>
              <a:t>. </a:t>
            </a:r>
          </a:p>
        </p:txBody>
      </p:sp>
      <p:sp>
        <p:nvSpPr>
          <p:cNvPr id="3" name="TextBox 2"/>
          <p:cNvSpPr txBox="1"/>
          <p:nvPr/>
        </p:nvSpPr>
        <p:spPr>
          <a:xfrm>
            <a:off x="6108700" y="6001643"/>
            <a:ext cx="5778500" cy="584775"/>
          </a:xfrm>
          <a:prstGeom prst="rect">
            <a:avLst/>
          </a:prstGeom>
          <a:noFill/>
        </p:spPr>
        <p:txBody>
          <a:bodyPr wrap="square" rtlCol="0">
            <a:spAutoFit/>
          </a:bodyPr>
          <a:lstStyle/>
          <a:p>
            <a:r>
              <a:rPr lang="en-US" sz="3200" b="1" dirty="0" smtClean="0">
                <a:solidFill>
                  <a:srgbClr val="FF0000"/>
                </a:solidFill>
              </a:rPr>
              <a:t>Note: title of book is </a:t>
            </a:r>
            <a:r>
              <a:rPr lang="en-US" sz="3200" b="1" u="sng" dirty="0" smtClean="0">
                <a:solidFill>
                  <a:srgbClr val="FF0000"/>
                </a:solidFill>
              </a:rPr>
              <a:t>underlined</a:t>
            </a:r>
            <a:r>
              <a:rPr lang="en-US" sz="3200" b="1" dirty="0" smtClean="0">
                <a:solidFill>
                  <a:srgbClr val="FF0000"/>
                </a:solidFill>
              </a:rPr>
              <a:t>!</a:t>
            </a:r>
            <a:endParaRPr lang="en-US" sz="3200" b="1" dirty="0">
              <a:solidFill>
                <a:srgbClr val="FF0000"/>
              </a:solidFill>
            </a:endParaRPr>
          </a:p>
        </p:txBody>
      </p:sp>
      <p:cxnSp>
        <p:nvCxnSpPr>
          <p:cNvPr id="5" name="Straight Arrow Connector 4"/>
          <p:cNvCxnSpPr/>
          <p:nvPr/>
        </p:nvCxnSpPr>
        <p:spPr>
          <a:xfrm flipH="1" flipV="1">
            <a:off x="4279900" y="5753100"/>
            <a:ext cx="1663700" cy="3937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564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6001643"/>
          </a:xfrm>
          <a:prstGeom prst="rect">
            <a:avLst/>
          </a:prstGeom>
          <a:noFill/>
        </p:spPr>
        <p:txBody>
          <a:bodyPr wrap="square" rtlCol="0">
            <a:spAutoFit/>
          </a:bodyPr>
          <a:lstStyle/>
          <a:p>
            <a:r>
              <a:rPr lang="en-US" sz="4800" dirty="0" smtClean="0"/>
              <a:t>. . . And take it from there. Quickly advance from there to your thesis, and from there, on to your body paragraphs.</a:t>
            </a:r>
          </a:p>
          <a:p>
            <a:endParaRPr lang="en-US" sz="4800" dirty="0"/>
          </a:p>
          <a:p>
            <a:r>
              <a:rPr lang="en-US" sz="4800" dirty="0" smtClean="0"/>
              <a:t>The introduction can be difficult, because you want to start broadly – maybe completely off topic – but you want to write the introduction so that you can LOGICALLY get to your thesis.</a:t>
            </a:r>
          </a:p>
        </p:txBody>
      </p:sp>
    </p:spTree>
    <p:extLst>
      <p:ext uri="{BB962C8B-B14F-4D97-AF65-F5344CB8AC3E}">
        <p14:creationId xmlns:p14="http://schemas.microsoft.com/office/powerpoint/2010/main" val="2084112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7755969"/>
          </a:xfrm>
          <a:prstGeom prst="rect">
            <a:avLst/>
          </a:prstGeom>
          <a:noFill/>
        </p:spPr>
        <p:txBody>
          <a:bodyPr wrap="square" rtlCol="0">
            <a:spAutoFit/>
          </a:bodyPr>
          <a:lstStyle/>
          <a:p>
            <a:r>
              <a:rPr lang="en-US" sz="4800" dirty="0" smtClean="0"/>
              <a:t>A few quick notes on a couple other things:</a:t>
            </a:r>
          </a:p>
          <a:p>
            <a:endParaRPr lang="en-US" dirty="0" smtClean="0"/>
          </a:p>
          <a:p>
            <a:pPr marL="685800" indent="-685800">
              <a:buFont typeface="Arial" panose="020B0604020202020204" pitchFamily="34" charset="0"/>
              <a:buChar char="•"/>
            </a:pPr>
            <a:r>
              <a:rPr lang="en-US" sz="4600" dirty="0" smtClean="0"/>
              <a:t>Underline title</a:t>
            </a:r>
          </a:p>
          <a:p>
            <a:pPr marL="685800" indent="-685800">
              <a:buFont typeface="Arial" panose="020B0604020202020204" pitchFamily="34" charset="0"/>
              <a:buChar char="•"/>
            </a:pPr>
            <a:r>
              <a:rPr lang="en-US" sz="4600" dirty="0" smtClean="0"/>
              <a:t>Thesis should be LAST sentence of intro.</a:t>
            </a:r>
          </a:p>
          <a:p>
            <a:pPr marL="685800" indent="-685800">
              <a:buFont typeface="Arial" panose="020B0604020202020204" pitchFamily="34" charset="0"/>
              <a:buChar char="•"/>
            </a:pPr>
            <a:r>
              <a:rPr lang="en-US" sz="4600" dirty="0" smtClean="0"/>
              <a:t>Never have a quote be its own sentence</a:t>
            </a:r>
          </a:p>
          <a:p>
            <a:pPr marL="685800" indent="-685800">
              <a:buFont typeface="Arial" panose="020B0604020202020204" pitchFamily="34" charset="0"/>
              <a:buChar char="•"/>
            </a:pPr>
            <a:r>
              <a:rPr lang="en-US" sz="4600" dirty="0" smtClean="0"/>
              <a:t>Make sure your paper flows from one sentence to another smoothly</a:t>
            </a:r>
          </a:p>
          <a:p>
            <a:pPr marL="685800" indent="-685800">
              <a:buFont typeface="Arial" panose="020B0604020202020204" pitchFamily="34" charset="0"/>
              <a:buChar char="•"/>
            </a:pPr>
            <a:r>
              <a:rPr lang="en-US" sz="4600" dirty="0" smtClean="0"/>
              <a:t>Make sure you explain your quotes</a:t>
            </a:r>
          </a:p>
          <a:p>
            <a:pPr marL="685800" indent="-685800">
              <a:buFont typeface="Arial" panose="020B0604020202020204" pitchFamily="34" charset="0"/>
              <a:buChar char="•"/>
            </a:pPr>
            <a:r>
              <a:rPr lang="en-US" sz="4600" dirty="0" smtClean="0"/>
              <a:t>Write in </a:t>
            </a:r>
            <a:r>
              <a:rPr lang="en-US" sz="4600" u="sng" dirty="0" smtClean="0"/>
              <a:t>present tense</a:t>
            </a:r>
            <a:r>
              <a:rPr lang="en-US" sz="4600" dirty="0" smtClean="0"/>
              <a:t> – write like Montag is still doing everything in the story</a:t>
            </a:r>
          </a:p>
          <a:p>
            <a:endParaRPr lang="en-US" sz="4800" dirty="0" smtClean="0"/>
          </a:p>
        </p:txBody>
      </p:sp>
    </p:spTree>
    <p:extLst>
      <p:ext uri="{BB962C8B-B14F-4D97-AF65-F5344CB8AC3E}">
        <p14:creationId xmlns:p14="http://schemas.microsoft.com/office/powerpoint/2010/main" val="205538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0400"/>
            <a:ext cx="4143375" cy="4524315"/>
          </a:xfrm>
          <a:prstGeom prst="rect">
            <a:avLst/>
          </a:prstGeom>
          <a:noFill/>
        </p:spPr>
        <p:txBody>
          <a:bodyPr wrap="square" rtlCol="0">
            <a:spAutoFit/>
          </a:bodyPr>
          <a:lstStyle/>
          <a:p>
            <a:r>
              <a:rPr lang="en-US" sz="4800" dirty="0" smtClean="0"/>
              <a:t>Remember the old saying: “You never get a second chance to make a first impression.”</a:t>
            </a:r>
            <a:endParaRPr lang="en-US" sz="4800" dirty="0"/>
          </a:p>
        </p:txBody>
      </p:sp>
      <p:pic>
        <p:nvPicPr>
          <p:cNvPr id="3" name="Picture 2"/>
          <p:cNvPicPr>
            <a:picLocks noChangeAspect="1"/>
          </p:cNvPicPr>
          <p:nvPr/>
        </p:nvPicPr>
        <p:blipFill>
          <a:blip r:embed="rId2"/>
          <a:stretch>
            <a:fillRect/>
          </a:stretch>
        </p:blipFill>
        <p:spPr>
          <a:xfrm>
            <a:off x="4143375" y="796925"/>
            <a:ext cx="8048625" cy="5362575"/>
          </a:xfrm>
          <a:prstGeom prst="rect">
            <a:avLst/>
          </a:prstGeom>
        </p:spPr>
      </p:pic>
    </p:spTree>
    <p:extLst>
      <p:ext uri="{BB962C8B-B14F-4D97-AF65-F5344CB8AC3E}">
        <p14:creationId xmlns:p14="http://schemas.microsoft.com/office/powerpoint/2010/main" val="26642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0400"/>
            <a:ext cx="6426200" cy="2308324"/>
          </a:xfrm>
          <a:prstGeom prst="rect">
            <a:avLst/>
          </a:prstGeom>
          <a:noFill/>
        </p:spPr>
        <p:txBody>
          <a:bodyPr wrap="square" rtlCol="0">
            <a:spAutoFit/>
          </a:bodyPr>
          <a:lstStyle/>
          <a:p>
            <a:r>
              <a:rPr lang="en-US" sz="4800" dirty="0" smtClean="0"/>
              <a:t>Make people want to read what you have to say</a:t>
            </a:r>
            <a:endParaRPr lang="en-US" sz="4800" dirty="0"/>
          </a:p>
        </p:txBody>
      </p:sp>
      <p:pic>
        <p:nvPicPr>
          <p:cNvPr id="4" name="Picture 3"/>
          <p:cNvPicPr>
            <a:picLocks noChangeAspect="1"/>
          </p:cNvPicPr>
          <p:nvPr/>
        </p:nvPicPr>
        <p:blipFill rotWithShape="1">
          <a:blip r:embed="rId2"/>
          <a:srcRect l="17615" b="13469"/>
          <a:stretch/>
        </p:blipFill>
        <p:spPr>
          <a:xfrm>
            <a:off x="7099167" y="0"/>
            <a:ext cx="5092833" cy="4025899"/>
          </a:xfrm>
          <a:prstGeom prst="rect">
            <a:avLst/>
          </a:prstGeom>
        </p:spPr>
      </p:pic>
      <p:pic>
        <p:nvPicPr>
          <p:cNvPr id="5" name="Picture 4"/>
          <p:cNvPicPr>
            <a:picLocks noChangeAspect="1"/>
          </p:cNvPicPr>
          <p:nvPr/>
        </p:nvPicPr>
        <p:blipFill>
          <a:blip r:embed="rId3"/>
          <a:stretch>
            <a:fillRect/>
          </a:stretch>
        </p:blipFill>
        <p:spPr>
          <a:xfrm>
            <a:off x="7645400" y="3843406"/>
            <a:ext cx="4546600" cy="3014594"/>
          </a:xfrm>
          <a:prstGeom prst="rect">
            <a:avLst/>
          </a:prstGeom>
        </p:spPr>
      </p:pic>
    </p:spTree>
    <p:extLst>
      <p:ext uri="{BB962C8B-B14F-4D97-AF65-F5344CB8AC3E}">
        <p14:creationId xmlns:p14="http://schemas.microsoft.com/office/powerpoint/2010/main" val="92396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51425" y="1968501"/>
            <a:ext cx="5240575" cy="4559300"/>
          </a:xfrm>
          <a:prstGeom prst="rect">
            <a:avLst/>
          </a:prstGeom>
        </p:spPr>
      </p:pic>
      <p:sp>
        <p:nvSpPr>
          <p:cNvPr id="2" name="TextBox 1"/>
          <p:cNvSpPr txBox="1"/>
          <p:nvPr/>
        </p:nvSpPr>
        <p:spPr>
          <a:xfrm>
            <a:off x="0" y="0"/>
            <a:ext cx="7670800" cy="6740307"/>
          </a:xfrm>
          <a:prstGeom prst="rect">
            <a:avLst/>
          </a:prstGeom>
          <a:noFill/>
        </p:spPr>
        <p:txBody>
          <a:bodyPr wrap="square" rtlCol="0">
            <a:spAutoFit/>
          </a:bodyPr>
          <a:lstStyle/>
          <a:p>
            <a:r>
              <a:rPr lang="en-US" sz="4800" dirty="0" smtClean="0"/>
              <a:t>Have some kind of </a:t>
            </a:r>
            <a:r>
              <a:rPr lang="en-US" sz="4800" b="1" u="sng" dirty="0" smtClean="0"/>
              <a:t>hook</a:t>
            </a:r>
            <a:r>
              <a:rPr lang="en-US" sz="4800" dirty="0" smtClean="0"/>
              <a:t> – maybe something not even directly related to your thesis. Your introduction and conclusion should act as bridges that transport your readers from their own lives into the “place” of your analysis.</a:t>
            </a:r>
            <a:endParaRPr lang="en-US" sz="4800" dirty="0"/>
          </a:p>
        </p:txBody>
      </p:sp>
    </p:spTree>
    <p:extLst>
      <p:ext uri="{BB962C8B-B14F-4D97-AF65-F5344CB8AC3E}">
        <p14:creationId xmlns:p14="http://schemas.microsoft.com/office/powerpoint/2010/main" val="399303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746" t="5999" r="22227" b="17068"/>
          <a:stretch/>
        </p:blipFill>
        <p:spPr>
          <a:xfrm>
            <a:off x="0" y="1612900"/>
            <a:ext cx="7112000" cy="5245100"/>
          </a:xfrm>
          <a:prstGeom prst="rect">
            <a:avLst/>
          </a:prstGeom>
        </p:spPr>
      </p:pic>
      <p:sp>
        <p:nvSpPr>
          <p:cNvPr id="2" name="TextBox 1"/>
          <p:cNvSpPr txBox="1"/>
          <p:nvPr/>
        </p:nvSpPr>
        <p:spPr>
          <a:xfrm>
            <a:off x="0" y="0"/>
            <a:ext cx="12192000" cy="2308324"/>
          </a:xfrm>
          <a:prstGeom prst="rect">
            <a:avLst/>
          </a:prstGeom>
          <a:noFill/>
        </p:spPr>
        <p:txBody>
          <a:bodyPr wrap="square" rtlCol="0">
            <a:spAutoFit/>
          </a:bodyPr>
          <a:lstStyle/>
          <a:p>
            <a:r>
              <a:rPr lang="en-US" sz="4800" dirty="0" smtClean="0"/>
              <a:t>Let’s say you’re going to write about the importance of </a:t>
            </a:r>
            <a:r>
              <a:rPr lang="en-US" sz="4800" b="1" dirty="0" smtClean="0"/>
              <a:t>fire</a:t>
            </a:r>
            <a:r>
              <a:rPr lang="en-US" sz="4800" dirty="0" smtClean="0"/>
              <a:t>. Do you have a “fire story” to </a:t>
            </a:r>
            <a:r>
              <a:rPr lang="en-US" sz="4800" dirty="0" smtClean="0">
                <a:solidFill>
                  <a:schemeClr val="bg1"/>
                </a:solidFill>
              </a:rPr>
              <a:t>open with?</a:t>
            </a:r>
            <a:endParaRPr lang="en-US" sz="4800" dirty="0">
              <a:solidFill>
                <a:schemeClr val="bg1"/>
              </a:solidFill>
            </a:endParaRPr>
          </a:p>
        </p:txBody>
      </p:sp>
      <p:sp>
        <p:nvSpPr>
          <p:cNvPr id="5" name="TextBox 4"/>
          <p:cNvSpPr txBox="1"/>
          <p:nvPr/>
        </p:nvSpPr>
        <p:spPr>
          <a:xfrm>
            <a:off x="7378700" y="2711956"/>
            <a:ext cx="4813300" cy="3046988"/>
          </a:xfrm>
          <a:prstGeom prst="rect">
            <a:avLst/>
          </a:prstGeom>
          <a:noFill/>
        </p:spPr>
        <p:txBody>
          <a:bodyPr wrap="square" rtlCol="0">
            <a:spAutoFit/>
          </a:bodyPr>
          <a:lstStyle/>
          <a:p>
            <a:r>
              <a:rPr lang="en-US" sz="4800" dirty="0" smtClean="0"/>
              <a:t>Maybe talk about the comfort some people feel at a nice campfire.</a:t>
            </a:r>
            <a:endParaRPr lang="en-US" sz="4800" dirty="0"/>
          </a:p>
        </p:txBody>
      </p:sp>
    </p:spTree>
    <p:extLst>
      <p:ext uri="{BB962C8B-B14F-4D97-AF65-F5344CB8AC3E}">
        <p14:creationId xmlns:p14="http://schemas.microsoft.com/office/powerpoint/2010/main" val="1829978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2308324"/>
          </a:xfrm>
          <a:prstGeom prst="rect">
            <a:avLst/>
          </a:prstGeom>
          <a:noFill/>
        </p:spPr>
        <p:txBody>
          <a:bodyPr wrap="square" rtlCol="0">
            <a:spAutoFit/>
          </a:bodyPr>
          <a:lstStyle/>
          <a:p>
            <a:r>
              <a:rPr lang="en-US" sz="4800" dirty="0" smtClean="0"/>
              <a:t>Roasting marshmallows around an open fire is a ritual enjoyed by many campers over the years.  </a:t>
            </a:r>
            <a:endParaRPr lang="en-US" sz="4800" dirty="0"/>
          </a:p>
        </p:txBody>
      </p:sp>
      <p:pic>
        <p:nvPicPr>
          <p:cNvPr id="4" name="Picture 3"/>
          <p:cNvPicPr>
            <a:picLocks noChangeAspect="1"/>
          </p:cNvPicPr>
          <p:nvPr/>
        </p:nvPicPr>
        <p:blipFill>
          <a:blip r:embed="rId2"/>
          <a:stretch>
            <a:fillRect/>
          </a:stretch>
        </p:blipFill>
        <p:spPr>
          <a:xfrm>
            <a:off x="3162300" y="2308324"/>
            <a:ext cx="6178550" cy="4119033"/>
          </a:xfrm>
          <a:prstGeom prst="rect">
            <a:avLst/>
          </a:prstGeom>
        </p:spPr>
      </p:pic>
    </p:spTree>
    <p:extLst>
      <p:ext uri="{BB962C8B-B14F-4D97-AF65-F5344CB8AC3E}">
        <p14:creationId xmlns:p14="http://schemas.microsoft.com/office/powerpoint/2010/main" val="191531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6001643"/>
          </a:xfrm>
          <a:prstGeom prst="rect">
            <a:avLst/>
          </a:prstGeom>
          <a:noFill/>
        </p:spPr>
        <p:txBody>
          <a:bodyPr wrap="square" rtlCol="0">
            <a:spAutoFit/>
          </a:bodyPr>
          <a:lstStyle/>
          <a:p>
            <a:r>
              <a:rPr lang="en-US" sz="4800" dirty="0" smtClean="0"/>
              <a:t>“Roasting marshmallows around an open fire is a ritual enjoyed by many campers over the years.”  </a:t>
            </a:r>
          </a:p>
          <a:p>
            <a:endParaRPr lang="en-US" sz="4800" dirty="0"/>
          </a:p>
          <a:p>
            <a:endParaRPr lang="en-US" sz="4800" dirty="0" smtClean="0"/>
          </a:p>
          <a:p>
            <a:r>
              <a:rPr lang="en-US" sz="4800" dirty="0" smtClean="0"/>
              <a:t>And take it from there. But remember, you’re trying to sell an argument, and make sure you get to the point!</a:t>
            </a:r>
            <a:endParaRPr lang="en-US" sz="4800" dirty="0"/>
          </a:p>
        </p:txBody>
      </p:sp>
    </p:spTree>
    <p:extLst>
      <p:ext uri="{BB962C8B-B14F-4D97-AF65-F5344CB8AC3E}">
        <p14:creationId xmlns:p14="http://schemas.microsoft.com/office/powerpoint/2010/main" val="1751209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2308324"/>
          </a:xfrm>
          <a:prstGeom prst="rect">
            <a:avLst/>
          </a:prstGeom>
          <a:noFill/>
        </p:spPr>
        <p:txBody>
          <a:bodyPr wrap="square" rtlCol="0">
            <a:spAutoFit/>
          </a:bodyPr>
          <a:lstStyle/>
          <a:p>
            <a:r>
              <a:rPr lang="en-US" sz="4800" b="1" dirty="0" smtClean="0"/>
              <a:t>Roasting marshmallows around an open fire is a ritual enjoyed by many campers over the years. </a:t>
            </a:r>
          </a:p>
        </p:txBody>
      </p:sp>
    </p:spTree>
    <p:extLst>
      <p:ext uri="{BB962C8B-B14F-4D97-AF65-F5344CB8AC3E}">
        <p14:creationId xmlns:p14="http://schemas.microsoft.com/office/powerpoint/2010/main" val="2818722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3046988"/>
          </a:xfrm>
          <a:prstGeom prst="rect">
            <a:avLst/>
          </a:prstGeom>
          <a:noFill/>
        </p:spPr>
        <p:txBody>
          <a:bodyPr wrap="square" rtlCol="0">
            <a:spAutoFit/>
          </a:bodyPr>
          <a:lstStyle/>
          <a:p>
            <a:r>
              <a:rPr lang="en-US" sz="4800" dirty="0" smtClean="0"/>
              <a:t>Roasting marshmallows around an open fire is a ritual enjoyed by many campers over the years. </a:t>
            </a:r>
            <a:r>
              <a:rPr lang="en-US" sz="4800" b="1" dirty="0" smtClean="0"/>
              <a:t>The campfire brings warmth and comfort, both of the body and the mind</a:t>
            </a:r>
            <a:r>
              <a:rPr lang="en-US" sz="4800" dirty="0" smtClean="0"/>
              <a:t>.</a:t>
            </a:r>
          </a:p>
        </p:txBody>
      </p:sp>
    </p:spTree>
    <p:extLst>
      <p:ext uri="{BB962C8B-B14F-4D97-AF65-F5344CB8AC3E}">
        <p14:creationId xmlns:p14="http://schemas.microsoft.com/office/powerpoint/2010/main" val="2024804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517</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Essay 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Antelope Valley Union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 Introductions</dc:title>
  <dc:creator>Paul Toohey</dc:creator>
  <cp:lastModifiedBy>Paul Toohey</cp:lastModifiedBy>
  <cp:revision>6</cp:revision>
  <dcterms:created xsi:type="dcterms:W3CDTF">2018-11-13T15:11:09Z</dcterms:created>
  <dcterms:modified xsi:type="dcterms:W3CDTF">2018-11-13T16:11:23Z</dcterms:modified>
</cp:coreProperties>
</file>