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7" r:id="rId2"/>
    <p:sldId id="264" r:id="rId3"/>
    <p:sldId id="263" r:id="rId4"/>
    <p:sldId id="265" r:id="rId5"/>
    <p:sldId id="266" r:id="rId6"/>
    <p:sldId id="268" r:id="rId7"/>
    <p:sldId id="256" r:id="rId8"/>
    <p:sldId id="257" r:id="rId9"/>
    <p:sldId id="258" r:id="rId10"/>
    <p:sldId id="259" r:id="rId11"/>
    <p:sldId id="260" r:id="rId12"/>
    <p:sldId id="261" r:id="rId13"/>
    <p:sldId id="262"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39" autoAdjust="0"/>
    <p:restoredTop sz="94660"/>
  </p:normalViewPr>
  <p:slideViewPr>
    <p:cSldViewPr snapToGrid="0">
      <p:cViewPr varScale="1">
        <p:scale>
          <a:sx n="79" d="100"/>
          <a:sy n="79" d="100"/>
        </p:scale>
        <p:origin x="120" y="7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D2133B1-8A35-4B23-B626-103DA4B4A7F9}" type="datetimeFigureOut">
              <a:rPr lang="en-US" smtClean="0"/>
              <a:t>4/30/2018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80D435-886E-4726-8606-25CAEF6AB40E}" type="slidenum">
              <a:rPr lang="en-US" smtClean="0"/>
              <a:t>‹#›</a:t>
            </a:fld>
            <a:endParaRPr lang="en-US"/>
          </a:p>
        </p:txBody>
      </p:sp>
    </p:spTree>
    <p:extLst>
      <p:ext uri="{BB962C8B-B14F-4D97-AF65-F5344CB8AC3E}">
        <p14:creationId xmlns:p14="http://schemas.microsoft.com/office/powerpoint/2010/main" val="38760669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D2133B1-8A35-4B23-B626-103DA4B4A7F9}" type="datetimeFigureOut">
              <a:rPr lang="en-US" smtClean="0"/>
              <a:t>4/30/2018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80D435-886E-4726-8606-25CAEF6AB40E}" type="slidenum">
              <a:rPr lang="en-US" smtClean="0"/>
              <a:t>‹#›</a:t>
            </a:fld>
            <a:endParaRPr lang="en-US"/>
          </a:p>
        </p:txBody>
      </p:sp>
    </p:spTree>
    <p:extLst>
      <p:ext uri="{BB962C8B-B14F-4D97-AF65-F5344CB8AC3E}">
        <p14:creationId xmlns:p14="http://schemas.microsoft.com/office/powerpoint/2010/main" val="2224110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D2133B1-8A35-4B23-B626-103DA4B4A7F9}" type="datetimeFigureOut">
              <a:rPr lang="en-US" smtClean="0"/>
              <a:t>4/30/2018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80D435-886E-4726-8606-25CAEF6AB40E}" type="slidenum">
              <a:rPr lang="en-US" smtClean="0"/>
              <a:t>‹#›</a:t>
            </a:fld>
            <a:endParaRPr lang="en-US"/>
          </a:p>
        </p:txBody>
      </p:sp>
    </p:spTree>
    <p:extLst>
      <p:ext uri="{BB962C8B-B14F-4D97-AF65-F5344CB8AC3E}">
        <p14:creationId xmlns:p14="http://schemas.microsoft.com/office/powerpoint/2010/main" val="19001106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D2133B1-8A35-4B23-B626-103DA4B4A7F9}" type="datetimeFigureOut">
              <a:rPr lang="en-US" smtClean="0"/>
              <a:t>4/30/2018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80D435-886E-4726-8606-25CAEF6AB40E}" type="slidenum">
              <a:rPr lang="en-US" smtClean="0"/>
              <a:t>‹#›</a:t>
            </a:fld>
            <a:endParaRPr lang="en-US"/>
          </a:p>
        </p:txBody>
      </p:sp>
    </p:spTree>
    <p:extLst>
      <p:ext uri="{BB962C8B-B14F-4D97-AF65-F5344CB8AC3E}">
        <p14:creationId xmlns:p14="http://schemas.microsoft.com/office/powerpoint/2010/main" val="31546701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D2133B1-8A35-4B23-B626-103DA4B4A7F9}" type="datetimeFigureOut">
              <a:rPr lang="en-US" smtClean="0"/>
              <a:t>4/30/2018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80D435-886E-4726-8606-25CAEF6AB40E}" type="slidenum">
              <a:rPr lang="en-US" smtClean="0"/>
              <a:t>‹#›</a:t>
            </a:fld>
            <a:endParaRPr lang="en-US"/>
          </a:p>
        </p:txBody>
      </p:sp>
    </p:spTree>
    <p:extLst>
      <p:ext uri="{BB962C8B-B14F-4D97-AF65-F5344CB8AC3E}">
        <p14:creationId xmlns:p14="http://schemas.microsoft.com/office/powerpoint/2010/main" val="25091751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D2133B1-8A35-4B23-B626-103DA4B4A7F9}" type="datetimeFigureOut">
              <a:rPr lang="en-US" smtClean="0"/>
              <a:t>4/30/2018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80D435-886E-4726-8606-25CAEF6AB40E}" type="slidenum">
              <a:rPr lang="en-US" smtClean="0"/>
              <a:t>‹#›</a:t>
            </a:fld>
            <a:endParaRPr lang="en-US"/>
          </a:p>
        </p:txBody>
      </p:sp>
    </p:spTree>
    <p:extLst>
      <p:ext uri="{BB962C8B-B14F-4D97-AF65-F5344CB8AC3E}">
        <p14:creationId xmlns:p14="http://schemas.microsoft.com/office/powerpoint/2010/main" val="1684529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D2133B1-8A35-4B23-B626-103DA4B4A7F9}" type="datetimeFigureOut">
              <a:rPr lang="en-US" smtClean="0"/>
              <a:t>4/30/2018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680D435-886E-4726-8606-25CAEF6AB40E}" type="slidenum">
              <a:rPr lang="en-US" smtClean="0"/>
              <a:t>‹#›</a:t>
            </a:fld>
            <a:endParaRPr lang="en-US"/>
          </a:p>
        </p:txBody>
      </p:sp>
    </p:spTree>
    <p:extLst>
      <p:ext uri="{BB962C8B-B14F-4D97-AF65-F5344CB8AC3E}">
        <p14:creationId xmlns:p14="http://schemas.microsoft.com/office/powerpoint/2010/main" val="9847112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D2133B1-8A35-4B23-B626-103DA4B4A7F9}" type="datetimeFigureOut">
              <a:rPr lang="en-US" smtClean="0"/>
              <a:t>4/30/2018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680D435-886E-4726-8606-25CAEF6AB40E}" type="slidenum">
              <a:rPr lang="en-US" smtClean="0"/>
              <a:t>‹#›</a:t>
            </a:fld>
            <a:endParaRPr lang="en-US"/>
          </a:p>
        </p:txBody>
      </p:sp>
    </p:spTree>
    <p:extLst>
      <p:ext uri="{BB962C8B-B14F-4D97-AF65-F5344CB8AC3E}">
        <p14:creationId xmlns:p14="http://schemas.microsoft.com/office/powerpoint/2010/main" val="7873232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2133B1-8A35-4B23-B626-103DA4B4A7F9}" type="datetimeFigureOut">
              <a:rPr lang="en-US" smtClean="0"/>
              <a:t>4/30/2018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680D435-886E-4726-8606-25CAEF6AB40E}" type="slidenum">
              <a:rPr lang="en-US" smtClean="0"/>
              <a:t>‹#›</a:t>
            </a:fld>
            <a:endParaRPr lang="en-US"/>
          </a:p>
        </p:txBody>
      </p:sp>
    </p:spTree>
    <p:extLst>
      <p:ext uri="{BB962C8B-B14F-4D97-AF65-F5344CB8AC3E}">
        <p14:creationId xmlns:p14="http://schemas.microsoft.com/office/powerpoint/2010/main" val="9463071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D2133B1-8A35-4B23-B626-103DA4B4A7F9}" type="datetimeFigureOut">
              <a:rPr lang="en-US" smtClean="0"/>
              <a:t>4/30/2018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80D435-886E-4726-8606-25CAEF6AB40E}" type="slidenum">
              <a:rPr lang="en-US" smtClean="0"/>
              <a:t>‹#›</a:t>
            </a:fld>
            <a:endParaRPr lang="en-US"/>
          </a:p>
        </p:txBody>
      </p:sp>
    </p:spTree>
    <p:extLst>
      <p:ext uri="{BB962C8B-B14F-4D97-AF65-F5344CB8AC3E}">
        <p14:creationId xmlns:p14="http://schemas.microsoft.com/office/powerpoint/2010/main" val="10025405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D2133B1-8A35-4B23-B626-103DA4B4A7F9}" type="datetimeFigureOut">
              <a:rPr lang="en-US" smtClean="0"/>
              <a:t>4/30/2018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80D435-886E-4726-8606-25CAEF6AB40E}" type="slidenum">
              <a:rPr lang="en-US" smtClean="0"/>
              <a:t>‹#›</a:t>
            </a:fld>
            <a:endParaRPr lang="en-US"/>
          </a:p>
        </p:txBody>
      </p:sp>
    </p:spTree>
    <p:extLst>
      <p:ext uri="{BB962C8B-B14F-4D97-AF65-F5344CB8AC3E}">
        <p14:creationId xmlns:p14="http://schemas.microsoft.com/office/powerpoint/2010/main" val="9101253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2133B1-8A35-4B23-B626-103DA4B4A7F9}" type="datetimeFigureOut">
              <a:rPr lang="en-US" smtClean="0"/>
              <a:t>4/30/2018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80D435-886E-4726-8606-25CAEF6AB40E}" type="slidenum">
              <a:rPr lang="en-US" smtClean="0"/>
              <a:t>‹#›</a:t>
            </a:fld>
            <a:endParaRPr lang="en-US"/>
          </a:p>
        </p:txBody>
      </p:sp>
    </p:spTree>
    <p:extLst>
      <p:ext uri="{BB962C8B-B14F-4D97-AF65-F5344CB8AC3E}">
        <p14:creationId xmlns:p14="http://schemas.microsoft.com/office/powerpoint/2010/main" val="35927648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1850" y="1709738"/>
            <a:ext cx="10515600" cy="2413375"/>
          </a:xfrm>
        </p:spPr>
        <p:txBody>
          <a:bodyPr>
            <a:normAutofit/>
          </a:bodyPr>
          <a:lstStyle/>
          <a:p>
            <a:r>
              <a:rPr lang="en-US" sz="8000" dirty="0" smtClean="0"/>
              <a:t>Works Cited</a:t>
            </a:r>
            <a:endParaRPr lang="en-US" sz="8000" dirty="0"/>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10965562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65018" y="482138"/>
            <a:ext cx="10972800" cy="3253968"/>
          </a:xfrm>
          <a:prstGeom prst="rect">
            <a:avLst/>
          </a:prstGeom>
          <a:noFill/>
        </p:spPr>
        <p:txBody>
          <a:bodyPr wrap="square" rtlCol="0">
            <a:spAutoFit/>
          </a:bodyPr>
          <a:lstStyle/>
          <a:p>
            <a:pPr>
              <a:lnSpc>
                <a:spcPct val="107000"/>
              </a:lnSpc>
            </a:pPr>
            <a:r>
              <a:rPr lang="en-US" sz="3200" b="1" dirty="0" smtClean="0">
                <a:effectLst/>
                <a:latin typeface="Times New Roman" panose="02020603050405020304" pitchFamily="18" charset="0"/>
                <a:ea typeface="Calibri" panose="020F0502020204030204" pitchFamily="34" charset="0"/>
                <a:cs typeface="Times New Roman" panose="02020603050405020304" pitchFamily="18" charset="0"/>
              </a:rPr>
              <a:t>Citing source where no author is listed:</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3200" b="1" dirty="0" smtClean="0">
                <a:effectLst/>
                <a:latin typeface="Times New Roman" panose="02020603050405020304" pitchFamily="18" charset="0"/>
                <a:ea typeface="Calibri" panose="020F0502020204030204" pitchFamily="34" charset="0"/>
                <a:cs typeface="Times New Roman" panose="02020603050405020304" pitchFamily="18" charset="0"/>
              </a:rPr>
              <a:t> </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This might be common with internet sources. </a:t>
            </a:r>
          </a:p>
          <a:p>
            <a:pPr>
              <a:lnSpc>
                <a:spcPct val="107000"/>
              </a:lnSpc>
            </a:pP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0"/>
              </a:spcAft>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With prices of energy at new highs, bikes have been increasingly used (“For Most on Everest</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501156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65018" y="482138"/>
            <a:ext cx="10972800" cy="4307846"/>
          </a:xfrm>
          <a:prstGeom prst="rect">
            <a:avLst/>
          </a:prstGeom>
          <a:noFill/>
        </p:spPr>
        <p:txBody>
          <a:bodyPr wrap="square" rtlCol="0">
            <a:spAutoFit/>
          </a:bodyPr>
          <a:lstStyle/>
          <a:p>
            <a:pPr>
              <a:lnSpc>
                <a:spcPct val="107000"/>
              </a:lnSpc>
            </a:pPr>
            <a:r>
              <a:rPr lang="en-US" sz="3200" b="1" dirty="0" smtClean="0">
                <a:effectLst/>
                <a:latin typeface="Times New Roman" panose="02020603050405020304" pitchFamily="18" charset="0"/>
                <a:ea typeface="Calibri" panose="020F0502020204030204" pitchFamily="34" charset="0"/>
                <a:cs typeface="Times New Roman" panose="02020603050405020304" pitchFamily="18" charset="0"/>
              </a:rPr>
              <a:t>Citing source when using only one chapter in a book:</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3200" b="1" dirty="0" smtClean="0">
                <a:effectLst/>
                <a:latin typeface="Times New Roman" panose="02020603050405020304" pitchFamily="18" charset="0"/>
                <a:ea typeface="Calibri" panose="020F0502020204030204" pitchFamily="34" charset="0"/>
                <a:cs typeface="Times New Roman" panose="02020603050405020304" pitchFamily="18" charset="0"/>
              </a:rPr>
              <a:t> </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This is NOT a common occurrence. This refers to books where each new chapter is a different author, where for example a book might be a collection of essays by different people.</a:t>
            </a:r>
          </a:p>
          <a:p>
            <a:pPr>
              <a:lnSpc>
                <a:spcPct val="107000"/>
              </a:lnSpc>
            </a:pP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0"/>
              </a:spcAft>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The Electoral College is a necessary function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Philbrick</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i="1" dirty="0" smtClean="0">
                <a:effectLst/>
                <a:latin typeface="Times New Roman" panose="02020603050405020304" pitchFamily="18" charset="0"/>
                <a:ea typeface="Calibri" panose="020F0502020204030204" pitchFamily="34" charset="0"/>
                <a:cs typeface="Times New Roman" panose="02020603050405020304" pitchFamily="18" charset="0"/>
              </a:rPr>
              <a:t>The Last Stand</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448341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65018" y="482138"/>
            <a:ext cx="10972800" cy="4834785"/>
          </a:xfrm>
          <a:prstGeom prst="rect">
            <a:avLst/>
          </a:prstGeom>
          <a:noFill/>
        </p:spPr>
        <p:txBody>
          <a:bodyPr wrap="square" rtlCol="0">
            <a:spAutoFit/>
          </a:bodyPr>
          <a:lstStyle/>
          <a:p>
            <a:pPr>
              <a:lnSpc>
                <a:spcPct val="107000"/>
              </a:lnSpc>
            </a:pPr>
            <a:r>
              <a:rPr lang="en-US" sz="3200" b="1" dirty="0" smtClean="0">
                <a:effectLst/>
                <a:latin typeface="Times New Roman" panose="02020603050405020304" pitchFamily="18" charset="0"/>
                <a:ea typeface="Calibri" panose="020F0502020204030204" pitchFamily="34" charset="0"/>
                <a:cs typeface="Times New Roman" panose="02020603050405020304" pitchFamily="18" charset="0"/>
              </a:rPr>
              <a:t>Citing multiple works by the same author:</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3200" b="1" dirty="0" smtClean="0">
                <a:effectLst/>
                <a:latin typeface="Times New Roman" panose="02020603050405020304" pitchFamily="18" charset="0"/>
                <a:ea typeface="Calibri" panose="020F0502020204030204" pitchFamily="34" charset="0"/>
                <a:cs typeface="Times New Roman" panose="02020603050405020304" pitchFamily="18" charset="0"/>
              </a:rPr>
              <a:t> </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Use this when you have multiple sources all from the same author.</a:t>
            </a:r>
          </a:p>
          <a:p>
            <a:pPr>
              <a:lnSpc>
                <a:spcPct val="107000"/>
              </a:lnSpc>
            </a:pP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0"/>
              </a:spcAft>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Wars can be economic catalysts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Krakauer</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i="1" dirty="0" smtClean="0">
                <a:effectLst/>
                <a:latin typeface="Times New Roman" panose="02020603050405020304" pitchFamily="18" charset="0"/>
                <a:ea typeface="Calibri" panose="020F0502020204030204" pitchFamily="34" charset="0"/>
                <a:cs typeface="Times New Roman" panose="02020603050405020304" pitchFamily="18" charset="0"/>
              </a:rPr>
              <a:t>Into the </a:t>
            </a:r>
            <a:r>
              <a:rPr lang="en-US" sz="3200" i="1" dirty="0" smtClean="0">
                <a:effectLst/>
                <a:latin typeface="Times New Roman" panose="02020603050405020304" pitchFamily="18" charset="0"/>
                <a:ea typeface="Calibri" panose="020F0502020204030204" pitchFamily="34" charset="0"/>
                <a:cs typeface="Times New Roman" panose="02020603050405020304" pitchFamily="18" charset="0"/>
              </a:rPr>
              <a:t>Wild, </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225).</a:t>
            </a:r>
            <a:endParaRPr lang="en-US" sz="32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457200" marR="0">
              <a:lnSpc>
                <a:spcPct val="107000"/>
              </a:lnSpc>
              <a:spcBef>
                <a:spcPts val="0"/>
              </a:spcBef>
              <a:spcAft>
                <a:spcPts val="0"/>
              </a:spcAft>
            </a:pP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0"/>
              </a:spcAft>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Industrialized nations are better equipped to rebound from recessions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Krakauer</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i="1" dirty="0" smtClean="0">
                <a:effectLst/>
                <a:latin typeface="Times New Roman" panose="02020603050405020304" pitchFamily="18" charset="0"/>
                <a:ea typeface="Calibri" panose="020F0502020204030204" pitchFamily="34" charset="0"/>
                <a:cs typeface="Times New Roman" panose="02020603050405020304" pitchFamily="18" charset="0"/>
              </a:rPr>
              <a:t>Into Thin </a:t>
            </a:r>
            <a:r>
              <a:rPr lang="en-US" sz="3200" i="1" dirty="0" smtClean="0">
                <a:effectLst/>
                <a:latin typeface="Times New Roman" panose="02020603050405020304" pitchFamily="18" charset="0"/>
                <a:ea typeface="Calibri" panose="020F0502020204030204" pitchFamily="34" charset="0"/>
                <a:cs typeface="Times New Roman" panose="02020603050405020304" pitchFamily="18" charset="0"/>
              </a:rPr>
              <a:t>Air,</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184).</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838141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65018" y="482138"/>
            <a:ext cx="10972800" cy="5361724"/>
          </a:xfrm>
          <a:prstGeom prst="rect">
            <a:avLst/>
          </a:prstGeom>
          <a:noFill/>
        </p:spPr>
        <p:txBody>
          <a:bodyPr wrap="square" rtlCol="0">
            <a:spAutoFit/>
          </a:bodyPr>
          <a:lstStyle/>
          <a:p>
            <a:pPr>
              <a:lnSpc>
                <a:spcPct val="107000"/>
              </a:lnSpc>
            </a:pPr>
            <a:r>
              <a:rPr lang="en-US" sz="3200" b="1" dirty="0" smtClean="0">
                <a:effectLst/>
                <a:latin typeface="Times New Roman" panose="02020603050405020304" pitchFamily="18" charset="0"/>
                <a:ea typeface="Calibri" panose="020F0502020204030204" pitchFamily="34" charset="0"/>
                <a:cs typeface="Times New Roman" panose="02020603050405020304" pitchFamily="18" charset="0"/>
              </a:rPr>
              <a:t>Citing indirect source:</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3200" b="1" dirty="0" smtClean="0">
                <a:effectLst/>
                <a:latin typeface="Times New Roman" panose="02020603050405020304" pitchFamily="18" charset="0"/>
                <a:ea typeface="Calibri" panose="020F0502020204030204" pitchFamily="34" charset="0"/>
                <a:cs typeface="Times New Roman" panose="02020603050405020304" pitchFamily="18" charset="0"/>
              </a:rPr>
              <a:t> </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Many of you may have sources like this. Generally, these ARE NOT GOOD SOURCES, but since some of you will have these in your papers, you need to know how to cite it. In this example, you are taking a quote that appears AS a quote in your source material.</a:t>
            </a:r>
          </a:p>
          <a:p>
            <a:pPr>
              <a:lnSpc>
                <a:spcPct val="107000"/>
              </a:lnSpc>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0"/>
              </a:spcAft>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John Murray calls Tim Smith “interesting but egotistical”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qtd</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in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Jesrani</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34).</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338309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5513" y="798022"/>
            <a:ext cx="10922923" cy="5632311"/>
          </a:xfrm>
          <a:prstGeom prst="rect">
            <a:avLst/>
          </a:prstGeom>
          <a:noFill/>
        </p:spPr>
        <p:txBody>
          <a:bodyPr wrap="square" rtlCol="0">
            <a:spAutoFit/>
          </a:bodyPr>
          <a:lstStyle/>
          <a:p>
            <a:r>
              <a:rPr lang="en-US" sz="6000" dirty="0" smtClean="0">
                <a:latin typeface="Bell MT" panose="02020503060305020303" pitchFamily="18" charset="0"/>
              </a:rPr>
              <a:t>These are some of the more common types of citations. If you have some source not listed here, you need to find the correct way of citing it. Don’t just guess – look it up!</a:t>
            </a:r>
            <a:endParaRPr lang="en-US" sz="6000" dirty="0">
              <a:latin typeface="Bell MT" panose="02020503060305020303" pitchFamily="18" charset="0"/>
            </a:endParaRPr>
          </a:p>
        </p:txBody>
      </p:sp>
    </p:spTree>
    <p:extLst>
      <p:ext uri="{BB962C8B-B14F-4D97-AF65-F5344CB8AC3E}">
        <p14:creationId xmlns:p14="http://schemas.microsoft.com/office/powerpoint/2010/main" val="41503723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Works Cited – author </a:t>
            </a:r>
            <a:endParaRPr lang="en-US" u="sng" dirty="0"/>
          </a:p>
        </p:txBody>
      </p:sp>
      <p:sp>
        <p:nvSpPr>
          <p:cNvPr id="3" name="Content Placeholder 2"/>
          <p:cNvSpPr>
            <a:spLocks noGrp="1"/>
          </p:cNvSpPr>
          <p:nvPr>
            <p:ph idx="1"/>
          </p:nvPr>
        </p:nvSpPr>
        <p:spPr/>
        <p:txBody>
          <a:bodyPr/>
          <a:lstStyle/>
          <a:p>
            <a:pPr marL="0" marR="0" indent="0">
              <a:lnSpc>
                <a:spcPct val="200000"/>
              </a:lnSpc>
              <a:spcBef>
                <a:spcPts val="0"/>
              </a:spcBef>
              <a:spcAft>
                <a:spcPts val="0"/>
              </a:spcAft>
              <a:buNone/>
            </a:pPr>
            <a:r>
              <a:rPr lang="en-US" dirty="0" err="1">
                <a:latin typeface="Times New Roman" panose="02020603050405020304" pitchFamily="18" charset="0"/>
                <a:ea typeface="Calibri" panose="020F0502020204030204" pitchFamily="34" charset="0"/>
                <a:cs typeface="Times New Roman" panose="02020603050405020304" pitchFamily="18" charset="0"/>
              </a:rPr>
              <a:t>Bizjak</a:t>
            </a:r>
            <a:r>
              <a:rPr lang="en-US" dirty="0">
                <a:latin typeface="Times New Roman" panose="02020603050405020304" pitchFamily="18" charset="0"/>
                <a:ea typeface="Calibri" panose="020F0502020204030204" pitchFamily="34" charset="0"/>
                <a:cs typeface="Times New Roman" panose="02020603050405020304" pitchFamily="18" charset="0"/>
              </a:rPr>
              <a:t>, Tony. “California's Strict New Law: Drivers, Put down That </a:t>
            </a:r>
            <a:r>
              <a:rPr lang="en-US" dirty="0" smtClean="0">
                <a:latin typeface="Times New Roman" panose="02020603050405020304" pitchFamily="18" charset="0"/>
                <a:ea typeface="Calibri" panose="020F0502020204030204" pitchFamily="34" charset="0"/>
                <a:cs typeface="Times New Roman" panose="02020603050405020304" pitchFamily="18" charset="0"/>
              </a:rPr>
              <a:t>	Cellphone</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i="1" dirty="0" err="1">
                <a:latin typeface="Times New Roman" panose="02020603050405020304" pitchFamily="18" charset="0"/>
                <a:ea typeface="Calibri" panose="020F0502020204030204" pitchFamily="34" charset="0"/>
                <a:cs typeface="Times New Roman" panose="02020603050405020304" pitchFamily="18" charset="0"/>
              </a:rPr>
              <a:t>Sacbee</a:t>
            </a:r>
            <a:r>
              <a:rPr lang="en-US" dirty="0">
                <a:latin typeface="Times New Roman" panose="02020603050405020304" pitchFamily="18" charset="0"/>
                <a:ea typeface="Calibri" panose="020F0502020204030204" pitchFamily="34" charset="0"/>
                <a:cs typeface="Times New Roman" panose="02020603050405020304" pitchFamily="18" charset="0"/>
              </a:rPr>
              <a:t>, The Sacramento Bee, 2 Jan. 2017, </a:t>
            </a:r>
            <a:r>
              <a:rPr lang="en-US" dirty="0" smtClean="0">
                <a:latin typeface="Times New Roman" panose="02020603050405020304" pitchFamily="18" charset="0"/>
                <a:ea typeface="Calibri" panose="020F0502020204030204" pitchFamily="34" charset="0"/>
                <a:cs typeface="Times New Roman" panose="02020603050405020304" pitchFamily="18" charset="0"/>
              </a:rPr>
              <a:t>	www.sacbee.com/news/local/transportation/article123126354.html</a:t>
            </a:r>
            <a:r>
              <a:rPr lang="en-US" dirty="0">
                <a:latin typeface="Times New Roman" panose="02020603050405020304" pitchFamily="18" charset="0"/>
                <a:ea typeface="Calibri" panose="020F0502020204030204" pitchFamily="34" charset="0"/>
                <a:cs typeface="Times New Roman" panose="02020603050405020304" pitchFamily="18" charset="0"/>
              </a:rPr>
              <a:t>.</a:t>
            </a: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6651262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Works Cited – no author</a:t>
            </a:r>
            <a:endParaRPr lang="en-US" u="sng" dirty="0"/>
          </a:p>
        </p:txBody>
      </p:sp>
      <p:sp>
        <p:nvSpPr>
          <p:cNvPr id="3" name="Content Placeholder 2"/>
          <p:cNvSpPr>
            <a:spLocks noGrp="1"/>
          </p:cNvSpPr>
          <p:nvPr>
            <p:ph idx="1"/>
          </p:nvPr>
        </p:nvSpPr>
        <p:spPr/>
        <p:txBody>
          <a:bodyPr/>
          <a:lstStyle/>
          <a:p>
            <a:pPr marL="0" marR="0" indent="0">
              <a:lnSpc>
                <a:spcPct val="200000"/>
              </a:lnSpc>
              <a:spcBef>
                <a:spcPts val="0"/>
              </a:spcBef>
              <a:spcAft>
                <a:spcPts val="0"/>
              </a:spcAft>
              <a:buNone/>
            </a:pPr>
            <a:r>
              <a:rPr lang="en-US" dirty="0">
                <a:latin typeface="Times New Roman" panose="02020603050405020304" pitchFamily="18" charset="0"/>
                <a:ea typeface="Calibri" panose="020F0502020204030204" pitchFamily="34" charset="0"/>
                <a:cs typeface="Times New Roman" panose="02020603050405020304" pitchFamily="18" charset="0"/>
              </a:rPr>
              <a:t>“About Cesar.” </a:t>
            </a:r>
            <a:r>
              <a:rPr lang="en-US" i="1" dirty="0">
                <a:latin typeface="Times New Roman" panose="02020603050405020304" pitchFamily="18" charset="0"/>
                <a:ea typeface="Calibri" panose="020F0502020204030204" pitchFamily="34" charset="0"/>
                <a:cs typeface="Times New Roman" panose="02020603050405020304" pitchFamily="18" charset="0"/>
              </a:rPr>
              <a:t>Cesar Chavez Foundation</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SolLink</a:t>
            </a:r>
            <a:r>
              <a:rPr lang="en-US" dirty="0">
                <a:latin typeface="Times New Roman" panose="02020603050405020304" pitchFamily="18" charset="0"/>
                <a:ea typeface="Calibri" panose="020F0502020204030204" pitchFamily="34" charset="0"/>
                <a:cs typeface="Times New Roman" panose="02020603050405020304" pitchFamily="18" charset="0"/>
              </a:rPr>
              <a:t>, 2012, </a:t>
            </a:r>
            <a:r>
              <a:rPr lang="en-US" dirty="0" smtClean="0">
                <a:latin typeface="Times New Roman" panose="02020603050405020304" pitchFamily="18" charset="0"/>
                <a:ea typeface="Calibri" panose="020F0502020204030204" pitchFamily="34" charset="0"/>
                <a:cs typeface="Times New Roman" panose="02020603050405020304" pitchFamily="18" charset="0"/>
              </a:rPr>
              <a:t>  	www.chavezfoundation.org</a:t>
            </a:r>
            <a:r>
              <a:rPr lang="en-US" dirty="0">
                <a:latin typeface="Times New Roman" panose="02020603050405020304" pitchFamily="18" charset="0"/>
                <a:ea typeface="Calibri" panose="020F0502020204030204" pitchFamily="34" charset="0"/>
                <a:cs typeface="Times New Roman" panose="02020603050405020304" pitchFamily="18" charset="0"/>
              </a:rPr>
              <a:t>/_</a:t>
            </a:r>
            <a:r>
              <a:rPr lang="en-US" dirty="0" smtClean="0">
                <a:latin typeface="Times New Roman" panose="02020603050405020304" pitchFamily="18" charset="0"/>
                <a:ea typeface="Calibri" panose="020F0502020204030204" pitchFamily="34" charset="0"/>
                <a:cs typeface="Times New Roman" panose="02020603050405020304" pitchFamily="18" charset="0"/>
              </a:rPr>
              <a:t>page.php?code=001001000000000	&amp;</a:t>
            </a:r>
            <a:r>
              <a:rPr lang="en-US" dirty="0">
                <a:latin typeface="Times New Roman" panose="02020603050405020304" pitchFamily="18" charset="0"/>
                <a:ea typeface="Calibri" panose="020F0502020204030204" pitchFamily="34" charset="0"/>
                <a:cs typeface="Times New Roman" panose="02020603050405020304" pitchFamily="18" charset="0"/>
              </a:rPr>
              <a:t>page_ttl=About%2BCesar&amp;kind=1.</a:t>
            </a: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565619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Works Cited – multiple authors (two here)</a:t>
            </a:r>
            <a:endParaRPr lang="en-US" u="sng" dirty="0"/>
          </a:p>
        </p:txBody>
      </p:sp>
      <p:sp>
        <p:nvSpPr>
          <p:cNvPr id="3" name="Content Placeholder 2"/>
          <p:cNvSpPr>
            <a:spLocks noGrp="1"/>
          </p:cNvSpPr>
          <p:nvPr>
            <p:ph idx="1"/>
          </p:nvPr>
        </p:nvSpPr>
        <p:spPr/>
        <p:txBody>
          <a:bodyPr>
            <a:normAutofit lnSpcReduction="10000"/>
          </a:bodyPr>
          <a:lstStyle/>
          <a:p>
            <a:pPr marL="0" marR="0" indent="0">
              <a:lnSpc>
                <a:spcPct val="200000"/>
              </a:lnSpc>
              <a:spcBef>
                <a:spcPts val="0"/>
              </a:spcBef>
              <a:spcAft>
                <a:spcPts val="0"/>
              </a:spcAft>
              <a:buNone/>
            </a:pPr>
            <a:r>
              <a:rPr lang="en-US" dirty="0">
                <a:latin typeface="Times New Roman" panose="02020603050405020304" pitchFamily="18" charset="0"/>
                <a:ea typeface="Calibri" panose="020F0502020204030204" pitchFamily="34" charset="0"/>
                <a:cs typeface="Times New Roman" panose="02020603050405020304" pitchFamily="18" charset="0"/>
              </a:rPr>
              <a:t>Bollag, Sophia, and Martin Beasley. “Governor Expands Hands-Free </a:t>
            </a:r>
            <a:r>
              <a:rPr lang="en-US" dirty="0" smtClean="0">
                <a:latin typeface="Times New Roman" panose="02020603050405020304" pitchFamily="18" charset="0"/>
                <a:ea typeface="Calibri" panose="020F0502020204030204" pitchFamily="34" charset="0"/>
                <a:cs typeface="Times New Roman" panose="02020603050405020304" pitchFamily="18" charset="0"/>
              </a:rPr>
              <a:t>	Driving </a:t>
            </a:r>
            <a:r>
              <a:rPr lang="en-US" dirty="0">
                <a:latin typeface="Times New Roman" panose="02020603050405020304" pitchFamily="18" charset="0"/>
                <a:ea typeface="Calibri" panose="020F0502020204030204" pitchFamily="34" charset="0"/>
                <a:cs typeface="Times New Roman" panose="02020603050405020304" pitchFamily="18" charset="0"/>
              </a:rPr>
              <a:t>Laws in California.” </a:t>
            </a:r>
            <a:r>
              <a:rPr lang="en-US" i="1" dirty="0">
                <a:latin typeface="Times New Roman" panose="02020603050405020304" pitchFamily="18" charset="0"/>
                <a:ea typeface="Calibri" panose="020F0502020204030204" pitchFamily="34" charset="0"/>
                <a:cs typeface="Times New Roman" panose="02020603050405020304" pitchFamily="18" charset="0"/>
              </a:rPr>
              <a:t>Los Angeles Times</a:t>
            </a:r>
            <a:r>
              <a:rPr lang="en-US" dirty="0">
                <a:latin typeface="Times New Roman" panose="02020603050405020304" pitchFamily="18" charset="0"/>
                <a:ea typeface="Calibri" panose="020F0502020204030204" pitchFamily="34" charset="0"/>
                <a:cs typeface="Times New Roman" panose="02020603050405020304" pitchFamily="18" charset="0"/>
              </a:rPr>
              <a:t>, Los Angeles </a:t>
            </a:r>
            <a:r>
              <a:rPr lang="en-US" dirty="0" smtClean="0">
                <a:latin typeface="Times New Roman" panose="02020603050405020304" pitchFamily="18" charset="0"/>
                <a:ea typeface="Calibri" panose="020F0502020204030204" pitchFamily="34" charset="0"/>
                <a:cs typeface="Times New Roman" panose="02020603050405020304" pitchFamily="18" charset="0"/>
              </a:rPr>
              <a:t>	Times</a:t>
            </a:r>
            <a:r>
              <a:rPr lang="en-US" dirty="0">
                <a:latin typeface="Times New Roman" panose="02020603050405020304" pitchFamily="18" charset="0"/>
                <a:ea typeface="Calibri" panose="020F0502020204030204" pitchFamily="34" charset="0"/>
                <a:cs typeface="Times New Roman" panose="02020603050405020304" pitchFamily="18" charset="0"/>
              </a:rPr>
              <a:t>, 26 Sept. 2016, </a:t>
            </a:r>
            <a:r>
              <a:rPr lang="en-US" dirty="0" smtClean="0">
                <a:latin typeface="Times New Roman" panose="02020603050405020304" pitchFamily="18" charset="0"/>
                <a:ea typeface="Calibri" panose="020F0502020204030204" pitchFamily="34" charset="0"/>
                <a:cs typeface="Times New Roman" panose="02020603050405020304" pitchFamily="18" charset="0"/>
              </a:rPr>
              <a:t>www.latimes.com/politics/essential/la-pol-</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smtClean="0">
                <a:latin typeface="Times New Roman" panose="02020603050405020304" pitchFamily="18" charset="0"/>
                <a:ea typeface="Calibri" panose="020F0502020204030204" pitchFamily="34" charset="0"/>
                <a:cs typeface="Times New Roman" panose="02020603050405020304" pitchFamily="18" charset="0"/>
              </a:rPr>
              <a:t>sac-essential-politics-updates-governor-expands-hands-free-	driving-1474932274-htmlstory.html</a:t>
            </a:r>
            <a:r>
              <a:rPr lang="en-US" dirty="0">
                <a:latin typeface="Times New Roman" panose="02020603050405020304" pitchFamily="18" charset="0"/>
                <a:ea typeface="Calibri" panose="020F0502020204030204" pitchFamily="34" charset="0"/>
                <a:cs typeface="Times New Roman" panose="02020603050405020304" pitchFamily="18" charset="0"/>
              </a:rPr>
              <a:t>.</a:t>
            </a: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4235550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Works Cited – one author (two or more source materials)</a:t>
            </a:r>
            <a:endParaRPr lang="en-US" u="sng" dirty="0"/>
          </a:p>
        </p:txBody>
      </p:sp>
      <p:sp>
        <p:nvSpPr>
          <p:cNvPr id="3" name="Content Placeholder 2"/>
          <p:cNvSpPr>
            <a:spLocks noGrp="1"/>
          </p:cNvSpPr>
          <p:nvPr>
            <p:ph idx="1"/>
          </p:nvPr>
        </p:nvSpPr>
        <p:spPr/>
        <p:txBody>
          <a:bodyPr>
            <a:normAutofit/>
          </a:bodyPr>
          <a:lstStyle/>
          <a:p>
            <a:pPr marL="0" marR="0" indent="0">
              <a:lnSpc>
                <a:spcPct val="200000"/>
              </a:lnSpc>
              <a:spcBef>
                <a:spcPts val="0"/>
              </a:spcBef>
              <a:spcAft>
                <a:spcPts val="0"/>
              </a:spcAft>
              <a:buNone/>
            </a:pPr>
            <a:r>
              <a:rPr lang="en-US" dirty="0" err="1">
                <a:latin typeface="Times New Roman" panose="02020603050405020304" pitchFamily="18" charset="0"/>
                <a:ea typeface="Calibri" panose="020F0502020204030204" pitchFamily="34" charset="0"/>
                <a:cs typeface="Times New Roman" panose="02020603050405020304" pitchFamily="18" charset="0"/>
              </a:rPr>
              <a:t>Krakauer</a:t>
            </a:r>
            <a:r>
              <a:rPr lang="en-US" dirty="0">
                <a:latin typeface="Times New Roman" panose="02020603050405020304" pitchFamily="18" charset="0"/>
                <a:ea typeface="Calibri" panose="020F0502020204030204" pitchFamily="34" charset="0"/>
                <a:cs typeface="Times New Roman" panose="02020603050405020304" pitchFamily="18" charset="0"/>
              </a:rPr>
              <a:t>, Jon. </a:t>
            </a:r>
            <a:r>
              <a:rPr lang="en-US" i="1" dirty="0">
                <a:latin typeface="Times New Roman" panose="02020603050405020304" pitchFamily="18" charset="0"/>
                <a:ea typeface="Calibri" panose="020F0502020204030204" pitchFamily="34" charset="0"/>
                <a:cs typeface="Times New Roman" panose="02020603050405020304" pitchFamily="18" charset="0"/>
              </a:rPr>
              <a:t>Into The Wild</a:t>
            </a:r>
            <a:r>
              <a:rPr lang="en-US" dirty="0">
                <a:latin typeface="Times New Roman" panose="02020603050405020304" pitchFamily="18" charset="0"/>
                <a:ea typeface="Calibri" panose="020F0502020204030204" pitchFamily="34" charset="0"/>
                <a:cs typeface="Times New Roman" panose="02020603050405020304" pitchFamily="18" charset="0"/>
              </a:rPr>
              <a:t>. Anchor Books, 1997</a:t>
            </a:r>
            <a:r>
              <a:rPr lang="en-US" dirty="0" smtClean="0">
                <a:latin typeface="Times New Roman" panose="02020603050405020304" pitchFamily="18" charset="0"/>
                <a:ea typeface="Calibri" panose="020F0502020204030204" pitchFamily="34" charset="0"/>
                <a:cs typeface="Times New Roman" panose="02020603050405020304" pitchFamily="18" charset="0"/>
              </a:rPr>
              <a:t>. </a:t>
            </a: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200000"/>
              </a:lnSpc>
              <a:spcBef>
                <a:spcPts val="0"/>
              </a:spcBef>
              <a:spcAft>
                <a:spcPts val="0"/>
              </a:spcAft>
              <a:buNone/>
            </a:pPr>
            <a:r>
              <a:rPr lang="en-US" dirty="0" err="1">
                <a:latin typeface="Times New Roman" panose="02020603050405020304" pitchFamily="18" charset="0"/>
                <a:ea typeface="Calibri" panose="020F0502020204030204" pitchFamily="34" charset="0"/>
                <a:cs typeface="Times New Roman" panose="02020603050405020304" pitchFamily="18" charset="0"/>
              </a:rPr>
              <a:t>Krakauer</a:t>
            </a:r>
            <a:r>
              <a:rPr lang="en-US" dirty="0">
                <a:latin typeface="Times New Roman" panose="02020603050405020304" pitchFamily="18" charset="0"/>
                <a:ea typeface="Calibri" panose="020F0502020204030204" pitchFamily="34" charset="0"/>
                <a:cs typeface="Times New Roman" panose="02020603050405020304" pitchFamily="18" charset="0"/>
              </a:rPr>
              <a:t>, Jon. </a:t>
            </a:r>
            <a:r>
              <a:rPr lang="en-US" i="1" dirty="0">
                <a:latin typeface="Times New Roman" panose="02020603050405020304" pitchFamily="18" charset="0"/>
                <a:ea typeface="Calibri" panose="020F0502020204030204" pitchFamily="34" charset="0"/>
                <a:cs typeface="Times New Roman" panose="02020603050405020304" pitchFamily="18" charset="0"/>
              </a:rPr>
              <a:t>Into Thin Air</a:t>
            </a:r>
            <a:r>
              <a:rPr lang="en-US" dirty="0">
                <a:latin typeface="Times New Roman" panose="02020603050405020304" pitchFamily="18" charset="0"/>
                <a:ea typeface="Calibri" panose="020F0502020204030204" pitchFamily="34" charset="0"/>
                <a:cs typeface="Times New Roman" panose="02020603050405020304" pitchFamily="18" charset="0"/>
              </a:rPr>
              <a:t>. Anchor Books, 1999.</a:t>
            </a: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3453876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1850" y="1709738"/>
            <a:ext cx="10515600" cy="2413375"/>
          </a:xfrm>
        </p:spPr>
        <p:txBody>
          <a:bodyPr>
            <a:normAutofit/>
          </a:bodyPr>
          <a:lstStyle/>
          <a:p>
            <a:r>
              <a:rPr lang="en-US" sz="8000" dirty="0" smtClean="0"/>
              <a:t>Parenthetical notation</a:t>
            </a:r>
            <a:endParaRPr lang="en-US" sz="8000" dirty="0"/>
          </a:p>
        </p:txBody>
      </p:sp>
      <p:sp>
        <p:nvSpPr>
          <p:cNvPr id="5" name="Text Placeholder 4"/>
          <p:cNvSpPr>
            <a:spLocks noGrp="1"/>
          </p:cNvSpPr>
          <p:nvPr>
            <p:ph type="body" idx="1"/>
          </p:nvPr>
        </p:nvSpPr>
        <p:spPr/>
        <p:txBody>
          <a:bodyPr>
            <a:normAutofit/>
          </a:bodyPr>
          <a:lstStyle/>
          <a:p>
            <a:r>
              <a:rPr lang="en-US" sz="4000" dirty="0" smtClean="0">
                <a:solidFill>
                  <a:schemeClr val="tx1"/>
                </a:solidFill>
              </a:rPr>
              <a:t>How to cite your material within your paper</a:t>
            </a:r>
            <a:endParaRPr lang="en-US" sz="4000" dirty="0">
              <a:solidFill>
                <a:schemeClr val="tx1"/>
              </a:solidFill>
            </a:endParaRPr>
          </a:p>
        </p:txBody>
      </p:sp>
    </p:spTree>
    <p:extLst>
      <p:ext uri="{BB962C8B-B14F-4D97-AF65-F5344CB8AC3E}">
        <p14:creationId xmlns:p14="http://schemas.microsoft.com/office/powerpoint/2010/main" val="6286114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65018" y="482138"/>
            <a:ext cx="10972800" cy="4834785"/>
          </a:xfrm>
          <a:prstGeom prst="rect">
            <a:avLst/>
          </a:prstGeom>
          <a:noFill/>
        </p:spPr>
        <p:txBody>
          <a:bodyPr wrap="square" rtlCol="0">
            <a:spAutoFit/>
          </a:bodyPr>
          <a:lstStyle/>
          <a:p>
            <a:pPr>
              <a:lnSpc>
                <a:spcPct val="107000"/>
              </a:lnSpc>
            </a:pPr>
            <a:r>
              <a:rPr lang="en-US" sz="3200" b="1" dirty="0">
                <a:latin typeface="Times New Roman" panose="02020603050405020304" pitchFamily="18" charset="0"/>
                <a:ea typeface="Calibri" panose="020F0502020204030204" pitchFamily="34" charset="0"/>
                <a:cs typeface="Times New Roman" panose="02020603050405020304" pitchFamily="18" charset="0"/>
              </a:rPr>
              <a:t>Example with author’s name in text:</a:t>
            </a:r>
            <a:endParaRPr lang="en-US" sz="3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3200" b="1" dirty="0">
                <a:latin typeface="Times New Roman" panose="02020603050405020304" pitchFamily="18" charset="0"/>
                <a:ea typeface="Calibri" panose="020F0502020204030204" pitchFamily="34" charset="0"/>
                <a:cs typeface="Times New Roman" panose="02020603050405020304" pitchFamily="18" charset="0"/>
              </a:rPr>
              <a:t> </a:t>
            </a:r>
            <a:endParaRPr lang="en-US" sz="3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3200" dirty="0">
                <a:latin typeface="Times New Roman" panose="02020603050405020304" pitchFamily="18" charset="0"/>
                <a:ea typeface="Calibri" panose="020F0502020204030204" pitchFamily="34" charset="0"/>
                <a:cs typeface="Times New Roman" panose="02020603050405020304" pitchFamily="18" charset="0"/>
              </a:rPr>
              <a:t>If the source is incorporated into the text you’ve written (first example), write just the page number. If not, include in the parenthetical notation</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a:t>
            </a:r>
          </a:p>
          <a:p>
            <a:pPr>
              <a:lnSpc>
                <a:spcPct val="107000"/>
              </a:lnSpc>
            </a:pPr>
            <a:endParaRPr lang="en-US" sz="3200" dirty="0">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0"/>
              </a:spcAft>
            </a:pPr>
            <a:r>
              <a:rPr lang="en-US" sz="3200" b="1" dirty="0" err="1" smtClean="0">
                <a:latin typeface="Times New Roman" panose="02020603050405020304" pitchFamily="18" charset="0"/>
                <a:ea typeface="Calibri" panose="020F0502020204030204" pitchFamily="34" charset="0"/>
                <a:cs typeface="Times New Roman" panose="02020603050405020304" pitchFamily="18" charset="0"/>
              </a:rPr>
              <a:t>Bizjak</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argues this point (12-13).</a:t>
            </a:r>
            <a:endParaRPr lang="en-US" sz="3200" dirty="0">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0"/>
              </a:spcAft>
            </a:pPr>
            <a:r>
              <a:rPr lang="en-US" sz="3200" dirty="0">
                <a:latin typeface="Times New Roman" panose="02020603050405020304" pitchFamily="18" charset="0"/>
                <a:ea typeface="Calibri" panose="020F0502020204030204" pitchFamily="34" charset="0"/>
                <a:cs typeface="Times New Roman" panose="02020603050405020304" pitchFamily="18" charset="0"/>
              </a:rPr>
              <a:t>or</a:t>
            </a:r>
            <a:endParaRPr lang="en-US" sz="3200" dirty="0">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0"/>
              </a:spcAft>
            </a:pPr>
            <a:r>
              <a:rPr lang="en-US" sz="3200" dirty="0">
                <a:latin typeface="Times New Roman" panose="02020603050405020304" pitchFamily="18" charset="0"/>
                <a:ea typeface="Calibri" panose="020F0502020204030204" pitchFamily="34" charset="0"/>
                <a:cs typeface="Times New Roman" panose="02020603050405020304" pitchFamily="18" charset="0"/>
              </a:rPr>
              <a:t>This point had already been argued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a:t>
            </a:r>
            <a:r>
              <a:rPr lang="en-US" sz="3200" b="1" dirty="0" err="1" smtClean="0">
                <a:latin typeface="Times New Roman" panose="02020603050405020304" pitchFamily="18" charset="0"/>
                <a:ea typeface="Calibri" panose="020F0502020204030204" pitchFamily="34" charset="0"/>
                <a:cs typeface="Times New Roman" panose="02020603050405020304" pitchFamily="18" charset="0"/>
              </a:rPr>
              <a:t>Bizjak</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12-13).</a:t>
            </a:r>
            <a:endParaRPr lang="en-US" sz="32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154197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65018" y="482138"/>
            <a:ext cx="10972800" cy="5361724"/>
          </a:xfrm>
          <a:prstGeom prst="rect">
            <a:avLst/>
          </a:prstGeom>
          <a:noFill/>
        </p:spPr>
        <p:txBody>
          <a:bodyPr wrap="square" rtlCol="0">
            <a:spAutoFit/>
          </a:bodyPr>
          <a:lstStyle/>
          <a:p>
            <a:pPr>
              <a:lnSpc>
                <a:spcPct val="107000"/>
              </a:lnSpc>
            </a:pPr>
            <a:r>
              <a:rPr lang="en-US" sz="3200" b="1" dirty="0" smtClean="0">
                <a:effectLst/>
                <a:latin typeface="Times New Roman" panose="02020603050405020304" pitchFamily="18" charset="0"/>
                <a:ea typeface="Calibri" panose="020F0502020204030204" pitchFamily="34" charset="0"/>
                <a:cs typeface="Times New Roman" panose="02020603050405020304" pitchFamily="18" charset="0"/>
              </a:rPr>
              <a:t>Citing source when two or more sources have same last name:</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3200" b="1" dirty="0" smtClean="0">
                <a:effectLst/>
                <a:latin typeface="Times New Roman" panose="02020603050405020304" pitchFamily="18" charset="0"/>
                <a:ea typeface="Calibri" panose="020F0502020204030204" pitchFamily="34" charset="0"/>
                <a:cs typeface="Times New Roman" panose="02020603050405020304" pitchFamily="18" charset="0"/>
              </a:rPr>
              <a:t> </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You may use first initial if it distinguishes the different author; otherwise, use full name. In the examples below, this assumes there is another source named Johnson, and the “J.” or “John” distinguishes one Johnson from the other.</a:t>
            </a:r>
          </a:p>
          <a:p>
            <a:pPr>
              <a:lnSpc>
                <a:spcPct val="107000"/>
              </a:lnSpc>
            </a:pP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0"/>
              </a:spcAft>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a:t>
            </a:r>
            <a:r>
              <a:rPr lang="en-US" sz="3200" b="1" dirty="0">
                <a:latin typeface="Times New Roman" panose="02020603050405020304" pitchFamily="18" charset="0"/>
                <a:ea typeface="Calibri" panose="020F0502020204030204" pitchFamily="34" charset="0"/>
                <a:cs typeface="Times New Roman" panose="02020603050405020304" pitchFamily="18" charset="0"/>
              </a:rPr>
              <a:t>T</a:t>
            </a:r>
            <a:r>
              <a:rPr lang="en-US" sz="3200" b="1" dirty="0" smtClean="0">
                <a:effectLst/>
                <a:latin typeface="Times New Roman" panose="02020603050405020304" pitchFamily="18" charset="0"/>
                <a:ea typeface="Calibri" panose="020F0502020204030204" pitchFamily="34" charset="0"/>
                <a:cs typeface="Times New Roman" panose="02020603050405020304" pitchFamily="18" charset="0"/>
              </a:rPr>
              <a:t>.</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Bizjak</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12-13).</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0"/>
              </a:spcAft>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or</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0"/>
              </a:spcAft>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a:t>
            </a:r>
            <a:r>
              <a:rPr lang="en-US" sz="3200" b="1" dirty="0" smtClean="0">
                <a:effectLst/>
                <a:latin typeface="Times New Roman" panose="02020603050405020304" pitchFamily="18" charset="0"/>
                <a:ea typeface="Calibri" panose="020F0502020204030204" pitchFamily="34" charset="0"/>
                <a:cs typeface="Times New Roman" panose="02020603050405020304" pitchFamily="18" charset="0"/>
              </a:rPr>
              <a:t>Tony</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Bizjak</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12-13).</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181968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65018" y="482138"/>
            <a:ext cx="10972800" cy="1673150"/>
          </a:xfrm>
          <a:prstGeom prst="rect">
            <a:avLst/>
          </a:prstGeom>
          <a:noFill/>
        </p:spPr>
        <p:txBody>
          <a:bodyPr wrap="square" rtlCol="0">
            <a:spAutoFit/>
          </a:bodyPr>
          <a:lstStyle/>
          <a:p>
            <a:pPr>
              <a:lnSpc>
                <a:spcPct val="107000"/>
              </a:lnSpc>
            </a:pPr>
            <a:r>
              <a:rPr lang="en-US" sz="3200" b="1" dirty="0" smtClean="0">
                <a:effectLst/>
                <a:latin typeface="Times New Roman" panose="02020603050405020304" pitchFamily="18" charset="0"/>
                <a:ea typeface="Calibri" panose="020F0502020204030204" pitchFamily="34" charset="0"/>
                <a:cs typeface="Times New Roman" panose="02020603050405020304" pitchFamily="18" charset="0"/>
              </a:rPr>
              <a:t>Citing source with two or more authors:</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3200" b="1" dirty="0" smtClean="0">
                <a:effectLst/>
                <a:latin typeface="Times New Roman" panose="02020603050405020304" pitchFamily="18" charset="0"/>
                <a:ea typeface="Calibri" panose="020F0502020204030204" pitchFamily="34" charset="0"/>
                <a:cs typeface="Times New Roman" panose="02020603050405020304" pitchFamily="18" charset="0"/>
              </a:rPr>
              <a:t> </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0"/>
              </a:spcAft>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(Bollag and Beasley 45).</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930392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TotalTime>
  <Words>204</Words>
  <Application>Microsoft Office PowerPoint</Application>
  <PresentationFormat>Widescreen</PresentationFormat>
  <Paragraphs>52</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Bell MT</vt:lpstr>
      <vt:lpstr>Calibri</vt:lpstr>
      <vt:lpstr>Calibri Light</vt:lpstr>
      <vt:lpstr>Times New Roman</vt:lpstr>
      <vt:lpstr>Office Theme</vt:lpstr>
      <vt:lpstr>Works Cited</vt:lpstr>
      <vt:lpstr>Works Cited – author </vt:lpstr>
      <vt:lpstr>Works Cited – no author</vt:lpstr>
      <vt:lpstr>Works Cited – multiple authors (two here)</vt:lpstr>
      <vt:lpstr>Works Cited – one author (two or more source materials)</vt:lpstr>
      <vt:lpstr>Parenthetical notation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Antelope Valley Union High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Paul Toohey</dc:creator>
  <cp:lastModifiedBy>Paul Toohey</cp:lastModifiedBy>
  <cp:revision>5</cp:revision>
  <dcterms:created xsi:type="dcterms:W3CDTF">2018-04-30T15:12:20Z</dcterms:created>
  <dcterms:modified xsi:type="dcterms:W3CDTF">2018-04-30T16:52:38Z</dcterms:modified>
</cp:coreProperties>
</file>