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6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45050-E2D8-48AC-99AE-15A7C9D0401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A5E4C-5E82-4570-8726-BED52EE00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5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Google Shape;131;p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3043" name="Google Shape;132;p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01871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Google Shape;200;g4956231832_0_564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1475" name="Google Shape;201;g4956231832_0_564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62484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Google Shape;207;g4956231832_0_570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3523" name="Google Shape;208;g4956231832_0_570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82390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Google Shape;233;g4956231832_0_592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5571" name="Google Shape;234;g4956231832_0_592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81329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Google Shape;137;g4956231832_0_122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5091" name="Google Shape;138;g4956231832_0_122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82311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Google Shape;144;g4956231832_0_51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7139" name="Google Shape;145;g4956231832_0_515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8662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Google Shape;151;g4956231832_0_520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9187" name="Google Shape;152;g4956231832_0_520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4498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Google Shape;157;g4956231832_0_52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1235" name="Google Shape;158;g4956231832_0_525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27443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Google Shape;164;g4956231832_0_530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3283" name="Google Shape;165;g4956231832_0_530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82725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Google Shape;171;g4956231832_0_53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5331" name="Google Shape;172;g4956231832_0_535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59552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Google Shape;178;g4956231832_0_540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7379" name="Google Shape;179;g4956231832_0_540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5916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Google Shape;185;g4956231832_0_546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9427" name="Google Shape;186;g4956231832_0_546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2736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;p2"/>
          <p:cNvSpPr/>
          <p:nvPr/>
        </p:nvSpPr>
        <p:spPr>
          <a:xfrm rot="5400000">
            <a:off x="7226300" y="274638"/>
            <a:ext cx="2192338" cy="1643062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5" name="Google Shape;11;p2"/>
          <p:cNvGrpSpPr>
            <a:grpSpLocks/>
          </p:cNvGrpSpPr>
          <p:nvPr/>
        </p:nvGrpSpPr>
        <p:grpSpPr bwMode="auto">
          <a:xfrm>
            <a:off x="0" y="0"/>
            <a:ext cx="5153025" cy="6846888"/>
            <a:chOff x="0" y="75"/>
            <a:chExt cx="5153705" cy="5152950"/>
          </a:xfrm>
        </p:grpSpPr>
        <p:sp>
          <p:nvSpPr>
            <p:cNvPr id="6" name="Google Shape;12;p2"/>
            <p:cNvSpPr/>
            <p:nvPr/>
          </p:nvSpPr>
          <p:spPr>
            <a:xfrm rot="-5400000">
              <a:off x="378" y="-303"/>
              <a:ext cx="5152950" cy="5153705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Google Shape;13;p2"/>
            <p:cNvSpPr/>
            <p:nvPr/>
          </p:nvSpPr>
          <p:spPr>
            <a:xfrm rot="-5400000">
              <a:off x="-84" y="1145923"/>
              <a:ext cx="3996433" cy="3996265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Google Shape;14;p2"/>
            <p:cNvSpPr/>
            <p:nvPr/>
          </p:nvSpPr>
          <p:spPr>
            <a:xfrm rot="-5400000">
              <a:off x="1939" y="-275"/>
              <a:ext cx="2299891" cy="2300591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Google Shape;15;p2"/>
            <p:cNvSpPr/>
            <p:nvPr/>
          </p:nvSpPr>
          <p:spPr>
            <a:xfrm flipH="1">
              <a:off x="652549" y="590281"/>
              <a:ext cx="2300591" cy="2299891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2104533"/>
            <a:ext cx="5017500" cy="210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5233233"/>
            <a:ext cx="3470700" cy="67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" name="Google Shape;18;p2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lvl="0">
              <a:buNone/>
              <a:defRPr smtClean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480BC85F-67EC-4F78-8165-13A76077EFF1}" type="slidenum">
              <a:rPr lang="en"/>
              <a:pPr>
                <a:defRPr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61514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06;p11"/>
          <p:cNvGrpSpPr>
            <a:grpSpLocks/>
          </p:cNvGrpSpPr>
          <p:nvPr/>
        </p:nvGrpSpPr>
        <p:grpSpPr bwMode="auto">
          <a:xfrm>
            <a:off x="4406900" y="0"/>
            <a:ext cx="4737100" cy="6858000"/>
            <a:chOff x="4406400" y="0"/>
            <a:chExt cx="4737600" cy="5143065"/>
          </a:xfrm>
        </p:grpSpPr>
        <p:sp>
          <p:nvSpPr>
            <p:cNvPr id="5" name="Google Shape;107;p11"/>
            <p:cNvSpPr/>
            <p:nvPr/>
          </p:nvSpPr>
          <p:spPr>
            <a:xfrm rot="5400000">
              <a:off x="4408438" y="-2038"/>
              <a:ext cx="4733525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Google Shape;108;p11"/>
            <p:cNvSpPr/>
            <p:nvPr/>
          </p:nvSpPr>
          <p:spPr>
            <a:xfrm rot="5400000">
              <a:off x="4840639" y="5546"/>
              <a:ext cx="4297793" cy="4286702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Google Shape;109;p11"/>
            <p:cNvSpPr/>
            <p:nvPr/>
          </p:nvSpPr>
          <p:spPr>
            <a:xfrm rot="-5400000">
              <a:off x="5618464" y="1236282"/>
              <a:ext cx="808366" cy="80971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Google Shape;110;p11"/>
            <p:cNvSpPr/>
            <p:nvPr/>
          </p:nvSpPr>
          <p:spPr>
            <a:xfrm flipH="1">
              <a:off x="5849590" y="1444106"/>
              <a:ext cx="809710" cy="808366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Google Shape;111;p11"/>
            <p:cNvSpPr/>
            <p:nvPr/>
          </p:nvSpPr>
          <p:spPr>
            <a:xfrm rot="-5400000">
              <a:off x="5987000" y="2469864"/>
              <a:ext cx="809557" cy="808123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Google Shape;112;p11"/>
            <p:cNvSpPr/>
            <p:nvPr/>
          </p:nvSpPr>
          <p:spPr>
            <a:xfrm flipH="1">
              <a:off x="6222692" y="2677490"/>
              <a:ext cx="808123" cy="808366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Google Shape;113;p11"/>
            <p:cNvSpPr/>
            <p:nvPr/>
          </p:nvSpPr>
          <p:spPr>
            <a:xfrm rot="-5400000">
              <a:off x="6675849" y="1861308"/>
              <a:ext cx="808366" cy="80971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Google Shape;114;p11"/>
            <p:cNvSpPr/>
            <p:nvPr/>
          </p:nvSpPr>
          <p:spPr>
            <a:xfrm flipH="1">
              <a:off x="6908564" y="2069131"/>
              <a:ext cx="808123" cy="809557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Google Shape;115;p11"/>
            <p:cNvSpPr/>
            <p:nvPr/>
          </p:nvSpPr>
          <p:spPr>
            <a:xfrm rot="-5400000">
              <a:off x="6861012" y="2477404"/>
              <a:ext cx="809557" cy="80971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Google Shape;116;p11"/>
            <p:cNvSpPr/>
            <p:nvPr/>
          </p:nvSpPr>
          <p:spPr>
            <a:xfrm flipH="1">
              <a:off x="7965951" y="2692966"/>
              <a:ext cx="808123" cy="808366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Google Shape;117;p11"/>
            <p:cNvSpPr/>
            <p:nvPr/>
          </p:nvSpPr>
          <p:spPr>
            <a:xfrm flipH="1">
              <a:off x="8145358" y="3308467"/>
              <a:ext cx="808122" cy="809557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Google Shape;118;p11"/>
            <p:cNvSpPr/>
            <p:nvPr/>
          </p:nvSpPr>
          <p:spPr>
            <a:xfrm rot="-5400000">
              <a:off x="7048157" y="3095485"/>
              <a:ext cx="808366" cy="808123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Google Shape;119;p11"/>
            <p:cNvSpPr/>
            <p:nvPr/>
          </p:nvSpPr>
          <p:spPr>
            <a:xfrm flipH="1">
              <a:off x="7276903" y="3302514"/>
              <a:ext cx="808123" cy="808366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Google Shape;120;p11"/>
            <p:cNvSpPr/>
            <p:nvPr/>
          </p:nvSpPr>
          <p:spPr>
            <a:xfrm rot="-5400000">
              <a:off x="7227565" y="3710986"/>
              <a:ext cx="808366" cy="808122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Google Shape;121;p11"/>
            <p:cNvSpPr/>
            <p:nvPr/>
          </p:nvSpPr>
          <p:spPr>
            <a:xfrm flipH="1">
              <a:off x="7462661" y="3918016"/>
              <a:ext cx="808122" cy="809557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" name="Google Shape;122;p11"/>
            <p:cNvSpPr/>
            <p:nvPr/>
          </p:nvSpPr>
          <p:spPr>
            <a:xfrm rot="-5400000">
              <a:off x="8101773" y="3718724"/>
              <a:ext cx="809557" cy="808123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1" name="Google Shape;123;p11"/>
            <p:cNvSpPr/>
            <p:nvPr/>
          </p:nvSpPr>
          <p:spPr>
            <a:xfrm flipH="1">
              <a:off x="8334290" y="3926349"/>
              <a:ext cx="809710" cy="808366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2" name="Google Shape;124;p11"/>
            <p:cNvSpPr/>
            <p:nvPr/>
          </p:nvSpPr>
          <p:spPr>
            <a:xfrm rot="-5400000">
              <a:off x="8288127" y="4334821"/>
              <a:ext cx="808366" cy="808122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/>
          </p:nvPr>
        </p:nvSpPr>
        <p:spPr>
          <a:xfrm>
            <a:off x="823850" y="1712900"/>
            <a:ext cx="4776000" cy="173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3524165"/>
            <a:ext cx="4776000" cy="162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127;p11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lvl="0">
              <a:buNone/>
              <a:defRPr smtClean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67128E64-0465-48B9-A0E5-C4F652573284}" type="slidenum">
              <a:rPr lang="en"/>
              <a:pPr>
                <a:defRPr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61706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9;p12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lvl="0">
              <a:buNone/>
              <a:defRPr smtClean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9F350860-50FD-45BB-B925-C59DA55F206F}" type="slidenum">
              <a:rPr lang="en"/>
              <a:pPr>
                <a:defRPr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69695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C7E56-0BD8-441D-90E3-266F269A12EC}" type="datetimeFigureOut">
              <a:rPr lang="en-US"/>
              <a:pPr>
                <a:defRPr/>
              </a:pPr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3AC3D-4E15-4C86-B9BB-8BE5900AD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82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2E5D9-9991-4DDD-B868-8ABD1E55C4CF}" type="datetimeFigureOut">
              <a:rPr lang="en-US"/>
              <a:pPr>
                <a:defRPr/>
              </a:pPr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87E3D-3774-4B0D-8D49-351A6522E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30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530CB-4055-411E-BAEF-F4348D19C7CA}" type="datetimeFigureOut">
              <a:rPr lang="en-US"/>
              <a:pPr>
                <a:defRPr/>
              </a:pPr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49899-1288-40BF-9FAE-30EB835FC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37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83DB6-0DA5-4E06-B46A-8A6FD85AE553}" type="datetimeFigureOut">
              <a:rPr lang="en-US"/>
              <a:pPr>
                <a:defRPr/>
              </a:pPr>
              <a:t>3/15/2020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CFCCE-6EBA-432D-988E-69BFC7453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91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34322-C619-4A4B-A712-1F5DE979343A}" type="datetimeFigureOut">
              <a:rPr lang="en-US"/>
              <a:pPr>
                <a:defRPr/>
              </a:pPr>
              <a:t>3/15/2020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DEF61-A90C-4055-9FBF-6D7C36C46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32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B5D4E-F34F-4F88-97DF-11D42AE03952}" type="datetimeFigureOut">
              <a:rPr lang="en-US"/>
              <a:pPr>
                <a:defRPr/>
              </a:pPr>
              <a:t>3/15/2020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82F28-F9A5-4DE0-BDF5-D1DA69FD7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52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4964E-BAF0-4866-AD93-C0BCF1620EFD}" type="datetimeFigureOut">
              <a:rPr lang="en-US"/>
              <a:pPr>
                <a:defRPr/>
              </a:pPr>
              <a:t>3/15/2020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BB012-211C-40F0-815D-D5EC04087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09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D7B22-B884-499B-9F32-C226291706FF}" type="datetimeFigureOut">
              <a:rPr lang="en-US"/>
              <a:pPr>
                <a:defRPr/>
              </a:pPr>
              <a:t>3/15/2020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46C52-D503-4EB6-B0A6-8F1DB5BB4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1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0;p3"/>
          <p:cNvGrpSpPr>
            <a:grpSpLocks/>
          </p:cNvGrpSpPr>
          <p:nvPr/>
        </p:nvGrpSpPr>
        <p:grpSpPr bwMode="auto">
          <a:xfrm>
            <a:off x="4406900" y="0"/>
            <a:ext cx="4737100" cy="6858000"/>
            <a:chOff x="4406400" y="0"/>
            <a:chExt cx="4737600" cy="5143065"/>
          </a:xfrm>
        </p:grpSpPr>
        <p:sp>
          <p:nvSpPr>
            <p:cNvPr id="4" name="Google Shape;21;p3"/>
            <p:cNvSpPr/>
            <p:nvPr/>
          </p:nvSpPr>
          <p:spPr>
            <a:xfrm rot="5400000">
              <a:off x="4408438" y="-2038"/>
              <a:ext cx="4733525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" name="Google Shape;22;p3"/>
            <p:cNvSpPr/>
            <p:nvPr/>
          </p:nvSpPr>
          <p:spPr>
            <a:xfrm rot="5400000">
              <a:off x="4840639" y="5546"/>
              <a:ext cx="4297793" cy="4286702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Google Shape;23;p3"/>
            <p:cNvSpPr/>
            <p:nvPr/>
          </p:nvSpPr>
          <p:spPr>
            <a:xfrm rot="-5400000">
              <a:off x="5618464" y="1236282"/>
              <a:ext cx="808366" cy="80971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Google Shape;24;p3"/>
            <p:cNvSpPr/>
            <p:nvPr/>
          </p:nvSpPr>
          <p:spPr>
            <a:xfrm flipH="1">
              <a:off x="5849590" y="1444106"/>
              <a:ext cx="809710" cy="808366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Google Shape;25;p3"/>
            <p:cNvSpPr/>
            <p:nvPr/>
          </p:nvSpPr>
          <p:spPr>
            <a:xfrm rot="-5400000">
              <a:off x="5987000" y="2469864"/>
              <a:ext cx="809557" cy="808123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Google Shape;26;p3"/>
            <p:cNvSpPr/>
            <p:nvPr/>
          </p:nvSpPr>
          <p:spPr>
            <a:xfrm flipH="1">
              <a:off x="6222692" y="2677490"/>
              <a:ext cx="808123" cy="808366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Google Shape;27;p3"/>
            <p:cNvSpPr/>
            <p:nvPr/>
          </p:nvSpPr>
          <p:spPr>
            <a:xfrm rot="-5400000">
              <a:off x="6675849" y="1861308"/>
              <a:ext cx="808366" cy="80971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Google Shape;28;p3"/>
            <p:cNvSpPr/>
            <p:nvPr/>
          </p:nvSpPr>
          <p:spPr>
            <a:xfrm flipH="1">
              <a:off x="6908564" y="2069131"/>
              <a:ext cx="808123" cy="809557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Google Shape;29;p3"/>
            <p:cNvSpPr/>
            <p:nvPr/>
          </p:nvSpPr>
          <p:spPr>
            <a:xfrm rot="-5400000">
              <a:off x="6861012" y="2477404"/>
              <a:ext cx="809557" cy="80971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Google Shape;30;p3"/>
            <p:cNvSpPr/>
            <p:nvPr/>
          </p:nvSpPr>
          <p:spPr>
            <a:xfrm flipH="1">
              <a:off x="7965951" y="2692966"/>
              <a:ext cx="808123" cy="808366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Google Shape;31;p3"/>
            <p:cNvSpPr/>
            <p:nvPr/>
          </p:nvSpPr>
          <p:spPr>
            <a:xfrm flipH="1">
              <a:off x="8145358" y="3308467"/>
              <a:ext cx="808122" cy="809557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Google Shape;32;p3"/>
            <p:cNvSpPr/>
            <p:nvPr/>
          </p:nvSpPr>
          <p:spPr>
            <a:xfrm rot="-5400000">
              <a:off x="7048157" y="3095485"/>
              <a:ext cx="808366" cy="808123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Google Shape;33;p3"/>
            <p:cNvSpPr/>
            <p:nvPr/>
          </p:nvSpPr>
          <p:spPr>
            <a:xfrm flipH="1">
              <a:off x="7276903" y="3302514"/>
              <a:ext cx="808123" cy="808366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Google Shape;34;p3"/>
            <p:cNvSpPr/>
            <p:nvPr/>
          </p:nvSpPr>
          <p:spPr>
            <a:xfrm rot="-5400000">
              <a:off x="7227565" y="3710986"/>
              <a:ext cx="808366" cy="808122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Google Shape;35;p3"/>
            <p:cNvSpPr/>
            <p:nvPr/>
          </p:nvSpPr>
          <p:spPr>
            <a:xfrm flipH="1">
              <a:off x="7462661" y="3918016"/>
              <a:ext cx="808122" cy="809557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Google Shape;36;p3"/>
            <p:cNvSpPr/>
            <p:nvPr/>
          </p:nvSpPr>
          <p:spPr>
            <a:xfrm rot="-5400000">
              <a:off x="8101773" y="3718724"/>
              <a:ext cx="809557" cy="808123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" name="Google Shape;37;p3"/>
            <p:cNvSpPr/>
            <p:nvPr/>
          </p:nvSpPr>
          <p:spPr>
            <a:xfrm flipH="1">
              <a:off x="8334290" y="3926349"/>
              <a:ext cx="809710" cy="808366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1" name="Google Shape;38;p3"/>
            <p:cNvSpPr/>
            <p:nvPr/>
          </p:nvSpPr>
          <p:spPr>
            <a:xfrm rot="-5400000">
              <a:off x="8288127" y="4334821"/>
              <a:ext cx="808366" cy="808122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737333"/>
            <a:ext cx="4587000" cy="1531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40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lvl="0">
              <a:buNone/>
              <a:defRPr smtClean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D7B35967-6925-44DF-B9BD-A176019AA184}" type="slidenum">
              <a:rPr lang="en"/>
              <a:pPr>
                <a:defRPr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00246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F3673-5D00-49B7-9D51-35318C2B70F5}" type="datetimeFigureOut">
              <a:rPr lang="en-US"/>
              <a:pPr>
                <a:defRPr/>
              </a:pPr>
              <a:t>3/15/2020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A672-2FE0-4A69-8AAD-14C700E8C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00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BD808-309E-4F49-9781-B4C260B8076D}" type="datetimeFigureOut">
              <a:rPr lang="en-US"/>
              <a:pPr>
                <a:defRPr/>
              </a:pPr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94D5C-CCF2-4D5F-8A4A-683162142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68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2BD23-52FC-4E7E-A61A-2F084184891D}" type="datetimeFigureOut">
              <a:rPr lang="en-US"/>
              <a:pPr>
                <a:defRPr/>
              </a:pPr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A8C7D-A74D-4020-8249-4E6CED6BB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21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733B0-747B-466C-AB9A-97267D1A3B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746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2;p4"/>
          <p:cNvGrpSpPr>
            <a:grpSpLocks/>
          </p:cNvGrpSpPr>
          <p:nvPr/>
        </p:nvGrpSpPr>
        <p:grpSpPr bwMode="auto">
          <a:xfrm>
            <a:off x="0" y="508000"/>
            <a:ext cx="1038225" cy="1355725"/>
            <a:chOff x="0" y="381001"/>
            <a:chExt cx="1037850" cy="1016287"/>
          </a:xfrm>
        </p:grpSpPr>
        <p:sp>
          <p:nvSpPr>
            <p:cNvPr id="5" name="Google Shape;43;p4"/>
            <p:cNvSpPr/>
            <p:nvPr/>
          </p:nvSpPr>
          <p:spPr>
            <a:xfrm rot="-5400000">
              <a:off x="56" y="380945"/>
              <a:ext cx="809221" cy="809333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Google Shape;44;p4"/>
            <p:cNvSpPr/>
            <p:nvPr/>
          </p:nvSpPr>
          <p:spPr>
            <a:xfrm flipH="1">
              <a:off x="228517" y="588067"/>
              <a:ext cx="809333" cy="809221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525000"/>
            <a:ext cx="7038900" cy="121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2090067"/>
            <a:ext cx="7038900" cy="388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47;p4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lvl="0">
              <a:buNone/>
              <a:defRPr smtClean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5F082376-5D5C-46AE-89C4-63CC92B9FAA4}" type="slidenum">
              <a:rPr lang="en"/>
              <a:pPr>
                <a:defRPr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6433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49;p5"/>
          <p:cNvGrpSpPr>
            <a:grpSpLocks/>
          </p:cNvGrpSpPr>
          <p:nvPr/>
        </p:nvGrpSpPr>
        <p:grpSpPr bwMode="auto">
          <a:xfrm>
            <a:off x="0" y="508000"/>
            <a:ext cx="1038225" cy="1355725"/>
            <a:chOff x="0" y="381001"/>
            <a:chExt cx="1037850" cy="1016287"/>
          </a:xfrm>
        </p:grpSpPr>
        <p:sp>
          <p:nvSpPr>
            <p:cNvPr id="6" name="Google Shape;50;p5"/>
            <p:cNvSpPr/>
            <p:nvPr/>
          </p:nvSpPr>
          <p:spPr>
            <a:xfrm rot="-5400000">
              <a:off x="56" y="380945"/>
              <a:ext cx="809221" cy="809333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Google Shape;51;p5"/>
            <p:cNvSpPr/>
            <p:nvPr/>
          </p:nvSpPr>
          <p:spPr>
            <a:xfrm flipH="1">
              <a:off x="228517" y="588067"/>
              <a:ext cx="809333" cy="809221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525000"/>
            <a:ext cx="7038900" cy="121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2090067"/>
            <a:ext cx="3403200" cy="388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2090067"/>
            <a:ext cx="3403200" cy="388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55;p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lvl="0">
              <a:buNone/>
              <a:defRPr smtClean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E1C37466-3427-43C3-A58E-75D6F3BB8425}" type="slidenum">
              <a:rPr lang="en"/>
              <a:pPr>
                <a:defRPr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44820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57;p6"/>
          <p:cNvGrpSpPr>
            <a:grpSpLocks/>
          </p:cNvGrpSpPr>
          <p:nvPr/>
        </p:nvGrpSpPr>
        <p:grpSpPr bwMode="auto">
          <a:xfrm>
            <a:off x="0" y="508000"/>
            <a:ext cx="1038225" cy="1355725"/>
            <a:chOff x="0" y="381001"/>
            <a:chExt cx="1037850" cy="1016287"/>
          </a:xfrm>
        </p:grpSpPr>
        <p:sp>
          <p:nvSpPr>
            <p:cNvPr id="4" name="Google Shape;58;p6"/>
            <p:cNvSpPr/>
            <p:nvPr/>
          </p:nvSpPr>
          <p:spPr>
            <a:xfrm rot="-5400000">
              <a:off x="56" y="380945"/>
              <a:ext cx="809221" cy="809333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" name="Google Shape;59;p6"/>
            <p:cNvSpPr/>
            <p:nvPr/>
          </p:nvSpPr>
          <p:spPr>
            <a:xfrm flipH="1">
              <a:off x="228517" y="588067"/>
              <a:ext cx="809333" cy="809221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525000"/>
            <a:ext cx="7038900" cy="121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" name="Google Shape;61;p6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lvl="0">
              <a:buNone/>
              <a:defRPr smtClean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DA028727-AB4C-47E9-AA2A-6009FD363586}" type="slidenum">
              <a:rPr lang="en"/>
              <a:pPr>
                <a:defRPr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0393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63;p7"/>
          <p:cNvGrpSpPr>
            <a:grpSpLocks/>
          </p:cNvGrpSpPr>
          <p:nvPr/>
        </p:nvGrpSpPr>
        <p:grpSpPr bwMode="auto">
          <a:xfrm>
            <a:off x="0" y="508000"/>
            <a:ext cx="1038225" cy="1355725"/>
            <a:chOff x="0" y="381001"/>
            <a:chExt cx="1037850" cy="1016287"/>
          </a:xfrm>
        </p:grpSpPr>
        <p:sp>
          <p:nvSpPr>
            <p:cNvPr id="5" name="Google Shape;64;p7"/>
            <p:cNvSpPr/>
            <p:nvPr/>
          </p:nvSpPr>
          <p:spPr>
            <a:xfrm rot="-5400000">
              <a:off x="56" y="380945"/>
              <a:ext cx="809221" cy="809333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Google Shape;65;p7"/>
            <p:cNvSpPr/>
            <p:nvPr/>
          </p:nvSpPr>
          <p:spPr>
            <a:xfrm flipH="1">
              <a:off x="228517" y="588067"/>
              <a:ext cx="809333" cy="809221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525000"/>
            <a:ext cx="3798900" cy="199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2630067"/>
            <a:ext cx="3798900" cy="322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68;p7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lvl="0">
              <a:buNone/>
              <a:defRPr smtClean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58566978-2FAF-474B-96EB-169EE0D2E8A4}" type="slidenum">
              <a:rPr lang="en"/>
              <a:pPr>
                <a:defRPr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0055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70;p8"/>
          <p:cNvGrpSpPr>
            <a:grpSpLocks/>
          </p:cNvGrpSpPr>
          <p:nvPr/>
        </p:nvGrpSpPr>
        <p:grpSpPr bwMode="auto">
          <a:xfrm>
            <a:off x="4406900" y="0"/>
            <a:ext cx="4737100" cy="6858000"/>
            <a:chOff x="4406400" y="0"/>
            <a:chExt cx="4737600" cy="5143500"/>
          </a:xfrm>
        </p:grpSpPr>
        <p:sp>
          <p:nvSpPr>
            <p:cNvPr id="4" name="Google Shape;71;p8"/>
            <p:cNvSpPr/>
            <p:nvPr/>
          </p:nvSpPr>
          <p:spPr>
            <a:xfrm rot="5400000">
              <a:off x="4407642" y="-1242"/>
              <a:ext cx="4735116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" name="Google Shape;72;p8"/>
            <p:cNvSpPr/>
            <p:nvPr/>
          </p:nvSpPr>
          <p:spPr>
            <a:xfrm rot="5400000">
              <a:off x="4840457" y="5727"/>
              <a:ext cx="4298156" cy="4286702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Google Shape;73;p8"/>
            <p:cNvSpPr/>
            <p:nvPr/>
          </p:nvSpPr>
          <p:spPr>
            <a:xfrm rot="-5400000">
              <a:off x="5618430" y="1236421"/>
              <a:ext cx="808434" cy="80971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Google Shape;74;p8"/>
            <p:cNvSpPr/>
            <p:nvPr/>
          </p:nvSpPr>
          <p:spPr>
            <a:xfrm flipH="1">
              <a:off x="5849590" y="1444229"/>
              <a:ext cx="809710" cy="808434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Google Shape;75;p8"/>
            <p:cNvSpPr/>
            <p:nvPr/>
          </p:nvSpPr>
          <p:spPr>
            <a:xfrm rot="-5400000">
              <a:off x="5986966" y="2470107"/>
              <a:ext cx="809625" cy="808123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Google Shape;76;p8"/>
            <p:cNvSpPr/>
            <p:nvPr/>
          </p:nvSpPr>
          <p:spPr>
            <a:xfrm flipH="1">
              <a:off x="6222692" y="2677716"/>
              <a:ext cx="808123" cy="808434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Google Shape;77;p8"/>
            <p:cNvSpPr/>
            <p:nvPr/>
          </p:nvSpPr>
          <p:spPr>
            <a:xfrm rot="-5400000">
              <a:off x="6675815" y="1861500"/>
              <a:ext cx="808435" cy="80971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Google Shape;78;p8"/>
            <p:cNvSpPr/>
            <p:nvPr/>
          </p:nvSpPr>
          <p:spPr>
            <a:xfrm flipH="1">
              <a:off x="6908564" y="2069306"/>
              <a:ext cx="808123" cy="809625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Google Shape;79;p8"/>
            <p:cNvSpPr/>
            <p:nvPr/>
          </p:nvSpPr>
          <p:spPr>
            <a:xfrm rot="-5400000">
              <a:off x="6860977" y="2477648"/>
              <a:ext cx="809625" cy="80971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Google Shape;80;p8"/>
            <p:cNvSpPr/>
            <p:nvPr/>
          </p:nvSpPr>
          <p:spPr>
            <a:xfrm flipH="1">
              <a:off x="7965951" y="2693194"/>
              <a:ext cx="808123" cy="808435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Google Shape;81;p8"/>
            <p:cNvSpPr/>
            <p:nvPr/>
          </p:nvSpPr>
          <p:spPr>
            <a:xfrm flipH="1">
              <a:off x="8145358" y="3308747"/>
              <a:ext cx="808122" cy="809625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Google Shape;82;p8"/>
            <p:cNvSpPr/>
            <p:nvPr/>
          </p:nvSpPr>
          <p:spPr>
            <a:xfrm rot="-5400000">
              <a:off x="7048123" y="3095781"/>
              <a:ext cx="808435" cy="808123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Google Shape;83;p8"/>
            <p:cNvSpPr/>
            <p:nvPr/>
          </p:nvSpPr>
          <p:spPr>
            <a:xfrm flipH="1">
              <a:off x="7276903" y="3302794"/>
              <a:ext cx="808123" cy="808435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Google Shape;84;p8"/>
            <p:cNvSpPr/>
            <p:nvPr/>
          </p:nvSpPr>
          <p:spPr>
            <a:xfrm rot="-5400000">
              <a:off x="7227530" y="3711334"/>
              <a:ext cx="808434" cy="808122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Google Shape;85;p8"/>
            <p:cNvSpPr/>
            <p:nvPr/>
          </p:nvSpPr>
          <p:spPr>
            <a:xfrm flipH="1">
              <a:off x="7462661" y="3918347"/>
              <a:ext cx="808122" cy="809625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Google Shape;86;p8"/>
            <p:cNvSpPr/>
            <p:nvPr/>
          </p:nvSpPr>
          <p:spPr>
            <a:xfrm rot="-5400000">
              <a:off x="8101739" y="3719073"/>
              <a:ext cx="809625" cy="808123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" name="Google Shape;87;p8"/>
            <p:cNvSpPr/>
            <p:nvPr/>
          </p:nvSpPr>
          <p:spPr>
            <a:xfrm flipH="1">
              <a:off x="8334290" y="3926681"/>
              <a:ext cx="809710" cy="808435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1" name="Google Shape;88;p8"/>
            <p:cNvSpPr/>
            <p:nvPr/>
          </p:nvSpPr>
          <p:spPr>
            <a:xfrm rot="-5400000">
              <a:off x="8288092" y="4335221"/>
              <a:ext cx="808434" cy="808122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1155700"/>
            <a:ext cx="4587000" cy="4694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90;p8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lvl="0">
              <a:buNone/>
              <a:defRPr smtClean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5CB47591-3B14-40BD-B8BB-F4DD26D7E1A2}" type="slidenum">
              <a:rPr lang="en"/>
              <a:pPr>
                <a:defRPr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1158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92;p9"/>
          <p:cNvGrpSpPr>
            <a:grpSpLocks/>
          </p:cNvGrpSpPr>
          <p:nvPr/>
        </p:nvGrpSpPr>
        <p:grpSpPr bwMode="auto">
          <a:xfrm>
            <a:off x="0" y="508000"/>
            <a:ext cx="1038225" cy="1355725"/>
            <a:chOff x="0" y="381001"/>
            <a:chExt cx="1037850" cy="1016287"/>
          </a:xfrm>
        </p:grpSpPr>
        <p:sp>
          <p:nvSpPr>
            <p:cNvPr id="6" name="Google Shape;93;p9"/>
            <p:cNvSpPr/>
            <p:nvPr/>
          </p:nvSpPr>
          <p:spPr>
            <a:xfrm rot="-5400000">
              <a:off x="56" y="380945"/>
              <a:ext cx="809221" cy="809333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Google Shape;94;p9"/>
            <p:cNvSpPr/>
            <p:nvPr/>
          </p:nvSpPr>
          <p:spPr>
            <a:xfrm flipH="1">
              <a:off x="228517" y="588067"/>
              <a:ext cx="809333" cy="809221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2211100"/>
            <a:ext cx="3036300" cy="233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4717333"/>
            <a:ext cx="3036300" cy="67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2262133"/>
            <a:ext cx="3676800" cy="313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98;p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lvl="0">
              <a:buNone/>
              <a:defRPr smtClean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AECE1EA2-1069-44B1-AD61-B5AB33F702FF}" type="slidenum">
              <a:rPr lang="en"/>
              <a:pPr>
                <a:defRPr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8602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00;p10"/>
          <p:cNvGrpSpPr>
            <a:grpSpLocks/>
          </p:cNvGrpSpPr>
          <p:nvPr/>
        </p:nvGrpSpPr>
        <p:grpSpPr bwMode="auto">
          <a:xfrm>
            <a:off x="0" y="5505450"/>
            <a:ext cx="698500" cy="912813"/>
            <a:chOff x="0" y="3785672"/>
            <a:chExt cx="698925" cy="684657"/>
          </a:xfrm>
        </p:grpSpPr>
        <p:sp>
          <p:nvSpPr>
            <p:cNvPr id="4" name="Google Shape;101;p10"/>
            <p:cNvSpPr/>
            <p:nvPr/>
          </p:nvSpPr>
          <p:spPr>
            <a:xfrm rot="-5400000">
              <a:off x="-250" y="3785922"/>
              <a:ext cx="545344" cy="544844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" name="Google Shape;102;p10"/>
            <p:cNvSpPr/>
            <p:nvPr/>
          </p:nvSpPr>
          <p:spPr>
            <a:xfrm flipH="1">
              <a:off x="154082" y="3924985"/>
              <a:ext cx="544843" cy="545344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5740500"/>
            <a:ext cx="6936000" cy="698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6" name="Google Shape;104;p10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lvl="0">
              <a:buNone/>
              <a:defRPr smtClean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4B1FF595-6E99-4DCB-A8B2-351E1F76A919}" type="slidenum">
              <a:rPr lang="en"/>
              <a:pPr>
                <a:defRPr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7163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150" y="593725"/>
            <a:ext cx="85217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24579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150" y="1536700"/>
            <a:ext cx="85217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88" y="6218238"/>
            <a:ext cx="54927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00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defRPr/>
            </a:pPr>
            <a:fld id="{90B86003-B682-4357-B73C-49BBDFEEDA90}" type="slidenum">
              <a:rPr lang="en"/>
              <a:pPr>
                <a:defRPr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141782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B71614-C165-4035-9C70-9ADA267AAB27}" type="datetimeFigureOut">
              <a:rPr lang="en-US"/>
              <a:pPr>
                <a:defRPr/>
              </a:pPr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6B07EB-6B41-4E0D-8E5B-0E1A6D37F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2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Google Shape;134;p13"/>
          <p:cNvSpPr txBox="1">
            <a:spLocks noGrp="1"/>
          </p:cNvSpPr>
          <p:nvPr>
            <p:ph type="ctrTitle"/>
          </p:nvPr>
        </p:nvSpPr>
        <p:spPr>
          <a:xfrm>
            <a:off x="3536950" y="2435225"/>
            <a:ext cx="5018088" cy="15795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ontserrat" charset="0"/>
              <a:buNone/>
            </a:pPr>
            <a:r>
              <a:rPr lang="en-US" altLang="en-US" smtClean="0">
                <a:solidFill>
                  <a:srgbClr val="FFFFFF"/>
                </a:solidFill>
                <a:latin typeface="Montserrat" charset="0"/>
                <a:cs typeface="Montserrat" charset="0"/>
                <a:sym typeface="Montserrat" charset="0"/>
              </a:rPr>
              <a:t>The End of Apartheid</a:t>
            </a:r>
          </a:p>
        </p:txBody>
      </p:sp>
      <p:sp>
        <p:nvSpPr>
          <p:cNvPr id="342019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5083175" y="4781550"/>
            <a:ext cx="3471863" cy="50641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 charset="0"/>
              <a:buNone/>
            </a:pPr>
            <a:r>
              <a:rPr lang="en-US" altLang="en-US" sz="2400" smtClean="0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t>1976-1994</a:t>
            </a:r>
          </a:p>
        </p:txBody>
      </p:sp>
    </p:spTree>
    <p:extLst>
      <p:ext uri="{BB962C8B-B14F-4D97-AF65-F5344CB8AC3E}">
        <p14:creationId xmlns:p14="http://schemas.microsoft.com/office/powerpoint/2010/main" val="3264052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Google Shape;203;p23"/>
          <p:cNvSpPr txBox="1">
            <a:spLocks noGrp="1"/>
          </p:cNvSpPr>
          <p:nvPr>
            <p:ph type="title"/>
          </p:nvPr>
        </p:nvSpPr>
        <p:spPr>
          <a:xfrm>
            <a:off x="1296988" y="1250950"/>
            <a:ext cx="7038975" cy="9144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ontserrat" charset="0"/>
              <a:buNone/>
            </a:pPr>
            <a:r>
              <a:rPr lang="en-US" altLang="en-US" sz="3600" smtClean="0">
                <a:solidFill>
                  <a:schemeClr val="tx1"/>
                </a:solidFill>
                <a:latin typeface="Montserrat" charset="0"/>
                <a:cs typeface="Montserrat" charset="0"/>
                <a:sym typeface="Montserrat" charset="0"/>
              </a:rPr>
              <a:t>Violence halts progress</a:t>
            </a:r>
          </a:p>
        </p:txBody>
      </p:sp>
      <p:sp>
        <p:nvSpPr>
          <p:cNvPr id="360451" name="Google Shape;204;p23"/>
          <p:cNvSpPr txBox="1">
            <a:spLocks noGrp="1"/>
          </p:cNvSpPr>
          <p:nvPr>
            <p:ph type="body" idx="1"/>
          </p:nvPr>
        </p:nvSpPr>
        <p:spPr>
          <a:xfrm>
            <a:off x="1296988" y="2424113"/>
            <a:ext cx="7038975" cy="2911475"/>
          </a:xfrm>
        </p:spPr>
        <p:txBody>
          <a:bodyPr/>
          <a:lstStyle/>
          <a:p>
            <a:pPr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Lato" charset="0"/>
              <a:buChar char="➔"/>
            </a:pPr>
            <a:r>
              <a:rPr lang="en-US" altLang="en-US" sz="1800" smtClean="0">
                <a:solidFill>
                  <a:schemeClr val="tx1"/>
                </a:solidFill>
                <a:latin typeface="Lato" charset="0"/>
                <a:cs typeface="Lato" charset="0"/>
                <a:sym typeface="Lato" charset="0"/>
              </a:rPr>
              <a:t>Negotiations broke down several times due to violence between 1990-1994</a:t>
            </a:r>
          </a:p>
          <a:p>
            <a:pPr lvl="1"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Lato" charset="0"/>
              <a:buChar char="◆"/>
            </a:pPr>
            <a:r>
              <a:rPr lang="en-US" altLang="en-US" sz="1800" smtClean="0">
                <a:solidFill>
                  <a:schemeClr val="tx1"/>
                </a:solidFill>
                <a:latin typeface="Lato" charset="0"/>
                <a:cs typeface="Lato" charset="0"/>
                <a:sym typeface="Lato" charset="0"/>
              </a:rPr>
              <a:t>Protestors in the township of Sebokeng were shot by police (April 1990)</a:t>
            </a:r>
          </a:p>
          <a:p>
            <a:pPr lvl="1"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Lato" charset="0"/>
              <a:buChar char="◆"/>
            </a:pPr>
            <a:r>
              <a:rPr lang="en-US" altLang="en-US" sz="1800" smtClean="0">
                <a:solidFill>
                  <a:schemeClr val="tx1"/>
                </a:solidFill>
                <a:latin typeface="Lato" charset="0"/>
                <a:cs typeface="Lato" charset="0"/>
                <a:sym typeface="Lato" charset="0"/>
              </a:rPr>
              <a:t>Inkatha supporters aided by police helped attack ANC members attending a funeral (1992)</a:t>
            </a:r>
          </a:p>
        </p:txBody>
      </p:sp>
      <p:pic>
        <p:nvPicPr>
          <p:cNvPr id="360452" name="Google Shape;205;p23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985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Google Shape;210;p24"/>
          <p:cNvSpPr txBox="1">
            <a:spLocks noGrp="1"/>
          </p:cNvSpPr>
          <p:nvPr>
            <p:ph type="title"/>
          </p:nvPr>
        </p:nvSpPr>
        <p:spPr>
          <a:xfrm>
            <a:off x="1493838" y="284163"/>
            <a:ext cx="7038975" cy="9144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ontserrat" charset="0"/>
              <a:buNone/>
            </a:pPr>
            <a:r>
              <a:rPr lang="en-US" altLang="en-US" sz="3600" smtClean="0">
                <a:solidFill>
                  <a:schemeClr val="tx1"/>
                </a:solidFill>
                <a:latin typeface="Montserrat" charset="0"/>
                <a:cs typeface="Montserrat" charset="0"/>
                <a:sym typeface="Montserrat" charset="0"/>
              </a:rPr>
              <a:t>Government of National Unity</a:t>
            </a:r>
          </a:p>
        </p:txBody>
      </p:sp>
      <p:sp>
        <p:nvSpPr>
          <p:cNvPr id="362499" name="Google Shape;211;p24"/>
          <p:cNvSpPr txBox="1">
            <a:spLocks noGrp="1"/>
          </p:cNvSpPr>
          <p:nvPr>
            <p:ph type="body" idx="1"/>
          </p:nvPr>
        </p:nvSpPr>
        <p:spPr>
          <a:xfrm>
            <a:off x="1006475" y="1379538"/>
            <a:ext cx="7199313" cy="4851400"/>
          </a:xfrm>
        </p:spPr>
        <p:txBody>
          <a:bodyPr/>
          <a:lstStyle/>
          <a:p>
            <a:pPr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Lato" charset="0"/>
              <a:buChar char="➔"/>
            </a:pPr>
            <a:r>
              <a:rPr lang="en-US" altLang="en-US" sz="2400" b="1" smtClean="0">
                <a:solidFill>
                  <a:schemeClr val="tx1"/>
                </a:solidFill>
                <a:latin typeface="Lato" charset="0"/>
                <a:cs typeface="Lato" charset="0"/>
                <a:sym typeface="Lato" charset="0"/>
              </a:rPr>
              <a:t>Western govts. put pressure on to resume talks, UN sent observers to investigate the violence</a:t>
            </a:r>
          </a:p>
          <a:p>
            <a:pPr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Lato" charset="0"/>
              <a:buChar char="➔"/>
            </a:pPr>
            <a:r>
              <a:rPr lang="en-US" altLang="en-US" sz="2400" b="1" smtClean="0">
                <a:solidFill>
                  <a:schemeClr val="tx1"/>
                </a:solidFill>
                <a:latin typeface="Lato" charset="0"/>
                <a:cs typeface="Lato" charset="0"/>
                <a:sym typeface="Lato" charset="0"/>
              </a:rPr>
              <a:t>Govt. agreed to release more prisoners and to ban use of traditional weapons at Inkatha rallies</a:t>
            </a:r>
          </a:p>
          <a:p>
            <a:pPr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Lato" charset="0"/>
              <a:buChar char="➔"/>
            </a:pPr>
            <a:r>
              <a:rPr lang="en-US" altLang="en-US" sz="2400" b="1" smtClean="0">
                <a:solidFill>
                  <a:schemeClr val="tx1"/>
                </a:solidFill>
                <a:latin typeface="Lato" charset="0"/>
                <a:cs typeface="Lato" charset="0"/>
                <a:sym typeface="Lato" charset="0"/>
              </a:rPr>
              <a:t>ANC agreed to a govt. of ‘national unity’, which would include the National Party, for the first 5 years</a:t>
            </a:r>
          </a:p>
          <a:p>
            <a:pPr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Lato" charset="0"/>
              <a:buChar char="➔"/>
            </a:pPr>
            <a:r>
              <a:rPr lang="en-US" altLang="en-US" sz="2400" b="1" smtClean="0">
                <a:solidFill>
                  <a:schemeClr val="tx1"/>
                </a:solidFill>
                <a:latin typeface="Lato" charset="0"/>
                <a:cs typeface="Lato" charset="0"/>
                <a:sym typeface="Lato" charset="0"/>
              </a:rPr>
              <a:t>1993-94: more violence to prevent a peaceful settlement</a:t>
            </a:r>
          </a:p>
        </p:txBody>
      </p:sp>
    </p:spTree>
    <p:extLst>
      <p:ext uri="{BB962C8B-B14F-4D97-AF65-F5344CB8AC3E}">
        <p14:creationId xmlns:p14="http://schemas.microsoft.com/office/powerpoint/2010/main" val="636438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Google Shape;236;p28"/>
          <p:cNvSpPr txBox="1">
            <a:spLocks noGrp="1"/>
          </p:cNvSpPr>
          <p:nvPr>
            <p:ph type="title"/>
          </p:nvPr>
        </p:nvSpPr>
        <p:spPr>
          <a:xfrm>
            <a:off x="1296988" y="428625"/>
            <a:ext cx="7038975" cy="91281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ontserrat" charset="0"/>
              <a:buNone/>
            </a:pPr>
            <a:r>
              <a:rPr lang="en-US" altLang="en-US" b="1" smtClean="0">
                <a:solidFill>
                  <a:schemeClr val="tx1"/>
                </a:solidFill>
                <a:latin typeface="Montserrat" charset="0"/>
                <a:cs typeface="Montserrat" charset="0"/>
                <a:sym typeface="Montserrat" charset="0"/>
              </a:rPr>
              <a:t>Democratic elections 1994</a:t>
            </a:r>
          </a:p>
        </p:txBody>
      </p:sp>
      <p:sp>
        <p:nvSpPr>
          <p:cNvPr id="237" name="Google Shape;237;p28"/>
          <p:cNvSpPr txBox="1">
            <a:spLocks noGrp="1"/>
          </p:cNvSpPr>
          <p:nvPr>
            <p:ph type="body" idx="1"/>
          </p:nvPr>
        </p:nvSpPr>
        <p:spPr>
          <a:xfrm>
            <a:off x="1179513" y="1222375"/>
            <a:ext cx="7038975" cy="2911475"/>
          </a:xfrm>
        </p:spPr>
        <p:txBody>
          <a:bodyPr/>
          <a:lstStyle/>
          <a:p>
            <a:pPr indent="-342900" eaLnBrk="1" fontAlgn="auto" hangingPunct="1">
              <a:lnSpc>
                <a:spcPct val="115000"/>
              </a:lnSpc>
              <a:buClr>
                <a:schemeClr val="lt1"/>
              </a:buClr>
              <a:buSzPts val="1800"/>
              <a:buFont typeface="Lato"/>
              <a:buChar char="➔"/>
              <a:defRPr/>
            </a:pPr>
            <a:r>
              <a:rPr lang="en" sz="18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r>
              <a:rPr lang="en" sz="1800" b="1" dirty="0" smtClean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he </a:t>
            </a:r>
            <a:r>
              <a:rPr lang="en" sz="18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first democratic election in which all South Africans over the age of 18 could vote was held</a:t>
            </a:r>
            <a:endParaRPr sz="1800" b="1" dirty="0">
              <a:solidFill>
                <a:schemeClr val="tx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eaLnBrk="1" fontAlgn="auto" hangingPunct="1">
              <a:lnSpc>
                <a:spcPct val="115000"/>
              </a:lnSpc>
              <a:buClr>
                <a:schemeClr val="lt1"/>
              </a:buClr>
              <a:buSzPts val="1800"/>
              <a:buFont typeface="Lato"/>
              <a:buChar char="➔"/>
              <a:defRPr/>
            </a:pPr>
            <a:r>
              <a:rPr lang="en" sz="1800" b="1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April 27-29, nearly 20 million people participated</a:t>
            </a:r>
            <a:endParaRPr sz="1800" b="1" dirty="0">
              <a:solidFill>
                <a:schemeClr val="tx1"/>
              </a:solidFill>
              <a:latin typeface="Lato"/>
              <a:ea typeface="Lato"/>
              <a:cs typeface="Lato"/>
              <a:sym typeface="Lato"/>
            </a:endParaRPr>
          </a:p>
          <a:p>
            <a:pPr marL="0" indent="0" eaLnBrk="1" fontAlgn="auto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Font typeface="Lato"/>
              <a:buNone/>
              <a:defRPr/>
            </a:pPr>
            <a:endParaRPr sz="18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64548" name="Google Shape;238;p28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2632075"/>
            <a:ext cx="3392487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9" name="Google Shape;239;p28"/>
          <p:cNvGraphicFramePr/>
          <p:nvPr/>
        </p:nvGraphicFramePr>
        <p:xfrm>
          <a:off x="3435350" y="2632075"/>
          <a:ext cx="5708650" cy="258921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02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2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2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99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91376" marB="91376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tx1"/>
                          </a:solidFill>
                        </a:rPr>
                        <a:t>Number of votes</a:t>
                      </a:r>
                      <a:endParaRPr sz="140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91376" marB="91376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tx1"/>
                          </a:solidFill>
                        </a:rPr>
                        <a:t>% of votes</a:t>
                      </a:r>
                      <a:endParaRPr sz="140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91376" marB="9137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3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</a:rPr>
                        <a:t>ANC</a:t>
                      </a:r>
                      <a:endParaRPr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91376" marB="91376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tx1"/>
                          </a:solidFill>
                        </a:rPr>
                        <a:t>12,237,655</a:t>
                      </a:r>
                      <a:endParaRPr sz="120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91376" marB="91376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tx1"/>
                          </a:solidFill>
                        </a:rPr>
                        <a:t>62.65</a:t>
                      </a:r>
                      <a:endParaRPr sz="120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91376" marB="913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53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</a:rPr>
                        <a:t>NP</a:t>
                      </a:r>
                      <a:endParaRPr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91376" marB="91376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</a:rPr>
                        <a:t>3,983,690</a:t>
                      </a:r>
                      <a:endParaRPr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91376" marB="91376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tx1"/>
                          </a:solidFill>
                        </a:rPr>
                        <a:t>20.39</a:t>
                      </a:r>
                      <a:endParaRPr sz="120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91376" marB="9137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53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tx1"/>
                          </a:solidFill>
                        </a:rPr>
                        <a:t>IFP</a:t>
                      </a:r>
                      <a:endParaRPr sz="120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91376" marB="91376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</a:rPr>
                        <a:t>2,058,294</a:t>
                      </a:r>
                      <a:endParaRPr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91376" marB="91376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tx1"/>
                          </a:solidFill>
                        </a:rPr>
                        <a:t>10.54</a:t>
                      </a:r>
                      <a:endParaRPr sz="120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91376" marB="9137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53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tx1"/>
                          </a:solidFill>
                        </a:rPr>
                        <a:t>FF</a:t>
                      </a:r>
                      <a:endParaRPr sz="120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91376" marB="91376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</a:rPr>
                        <a:t>424,555</a:t>
                      </a:r>
                      <a:endParaRPr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91376" marB="91376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tx1"/>
                          </a:solidFill>
                        </a:rPr>
                        <a:t>2.17</a:t>
                      </a:r>
                      <a:endParaRPr sz="120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91376" marB="9137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53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tx1"/>
                          </a:solidFill>
                        </a:rPr>
                        <a:t>DP</a:t>
                      </a:r>
                      <a:endParaRPr sz="120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91376" marB="91376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</a:rPr>
                        <a:t>338,426</a:t>
                      </a:r>
                      <a:endParaRPr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91376" marB="91376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</a:rPr>
                        <a:t>1.73</a:t>
                      </a:r>
                      <a:endParaRPr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91376" marB="9137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53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tx1"/>
                          </a:solidFill>
                        </a:rPr>
                        <a:t>PAC</a:t>
                      </a:r>
                      <a:endParaRPr sz="120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91376" marB="91376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tx1"/>
                          </a:solidFill>
                        </a:rPr>
                        <a:t>243,478</a:t>
                      </a:r>
                      <a:endParaRPr sz="120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91376" marB="91376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</a:rPr>
                        <a:t>1.25</a:t>
                      </a:r>
                      <a:endParaRPr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91376" marB="9137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0216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Attacking Apartheid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4958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Truth and Reconciliation Commission (1996)</a:t>
            </a:r>
          </a:p>
          <a:p>
            <a:pPr lvl="1" eaLnBrk="1" hangingPunct="1"/>
            <a:r>
              <a:rPr lang="en-US" altLang="en-US" smtClean="0"/>
              <a:t>Led by Archbishop Desmond Tutu</a:t>
            </a:r>
          </a:p>
          <a:p>
            <a:pPr lvl="1" eaLnBrk="1" hangingPunct="1"/>
            <a:r>
              <a:rPr lang="en-US" altLang="en-US" smtClean="0"/>
              <a:t>Brands apartheid a crime against humanity </a:t>
            </a:r>
          </a:p>
          <a:p>
            <a:pPr lvl="1" eaLnBrk="1" hangingPunct="1"/>
            <a:r>
              <a:rPr lang="en-US" altLang="en-US" smtClean="0"/>
              <a:t>Also finds the ANC accountable for human rights abuses</a:t>
            </a:r>
          </a:p>
        </p:txBody>
      </p:sp>
      <p:pic>
        <p:nvPicPr>
          <p:cNvPr id="36659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447800"/>
            <a:ext cx="3505200" cy="5257800"/>
          </a:xfrm>
        </p:spPr>
      </p:pic>
    </p:spTree>
    <p:extLst>
      <p:ext uri="{BB962C8B-B14F-4D97-AF65-F5344CB8AC3E}">
        <p14:creationId xmlns:p14="http://schemas.microsoft.com/office/powerpoint/2010/main" val="4578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Google Shape;140;p14"/>
          <p:cNvSpPr txBox="1">
            <a:spLocks noGrp="1"/>
          </p:cNvSpPr>
          <p:nvPr>
            <p:ph type="title"/>
          </p:nvPr>
        </p:nvSpPr>
        <p:spPr>
          <a:xfrm>
            <a:off x="1296988" y="1250950"/>
            <a:ext cx="7038975" cy="9144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ontserrat" charset="0"/>
              <a:buNone/>
            </a:pPr>
            <a:r>
              <a:rPr lang="en-US" altLang="en-US" b="1" smtClean="0">
                <a:solidFill>
                  <a:schemeClr val="tx1"/>
                </a:solidFill>
                <a:latin typeface="Montserrat" charset="0"/>
                <a:cs typeface="Montserrat" charset="0"/>
                <a:sym typeface="Montserrat" charset="0"/>
              </a:rPr>
              <a:t>Factors that led to change</a:t>
            </a:r>
          </a:p>
        </p:txBody>
      </p:sp>
      <p:sp>
        <p:nvSpPr>
          <p:cNvPr id="344067" name="Google Shape;141;p14"/>
          <p:cNvSpPr txBox="1">
            <a:spLocks noGrp="1"/>
          </p:cNvSpPr>
          <p:nvPr>
            <p:ph type="body" idx="1"/>
          </p:nvPr>
        </p:nvSpPr>
        <p:spPr>
          <a:xfrm>
            <a:off x="1296988" y="2424113"/>
            <a:ext cx="7561262" cy="2911475"/>
          </a:xfrm>
        </p:spPr>
        <p:txBody>
          <a:bodyPr/>
          <a:lstStyle/>
          <a:p>
            <a:pPr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Lato" charset="0"/>
              <a:buChar char="➔"/>
            </a:pPr>
            <a:r>
              <a:rPr lang="en-US" altLang="en-US" sz="1800" smtClean="0">
                <a:solidFill>
                  <a:schemeClr val="tx1"/>
                </a:solidFill>
                <a:latin typeface="Lato" charset="0"/>
                <a:cs typeface="Lato" charset="0"/>
                <a:sym typeface="Lato" charset="0"/>
              </a:rPr>
              <a:t>Internal Factors</a:t>
            </a:r>
          </a:p>
          <a:p>
            <a:pPr lvl="1"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Lato" charset="0"/>
              <a:buChar char="◆"/>
            </a:pPr>
            <a:r>
              <a:rPr lang="en-US" altLang="en-US" sz="1800" smtClean="0">
                <a:solidFill>
                  <a:schemeClr val="tx1"/>
                </a:solidFill>
                <a:latin typeface="Lato" charset="0"/>
                <a:cs typeface="Lato" charset="0"/>
                <a:sym typeface="Lato" charset="0"/>
              </a:rPr>
              <a:t>Immense amounts of violence</a:t>
            </a:r>
          </a:p>
          <a:p>
            <a:pPr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Lato" charset="0"/>
              <a:buChar char="➔"/>
            </a:pPr>
            <a:r>
              <a:rPr lang="en-US" altLang="en-US" sz="1800" smtClean="0">
                <a:solidFill>
                  <a:schemeClr val="tx1"/>
                </a:solidFill>
                <a:latin typeface="Lato" charset="0"/>
                <a:cs typeface="Lato" charset="0"/>
                <a:sym typeface="Lato" charset="0"/>
              </a:rPr>
              <a:t>External Factors</a:t>
            </a:r>
          </a:p>
          <a:p>
            <a:pPr lvl="1"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Lato" charset="0"/>
              <a:buChar char="◆"/>
            </a:pPr>
            <a:r>
              <a:rPr lang="en-US" altLang="en-US" sz="1800" smtClean="0">
                <a:solidFill>
                  <a:schemeClr val="tx1"/>
                </a:solidFill>
                <a:latin typeface="Lato" charset="0"/>
                <a:cs typeface="Lato" charset="0"/>
                <a:sym typeface="Lato" charset="0"/>
              </a:rPr>
              <a:t>Isolation from international community</a:t>
            </a:r>
          </a:p>
          <a:p>
            <a:pPr lvl="2"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Lato" charset="0"/>
              <a:buChar char="●"/>
            </a:pPr>
            <a:r>
              <a:rPr lang="en-US" altLang="en-US" sz="1800" smtClean="0">
                <a:solidFill>
                  <a:schemeClr val="tx1"/>
                </a:solidFill>
                <a:latin typeface="Lato" charset="0"/>
                <a:cs typeface="Lato" charset="0"/>
                <a:sym typeface="Lato" charset="0"/>
              </a:rPr>
              <a:t>Expelled from Olympic Movement</a:t>
            </a:r>
          </a:p>
          <a:p>
            <a:pPr lvl="2"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Lato" charset="0"/>
              <a:buChar char="●"/>
            </a:pPr>
            <a:r>
              <a:rPr lang="en-US" altLang="en-US" sz="1800" smtClean="0">
                <a:solidFill>
                  <a:schemeClr val="tx1"/>
                </a:solidFill>
                <a:latin typeface="Lato" charset="0"/>
                <a:cs typeface="Lato" charset="0"/>
                <a:sym typeface="Lato" charset="0"/>
              </a:rPr>
              <a:t>Suspended from the General Assembly sessions of the UN</a:t>
            </a:r>
          </a:p>
          <a:p>
            <a:pPr lvl="2"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Lato" charset="0"/>
              <a:buChar char="●"/>
            </a:pPr>
            <a:r>
              <a:rPr lang="en-US" altLang="en-US" sz="1800" smtClean="0">
                <a:solidFill>
                  <a:schemeClr val="tx1"/>
                </a:solidFill>
                <a:latin typeface="Lato" charset="0"/>
                <a:cs typeface="Lato" charset="0"/>
                <a:sym typeface="Lato" charset="0"/>
              </a:rPr>
              <a:t>Growing overseas support for international anti-apartheid movement’s call for sporting, academic and cultural boycotts </a:t>
            </a:r>
          </a:p>
          <a:p>
            <a:pPr lvl="2"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Lato" charset="0"/>
              <a:buChar char="●"/>
            </a:pPr>
            <a:r>
              <a:rPr lang="en-US" altLang="en-US" sz="1800" smtClean="0">
                <a:solidFill>
                  <a:schemeClr val="tx1"/>
                </a:solidFill>
                <a:latin typeface="Lato" charset="0"/>
                <a:cs typeface="Lato" charset="0"/>
                <a:sym typeface="Lato" charset="0"/>
              </a:rPr>
              <a:t>Economic sanctions</a:t>
            </a:r>
          </a:p>
        </p:txBody>
      </p:sp>
      <p:pic>
        <p:nvPicPr>
          <p:cNvPr id="344068" name="Google Shape;142;p14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363538"/>
            <a:ext cx="1971675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289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Google Shape;147;p15"/>
          <p:cNvSpPr txBox="1">
            <a:spLocks noGrp="1"/>
          </p:cNvSpPr>
          <p:nvPr>
            <p:ph type="title"/>
          </p:nvPr>
        </p:nvSpPr>
        <p:spPr>
          <a:xfrm>
            <a:off x="1296988" y="1250950"/>
            <a:ext cx="7038975" cy="9144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ontserrat" charset="0"/>
              <a:buNone/>
            </a:pPr>
            <a:r>
              <a:rPr lang="en-US" altLang="en-US" sz="3200" smtClean="0">
                <a:solidFill>
                  <a:schemeClr val="tx1"/>
                </a:solidFill>
                <a:latin typeface="Montserrat" charset="0"/>
                <a:cs typeface="Montserrat" charset="0"/>
                <a:sym typeface="Montserrat" charset="0"/>
              </a:rPr>
              <a:t>Factors that led to change</a:t>
            </a:r>
          </a:p>
        </p:txBody>
      </p:sp>
      <p:sp>
        <p:nvSpPr>
          <p:cNvPr id="148" name="Google Shape;148;p15"/>
          <p:cNvSpPr txBox="1">
            <a:spLocks noGrp="1"/>
          </p:cNvSpPr>
          <p:nvPr>
            <p:ph type="body" idx="1"/>
          </p:nvPr>
        </p:nvSpPr>
        <p:spPr>
          <a:xfrm>
            <a:off x="217488" y="2165350"/>
            <a:ext cx="8709025" cy="3290888"/>
          </a:xfrm>
        </p:spPr>
        <p:txBody>
          <a:bodyPr/>
          <a:lstStyle/>
          <a:p>
            <a:pPr indent="-342900" eaLnBrk="1" fontAlgn="auto" hangingPunct="1">
              <a:lnSpc>
                <a:spcPct val="115000"/>
              </a:lnSpc>
              <a:buClr>
                <a:schemeClr val="lt1"/>
              </a:buClr>
              <a:buSzPts val="1800"/>
              <a:buFont typeface="Lato"/>
              <a:buChar char="➔"/>
              <a:defRPr/>
            </a:pPr>
            <a:r>
              <a:rPr lang="en" sz="28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External Factors</a:t>
            </a:r>
            <a:endParaRPr sz="2800" dirty="0">
              <a:solidFill>
                <a:schemeClr val="tx1"/>
              </a:solidFill>
              <a:latin typeface="Lato"/>
              <a:ea typeface="Lato"/>
              <a:cs typeface="Lato"/>
              <a:sym typeface="Lato"/>
            </a:endParaRPr>
          </a:p>
          <a:p>
            <a:pPr lvl="1" indent="-330200" eaLnBrk="1" fontAlgn="auto" hangingPunct="1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ts val="1600"/>
              <a:buFont typeface="Lato"/>
              <a:buChar char="◆"/>
              <a:defRPr/>
            </a:pPr>
            <a:r>
              <a:rPr lang="en" sz="28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Collapse of the Soviet Union</a:t>
            </a:r>
            <a:endParaRPr sz="2800" dirty="0">
              <a:solidFill>
                <a:schemeClr val="tx1"/>
              </a:solidFill>
              <a:latin typeface="Lato"/>
              <a:ea typeface="Lato"/>
              <a:cs typeface="Lato"/>
              <a:sym typeface="Lato"/>
            </a:endParaRPr>
          </a:p>
          <a:p>
            <a:pPr lvl="2" indent="-317500" eaLnBrk="1" fontAlgn="auto" hangingPunct="1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ts val="1400"/>
              <a:buFont typeface="Lato"/>
              <a:buChar char="●"/>
              <a:defRPr/>
            </a:pPr>
            <a:r>
              <a:rPr lang="en" sz="28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Lost support from Western leaders (Thatcher and Reagan) who has been reluctant to issue sanctions due to perceived value in fight against Communism</a:t>
            </a:r>
            <a:endParaRPr sz="2800" dirty="0">
              <a:solidFill>
                <a:schemeClr val="tx1"/>
              </a:solidFill>
              <a:latin typeface="Lato"/>
              <a:ea typeface="Lato"/>
              <a:cs typeface="Lato"/>
              <a:sym typeface="Lato"/>
            </a:endParaRPr>
          </a:p>
          <a:p>
            <a:pPr lvl="2" indent="-317500" eaLnBrk="1" fontAlgn="auto" hangingPunct="1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ts val="1400"/>
              <a:buFont typeface="Lato"/>
              <a:buChar char="●"/>
              <a:defRPr/>
            </a:pPr>
            <a:r>
              <a:rPr lang="en" sz="28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ANC lost backing from its strongest supporter, USSR</a:t>
            </a:r>
            <a:endParaRPr sz="2800" dirty="0">
              <a:solidFill>
                <a:schemeClr val="tx1"/>
              </a:solidFill>
              <a:latin typeface="Lato"/>
              <a:ea typeface="Lato"/>
              <a:cs typeface="Lato"/>
              <a:sym typeface="Lato"/>
            </a:endParaRPr>
          </a:p>
          <a:p>
            <a:pPr marL="0" indent="0" eaLnBrk="1" fontAlgn="auto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Font typeface="Lato"/>
              <a:buNone/>
              <a:defRPr/>
            </a:pPr>
            <a:endParaRPr sz="28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46116" name="Google Shape;149;p15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5" y="857250"/>
            <a:ext cx="2936875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957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Google Shape;154;p16"/>
          <p:cNvSpPr txBox="1">
            <a:spLocks noGrp="1"/>
          </p:cNvSpPr>
          <p:nvPr>
            <p:ph type="title"/>
          </p:nvPr>
        </p:nvSpPr>
        <p:spPr>
          <a:xfrm>
            <a:off x="1296988" y="1250950"/>
            <a:ext cx="7038975" cy="9144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ontserrat" charset="0"/>
              <a:buNone/>
            </a:pPr>
            <a:r>
              <a:rPr lang="en-US" altLang="en-US" sz="3600" smtClean="0">
                <a:solidFill>
                  <a:schemeClr val="tx1"/>
                </a:solidFill>
                <a:latin typeface="Montserrat" charset="0"/>
                <a:cs typeface="Montserrat" charset="0"/>
                <a:sym typeface="Montserrat" charset="0"/>
              </a:rPr>
              <a:t>New Constitution</a:t>
            </a:r>
          </a:p>
        </p:txBody>
      </p:sp>
      <p:sp>
        <p:nvSpPr>
          <p:cNvPr id="348163" name="Google Shape;155;p16"/>
          <p:cNvSpPr txBox="1">
            <a:spLocks noGrp="1"/>
          </p:cNvSpPr>
          <p:nvPr>
            <p:ph type="body" idx="1"/>
          </p:nvPr>
        </p:nvSpPr>
        <p:spPr>
          <a:xfrm>
            <a:off x="1296988" y="2424113"/>
            <a:ext cx="7038975" cy="2911475"/>
          </a:xfrm>
        </p:spPr>
        <p:txBody>
          <a:bodyPr/>
          <a:lstStyle/>
          <a:p>
            <a:pPr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Lato" charset="0"/>
              <a:buChar char="➔"/>
            </a:pPr>
            <a:r>
              <a:rPr lang="en-US" altLang="en-US" sz="1800" smtClean="0">
                <a:solidFill>
                  <a:schemeClr val="tx1"/>
                </a:solidFill>
                <a:latin typeface="Lato" charset="0"/>
                <a:cs typeface="Lato" charset="0"/>
                <a:sym typeface="Lato" charset="0"/>
              </a:rPr>
              <a:t>State cracked down in order to crush opposition</a:t>
            </a:r>
          </a:p>
          <a:p>
            <a:pPr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Lato" charset="0"/>
              <a:buChar char="➔"/>
            </a:pPr>
            <a:r>
              <a:rPr lang="en-US" altLang="en-US" sz="1800" smtClean="0">
                <a:solidFill>
                  <a:schemeClr val="tx1"/>
                </a:solidFill>
                <a:latin typeface="Lato" charset="0"/>
                <a:cs typeface="Lato" charset="0"/>
                <a:sym typeface="Lato" charset="0"/>
              </a:rPr>
              <a:t>Banned Black Consciousness organizations</a:t>
            </a:r>
          </a:p>
          <a:p>
            <a:pPr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Lato" charset="0"/>
              <a:buChar char="➔"/>
            </a:pPr>
            <a:r>
              <a:rPr lang="en-US" altLang="en-US" sz="1800" smtClean="0">
                <a:solidFill>
                  <a:schemeClr val="tx1"/>
                </a:solidFill>
                <a:latin typeface="Lato" charset="0"/>
                <a:cs typeface="Lato" charset="0"/>
                <a:sym typeface="Lato" charset="0"/>
              </a:rPr>
              <a:t>Police given power to imprison suspects indefinitely without a trial</a:t>
            </a:r>
          </a:p>
          <a:p>
            <a:pPr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Lato" charset="0"/>
              <a:buChar char="➔"/>
            </a:pPr>
            <a:r>
              <a:rPr lang="en-US" altLang="en-US" sz="1800" smtClean="0">
                <a:solidFill>
                  <a:schemeClr val="tx1"/>
                </a:solidFill>
                <a:latin typeface="Lato" charset="0"/>
                <a:cs typeface="Lato" charset="0"/>
                <a:sym typeface="Lato" charset="0"/>
              </a:rPr>
              <a:t>New Constitution in 1983</a:t>
            </a:r>
          </a:p>
          <a:p>
            <a:pPr lvl="1"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Lato" charset="0"/>
              <a:buChar char="◆"/>
            </a:pPr>
            <a:r>
              <a:rPr lang="en-US" altLang="en-US" sz="1800" smtClean="0">
                <a:solidFill>
                  <a:schemeClr val="tx1"/>
                </a:solidFill>
                <a:latin typeface="Lato" charset="0"/>
                <a:cs typeface="Lato" charset="0"/>
                <a:sym typeface="Lato" charset="0"/>
              </a:rPr>
              <a:t>Tricameral Parliament</a:t>
            </a:r>
          </a:p>
          <a:p>
            <a:pPr lvl="2"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Lato" charset="0"/>
              <a:buChar char="●"/>
            </a:pPr>
            <a:r>
              <a:rPr lang="en-US" altLang="en-US" sz="1800" smtClean="0">
                <a:solidFill>
                  <a:schemeClr val="tx1"/>
                </a:solidFill>
                <a:latin typeface="Lato" charset="0"/>
                <a:cs typeface="Lato" charset="0"/>
                <a:sym typeface="Lato" charset="0"/>
              </a:rPr>
              <a:t>Separate house for Coloured and Indians to have representation</a:t>
            </a:r>
          </a:p>
          <a:p>
            <a:pPr lvl="2"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Lato" charset="0"/>
              <a:buChar char="●"/>
            </a:pPr>
            <a:r>
              <a:rPr lang="en-US" altLang="en-US" sz="1800" smtClean="0">
                <a:solidFill>
                  <a:schemeClr val="tx1"/>
                </a:solidFill>
                <a:latin typeface="Lato" charset="0"/>
                <a:cs typeface="Lato" charset="0"/>
                <a:sym typeface="Lato" charset="0"/>
              </a:rPr>
              <a:t>Other two house retained most of the power</a:t>
            </a:r>
          </a:p>
          <a:p>
            <a:pPr lvl="1"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Lato" charset="0"/>
              <a:buChar char="◆"/>
            </a:pPr>
            <a:r>
              <a:rPr lang="en-US" altLang="en-US" sz="1800" smtClean="0">
                <a:solidFill>
                  <a:schemeClr val="tx1"/>
                </a:solidFill>
                <a:latin typeface="Lato" charset="0"/>
                <a:cs typeface="Lato" charset="0"/>
                <a:sym typeface="Lato" charset="0"/>
              </a:rPr>
              <a:t>Africans still totally excluded</a:t>
            </a:r>
          </a:p>
        </p:txBody>
      </p:sp>
    </p:spTree>
    <p:extLst>
      <p:ext uri="{BB962C8B-B14F-4D97-AF65-F5344CB8AC3E}">
        <p14:creationId xmlns:p14="http://schemas.microsoft.com/office/powerpoint/2010/main" val="2956647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Google Shape;160;p17"/>
          <p:cNvSpPr txBox="1">
            <a:spLocks noGrp="1"/>
          </p:cNvSpPr>
          <p:nvPr>
            <p:ph type="title"/>
          </p:nvPr>
        </p:nvSpPr>
        <p:spPr>
          <a:xfrm>
            <a:off x="1296988" y="1250950"/>
            <a:ext cx="7038975" cy="9144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ontserrat" charset="0"/>
              <a:buNone/>
            </a:pPr>
            <a:r>
              <a:rPr lang="en-US" altLang="en-US" smtClean="0">
                <a:solidFill>
                  <a:schemeClr val="tx1"/>
                </a:solidFill>
                <a:latin typeface="Montserrat" charset="0"/>
                <a:cs typeface="Montserrat" charset="0"/>
                <a:sym typeface="Montserrat" charset="0"/>
              </a:rPr>
              <a:t>Opposition to Constitution</a:t>
            </a:r>
            <a:br>
              <a:rPr lang="en-US" altLang="en-US" smtClean="0">
                <a:solidFill>
                  <a:schemeClr val="tx1"/>
                </a:solidFill>
                <a:latin typeface="Montserrat" charset="0"/>
                <a:cs typeface="Montserrat" charset="0"/>
                <a:sym typeface="Montserrat" charset="0"/>
              </a:rPr>
            </a:br>
            <a:endParaRPr lang="en-US" altLang="en-US" smtClean="0">
              <a:solidFill>
                <a:srgbClr val="FFFFFF"/>
              </a:solidFill>
              <a:latin typeface="Montserrat" charset="0"/>
              <a:cs typeface="Montserrat" charset="0"/>
              <a:sym typeface="Montserrat" charset="0"/>
            </a:endParaRPr>
          </a:p>
        </p:txBody>
      </p:sp>
      <p:sp>
        <p:nvSpPr>
          <p:cNvPr id="350211" name="Google Shape;161;p17"/>
          <p:cNvSpPr txBox="1">
            <a:spLocks noGrp="1"/>
          </p:cNvSpPr>
          <p:nvPr>
            <p:ph type="body" idx="1"/>
          </p:nvPr>
        </p:nvSpPr>
        <p:spPr>
          <a:xfrm>
            <a:off x="768350" y="2414588"/>
            <a:ext cx="7038975" cy="2909887"/>
          </a:xfrm>
        </p:spPr>
        <p:txBody>
          <a:bodyPr/>
          <a:lstStyle/>
          <a:p>
            <a:pPr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Lato" charset="0"/>
              <a:buChar char="➔"/>
            </a:pPr>
            <a:r>
              <a:rPr lang="en-US" altLang="en-US" sz="2400" smtClean="0">
                <a:solidFill>
                  <a:schemeClr val="tx1"/>
                </a:solidFill>
                <a:latin typeface="Lato" charset="0"/>
                <a:cs typeface="Lato" charset="0"/>
                <a:sym typeface="Lato" charset="0"/>
              </a:rPr>
              <a:t>New Constitution spurred protests and anger</a:t>
            </a:r>
          </a:p>
          <a:p>
            <a:pPr lvl="1"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Lato" charset="0"/>
              <a:buChar char="◆"/>
            </a:pPr>
            <a:r>
              <a:rPr lang="en-US" altLang="en-US" sz="2400" smtClean="0">
                <a:solidFill>
                  <a:schemeClr val="tx1"/>
                </a:solidFill>
                <a:latin typeface="Lato" charset="0"/>
                <a:cs typeface="Lato" charset="0"/>
                <a:sym typeface="Lato" charset="0"/>
              </a:rPr>
              <a:t>United Democratic Front (UDF) formed</a:t>
            </a:r>
          </a:p>
          <a:p>
            <a:pPr lvl="2"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Lato" charset="0"/>
              <a:buChar char="●"/>
            </a:pPr>
            <a:r>
              <a:rPr lang="en-US" altLang="en-US" sz="2400" smtClean="0">
                <a:solidFill>
                  <a:schemeClr val="tx1"/>
                </a:solidFill>
                <a:latin typeface="Lato" charset="0"/>
                <a:cs typeface="Lato" charset="0"/>
                <a:sym typeface="Lato" charset="0"/>
              </a:rPr>
              <a:t>Number of organizations joined together to form a non-racial org.</a:t>
            </a:r>
          </a:p>
          <a:p>
            <a:pPr lvl="2"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Lato" charset="0"/>
              <a:buChar char="●"/>
            </a:pPr>
            <a:r>
              <a:rPr lang="en-US" altLang="en-US" sz="2400" smtClean="0">
                <a:solidFill>
                  <a:schemeClr val="tx1"/>
                </a:solidFill>
                <a:latin typeface="Lato" charset="0"/>
                <a:cs typeface="Lato" charset="0"/>
                <a:sym typeface="Lato" charset="0"/>
              </a:rPr>
              <a:t>Membership of 3 million</a:t>
            </a:r>
          </a:p>
          <a:p>
            <a:pPr lvl="2"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Lato" charset="0"/>
              <a:buChar char="●"/>
            </a:pPr>
            <a:r>
              <a:rPr lang="en-US" altLang="en-US" sz="2400" smtClean="0">
                <a:solidFill>
                  <a:schemeClr val="tx1"/>
                </a:solidFill>
                <a:latin typeface="Lato" charset="0"/>
                <a:cs typeface="Lato" charset="0"/>
                <a:sym typeface="Lato" charset="0"/>
              </a:rPr>
              <a:t>Organized boycotts and work stayaways</a:t>
            </a:r>
          </a:p>
          <a:p>
            <a:pPr lvl="1"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Lato" charset="0"/>
              <a:buChar char="◆"/>
            </a:pPr>
            <a:r>
              <a:rPr lang="en-US" altLang="en-US" sz="2400" smtClean="0">
                <a:solidFill>
                  <a:schemeClr val="tx1"/>
                </a:solidFill>
                <a:latin typeface="Lato" charset="0"/>
                <a:cs typeface="Lato" charset="0"/>
                <a:sym typeface="Lato" charset="0"/>
              </a:rPr>
              <a:t>UDF urged people to reject the Constitution</a:t>
            </a:r>
          </a:p>
          <a:p>
            <a:pPr lvl="2"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Lato" charset="0"/>
              <a:buChar char="●"/>
            </a:pPr>
            <a:r>
              <a:rPr lang="en-US" altLang="en-US" sz="2400" smtClean="0">
                <a:solidFill>
                  <a:schemeClr val="tx1"/>
                </a:solidFill>
                <a:latin typeface="Lato" charset="0"/>
                <a:cs typeface="Lato" charset="0"/>
                <a:sym typeface="Lato" charset="0"/>
              </a:rPr>
              <a:t>Fewer than 20% of coloured and Indian voters took part in election in 1984</a:t>
            </a:r>
          </a:p>
        </p:txBody>
      </p:sp>
      <p:pic>
        <p:nvPicPr>
          <p:cNvPr id="350212" name="Google Shape;162;p17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46038"/>
            <a:ext cx="31686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834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Google Shape;167;p18"/>
          <p:cNvSpPr txBox="1">
            <a:spLocks noGrp="1"/>
          </p:cNvSpPr>
          <p:nvPr>
            <p:ph type="title"/>
          </p:nvPr>
        </p:nvSpPr>
        <p:spPr>
          <a:xfrm>
            <a:off x="2105025" y="571500"/>
            <a:ext cx="7038975" cy="9144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ontserrat" charset="0"/>
              <a:buNone/>
            </a:pPr>
            <a:r>
              <a:rPr lang="en-US" altLang="en-US" smtClean="0">
                <a:solidFill>
                  <a:schemeClr val="tx1"/>
                </a:solidFill>
                <a:latin typeface="Montserrat" charset="0"/>
                <a:cs typeface="Montserrat" charset="0"/>
                <a:sym typeface="Montserrat" charset="0"/>
              </a:rPr>
              <a:t>Increased Turmoil</a:t>
            </a:r>
            <a:br>
              <a:rPr lang="en-US" altLang="en-US" smtClean="0">
                <a:solidFill>
                  <a:schemeClr val="tx1"/>
                </a:solidFill>
                <a:latin typeface="Montserrat" charset="0"/>
                <a:cs typeface="Montserrat" charset="0"/>
                <a:sym typeface="Montserrat" charset="0"/>
              </a:rPr>
            </a:br>
            <a:endParaRPr lang="en-US" altLang="en-US" smtClean="0">
              <a:solidFill>
                <a:schemeClr val="tx1"/>
              </a:solidFill>
              <a:latin typeface="Montserrat" charset="0"/>
              <a:cs typeface="Montserrat" charset="0"/>
              <a:sym typeface="Montserrat" charset="0"/>
            </a:endParaRPr>
          </a:p>
        </p:txBody>
      </p:sp>
      <p:sp>
        <p:nvSpPr>
          <p:cNvPr id="352259" name="Google Shape;168;p18"/>
          <p:cNvSpPr txBox="1">
            <a:spLocks noGrp="1"/>
          </p:cNvSpPr>
          <p:nvPr>
            <p:ph type="body" idx="1"/>
          </p:nvPr>
        </p:nvSpPr>
        <p:spPr>
          <a:xfrm>
            <a:off x="1296988" y="1708150"/>
            <a:ext cx="7038975" cy="2911475"/>
          </a:xfrm>
        </p:spPr>
        <p:txBody>
          <a:bodyPr/>
          <a:lstStyle/>
          <a:p>
            <a:pPr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Lato" charset="0"/>
              <a:buChar char="➔"/>
            </a:pPr>
            <a:r>
              <a:rPr lang="en-US" altLang="en-US" sz="2400" smtClean="0">
                <a:solidFill>
                  <a:schemeClr val="tx1"/>
                </a:solidFill>
                <a:latin typeface="Lato" charset="0"/>
                <a:cs typeface="Lato" charset="0"/>
                <a:sym typeface="Lato" charset="0"/>
              </a:rPr>
              <a:t>Government declared a state of emergency to patrol townships which had erupted after the passage of the Constitution</a:t>
            </a:r>
          </a:p>
          <a:p>
            <a:pPr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Lato" charset="0"/>
              <a:buChar char="➔"/>
            </a:pPr>
            <a:r>
              <a:rPr lang="en-US" altLang="en-US" sz="2400" smtClean="0">
                <a:solidFill>
                  <a:schemeClr val="tx1"/>
                </a:solidFill>
                <a:latin typeface="Lato" charset="0"/>
                <a:cs typeface="Lato" charset="0"/>
                <a:sym typeface="Lato" charset="0"/>
              </a:rPr>
              <a:t>Thousands were killed by police and army, but protests continued</a:t>
            </a:r>
          </a:p>
          <a:p>
            <a:pPr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Lato" charset="0"/>
              <a:buChar char="➔"/>
            </a:pPr>
            <a:r>
              <a:rPr lang="en-US" altLang="en-US" sz="2400" smtClean="0">
                <a:solidFill>
                  <a:schemeClr val="tx1"/>
                </a:solidFill>
                <a:latin typeface="Lato" charset="0"/>
                <a:cs typeface="Lato" charset="0"/>
                <a:sym typeface="Lato" charset="0"/>
              </a:rPr>
              <a:t>1989: UDF and Congress of South African Trade Unions (COSATU) formed the Mass Democratic Movement (MDM)</a:t>
            </a:r>
          </a:p>
          <a:p>
            <a:pPr lvl="1"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Lato" charset="0"/>
              <a:buChar char="◆"/>
            </a:pPr>
            <a:r>
              <a:rPr lang="en-US" altLang="en-US" sz="2400" smtClean="0">
                <a:solidFill>
                  <a:schemeClr val="tx1"/>
                </a:solidFill>
                <a:latin typeface="Lato" charset="0"/>
                <a:cs typeface="Lato" charset="0"/>
                <a:sym typeface="Lato" charset="0"/>
              </a:rPr>
              <a:t>Launched a nationwide defiance campaign to put more pressure on the govt.</a:t>
            </a:r>
          </a:p>
          <a:p>
            <a:pPr lvl="1"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Lato" charset="0"/>
              <a:buChar char="◆"/>
            </a:pPr>
            <a:r>
              <a:rPr lang="en-US" altLang="en-US" sz="2400" smtClean="0">
                <a:solidFill>
                  <a:schemeClr val="tx1"/>
                </a:solidFill>
                <a:latin typeface="Lato" charset="0"/>
                <a:cs typeface="Lato" charset="0"/>
                <a:sym typeface="Lato" charset="0"/>
              </a:rPr>
              <a:t>Govt responded with no action...</a:t>
            </a:r>
          </a:p>
        </p:txBody>
      </p:sp>
      <p:pic>
        <p:nvPicPr>
          <p:cNvPr id="352260" name="Google Shape;169;p18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1420813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579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Google Shape;174;p19"/>
          <p:cNvSpPr txBox="1">
            <a:spLocks noGrp="1"/>
          </p:cNvSpPr>
          <p:nvPr>
            <p:ph type="title"/>
          </p:nvPr>
        </p:nvSpPr>
        <p:spPr>
          <a:xfrm>
            <a:off x="1296988" y="1250950"/>
            <a:ext cx="7038975" cy="9144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ontserrat" charset="0"/>
              <a:buNone/>
            </a:pPr>
            <a:r>
              <a:rPr lang="en-US" altLang="en-US" sz="3200" smtClean="0">
                <a:solidFill>
                  <a:schemeClr val="tx1"/>
                </a:solidFill>
                <a:latin typeface="Montserrat" charset="0"/>
                <a:cs typeface="Montserrat" charset="0"/>
                <a:sym typeface="Montserrat" charset="0"/>
              </a:rPr>
              <a:t>Breakthrough:  1990</a:t>
            </a:r>
            <a:br>
              <a:rPr lang="en-US" altLang="en-US" sz="3200" smtClean="0">
                <a:solidFill>
                  <a:schemeClr val="tx1"/>
                </a:solidFill>
                <a:latin typeface="Montserrat" charset="0"/>
                <a:cs typeface="Montserrat" charset="0"/>
                <a:sym typeface="Montserrat" charset="0"/>
              </a:rPr>
            </a:br>
            <a:endParaRPr lang="en-US" altLang="en-US" sz="3200" smtClean="0">
              <a:solidFill>
                <a:schemeClr val="tx1"/>
              </a:solidFill>
              <a:latin typeface="Montserrat" charset="0"/>
              <a:cs typeface="Montserrat" charset="0"/>
              <a:sym typeface="Montserrat" charset="0"/>
            </a:endParaRPr>
          </a:p>
        </p:txBody>
      </p:sp>
      <p:sp>
        <p:nvSpPr>
          <p:cNvPr id="354307" name="Google Shape;175;p19"/>
          <p:cNvSpPr txBox="1">
            <a:spLocks noGrp="1"/>
          </p:cNvSpPr>
          <p:nvPr>
            <p:ph type="body" idx="1"/>
          </p:nvPr>
        </p:nvSpPr>
        <p:spPr>
          <a:xfrm>
            <a:off x="1114425" y="2281238"/>
            <a:ext cx="7038975" cy="2911475"/>
          </a:xfrm>
        </p:spPr>
        <p:txBody>
          <a:bodyPr/>
          <a:lstStyle/>
          <a:p>
            <a:pPr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Lato" charset="0"/>
              <a:buChar char="➔"/>
            </a:pPr>
            <a:r>
              <a:rPr lang="en-US" altLang="en-US" sz="2400" smtClean="0">
                <a:solidFill>
                  <a:schemeClr val="tx1"/>
                </a:solidFill>
                <a:latin typeface="Lato" charset="0"/>
                <a:cs typeface="Lato" charset="0"/>
                <a:sym typeface="Lato" charset="0"/>
              </a:rPr>
              <a:t>February 2, 1990 F.W. de Klerk announced</a:t>
            </a:r>
          </a:p>
          <a:p>
            <a:pPr lvl="1"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Lato" charset="0"/>
              <a:buChar char="◆"/>
            </a:pPr>
            <a:r>
              <a:rPr lang="en-US" altLang="en-US" sz="2400" smtClean="0">
                <a:solidFill>
                  <a:schemeClr val="tx1"/>
                </a:solidFill>
                <a:latin typeface="Lato" charset="0"/>
                <a:cs typeface="Lato" charset="0"/>
                <a:sym typeface="Lato" charset="0"/>
              </a:rPr>
              <a:t>Unbanning of ANC and other parties</a:t>
            </a:r>
          </a:p>
          <a:p>
            <a:pPr lvl="1"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Lato" charset="0"/>
              <a:buChar char="◆"/>
            </a:pPr>
            <a:r>
              <a:rPr lang="en-US" altLang="en-US" sz="2400" smtClean="0">
                <a:solidFill>
                  <a:schemeClr val="tx1"/>
                </a:solidFill>
                <a:latin typeface="Lato" charset="0"/>
                <a:cs typeface="Lato" charset="0"/>
                <a:sym typeface="Lato" charset="0"/>
              </a:rPr>
              <a:t>Unconditional release of political prisoners</a:t>
            </a:r>
          </a:p>
          <a:p>
            <a:pPr lvl="1"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Lato" charset="0"/>
              <a:buChar char="◆"/>
            </a:pPr>
            <a:r>
              <a:rPr lang="en-US" altLang="en-US" sz="2400" smtClean="0">
                <a:solidFill>
                  <a:schemeClr val="tx1"/>
                </a:solidFill>
                <a:latin typeface="Lato" charset="0"/>
                <a:cs typeface="Lato" charset="0"/>
                <a:sym typeface="Lato" charset="0"/>
              </a:rPr>
              <a:t>Suspension of death penalty</a:t>
            </a:r>
          </a:p>
          <a:p>
            <a:pPr lvl="1"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Lato" charset="0"/>
              <a:buChar char="◆"/>
            </a:pPr>
            <a:r>
              <a:rPr lang="en-US" altLang="en-US" sz="2400" smtClean="0">
                <a:solidFill>
                  <a:schemeClr val="tx1"/>
                </a:solidFill>
                <a:latin typeface="Lato" charset="0"/>
                <a:cs typeface="Lato" charset="0"/>
                <a:sym typeface="Lato" charset="0"/>
              </a:rPr>
              <a:t>Willingness to negotiate with ANC and other groups to create a democratic constitution</a:t>
            </a:r>
          </a:p>
          <a:p>
            <a:pPr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Lato" charset="0"/>
              <a:buChar char="➔"/>
            </a:pPr>
            <a:r>
              <a:rPr lang="en-US" altLang="en-US" sz="2400" smtClean="0">
                <a:solidFill>
                  <a:schemeClr val="tx1"/>
                </a:solidFill>
                <a:latin typeface="Lato" charset="0"/>
                <a:cs typeface="Lato" charset="0"/>
                <a:sym typeface="Lato" charset="0"/>
              </a:rPr>
              <a:t>Nelson Mandela was release from prison, opposition leaders returned from exile, negotiations began</a:t>
            </a:r>
          </a:p>
        </p:txBody>
      </p:sp>
      <p:pic>
        <p:nvPicPr>
          <p:cNvPr id="354308" name="Google Shape;176;p1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50" y="325438"/>
            <a:ext cx="247015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014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Google Shape;181;p20"/>
          <p:cNvSpPr txBox="1">
            <a:spLocks noGrp="1"/>
          </p:cNvSpPr>
          <p:nvPr>
            <p:ph type="title"/>
          </p:nvPr>
        </p:nvSpPr>
        <p:spPr>
          <a:xfrm>
            <a:off x="1296988" y="1250950"/>
            <a:ext cx="7038975" cy="9144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ontserrat" charset="0"/>
              <a:buNone/>
            </a:pPr>
            <a:r>
              <a:rPr lang="en-US" altLang="en-US" sz="3600" smtClean="0">
                <a:solidFill>
                  <a:schemeClr val="tx1"/>
                </a:solidFill>
                <a:latin typeface="Montserrat" charset="0"/>
                <a:cs typeface="Montserrat" charset="0"/>
                <a:sym typeface="Montserrat" charset="0"/>
              </a:rPr>
              <a:t>Constitutional Debates</a:t>
            </a:r>
          </a:p>
        </p:txBody>
      </p:sp>
      <p:graphicFrame>
        <p:nvGraphicFramePr>
          <p:cNvPr id="183" name="Google Shape;183;p20"/>
          <p:cNvGraphicFramePr/>
          <p:nvPr/>
        </p:nvGraphicFramePr>
        <p:xfrm>
          <a:off x="822325" y="2165350"/>
          <a:ext cx="7199313" cy="384016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79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57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1"/>
                          </a:solidFill>
                        </a:rPr>
                        <a:t>ANC wants</a:t>
                      </a:r>
                      <a:endParaRPr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91420" marB="9142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tx1"/>
                          </a:solidFill>
                        </a:rPr>
                        <a:t>Government Wants</a:t>
                      </a:r>
                      <a:endParaRPr sz="240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91420" marB="914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5793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Char char="●"/>
                      </a:pPr>
                      <a:r>
                        <a:rPr lang="en" sz="2400" dirty="0">
                          <a:solidFill>
                            <a:schemeClr val="tx1"/>
                          </a:solidFill>
                        </a:rPr>
                        <a:t>Majority rule</a:t>
                      </a:r>
                      <a:endParaRPr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91420" marB="91420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Char char="●"/>
                      </a:pPr>
                      <a:r>
                        <a:rPr lang="en" sz="2400" dirty="0">
                          <a:solidFill>
                            <a:schemeClr val="tx1"/>
                          </a:solidFill>
                        </a:rPr>
                        <a:t>Some form of power-sharing that would protect ‘minority interests’</a:t>
                      </a:r>
                      <a:endParaRPr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91420" marB="914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5793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Char char="●"/>
                      </a:pPr>
                      <a:r>
                        <a:rPr lang="en" sz="2400">
                          <a:solidFill>
                            <a:schemeClr val="tx1"/>
                          </a:solidFill>
                        </a:rPr>
                        <a:t>New constitution created by a democratically elected assembly</a:t>
                      </a:r>
                      <a:endParaRPr sz="240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91420" marB="91420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Char char="●"/>
                      </a:pPr>
                      <a:r>
                        <a:rPr lang="en" sz="2400" dirty="0">
                          <a:solidFill>
                            <a:schemeClr val="tx1"/>
                          </a:solidFill>
                        </a:rPr>
                        <a:t>National Party to play a leading role in the decisions about a new constitution</a:t>
                      </a:r>
                      <a:endParaRPr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91420" marB="914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574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Google Shape;188;p21"/>
          <p:cNvSpPr txBox="1">
            <a:spLocks noGrp="1"/>
          </p:cNvSpPr>
          <p:nvPr>
            <p:ph type="title"/>
          </p:nvPr>
        </p:nvSpPr>
        <p:spPr>
          <a:xfrm>
            <a:off x="1162050" y="296863"/>
            <a:ext cx="7038975" cy="9144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Montserrat" charset="0"/>
              <a:buNone/>
            </a:pPr>
            <a:r>
              <a:rPr lang="en-US" altLang="en-US" sz="3600" smtClean="0">
                <a:solidFill>
                  <a:schemeClr val="tx1"/>
                </a:solidFill>
                <a:latin typeface="Montserrat" charset="0"/>
                <a:cs typeface="Montserrat" charset="0"/>
                <a:sym typeface="Montserrat" charset="0"/>
              </a:rPr>
              <a:t>Constitutional Debates</a:t>
            </a:r>
          </a:p>
        </p:txBody>
      </p:sp>
      <p:sp>
        <p:nvSpPr>
          <p:cNvPr id="358403" name="Google Shape;189;p21"/>
          <p:cNvSpPr txBox="1">
            <a:spLocks noGrp="1"/>
          </p:cNvSpPr>
          <p:nvPr>
            <p:ph type="body" idx="1"/>
          </p:nvPr>
        </p:nvSpPr>
        <p:spPr>
          <a:xfrm>
            <a:off x="1162050" y="1549400"/>
            <a:ext cx="7038975" cy="2911475"/>
          </a:xfrm>
        </p:spPr>
        <p:txBody>
          <a:bodyPr/>
          <a:lstStyle/>
          <a:p>
            <a:pPr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Lato" charset="0"/>
              <a:buChar char="➔"/>
            </a:pPr>
            <a:r>
              <a:rPr lang="en-US" altLang="en-US" sz="2400" smtClean="0">
                <a:solidFill>
                  <a:schemeClr val="tx1"/>
                </a:solidFill>
                <a:latin typeface="Lato" charset="0"/>
                <a:cs typeface="Lato" charset="0"/>
                <a:sym typeface="Lato" charset="0"/>
              </a:rPr>
              <a:t>December 1991, formal negotiations at a multiparty conference</a:t>
            </a:r>
          </a:p>
          <a:p>
            <a:pPr lvl="1"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Lato" charset="0"/>
              <a:buChar char="◆"/>
            </a:pPr>
            <a:r>
              <a:rPr lang="en-US" altLang="en-US" sz="2400" smtClean="0">
                <a:solidFill>
                  <a:schemeClr val="tx1"/>
                </a:solidFill>
                <a:latin typeface="Lato" charset="0"/>
                <a:cs typeface="Lato" charset="0"/>
                <a:sym typeface="Lato" charset="0"/>
              </a:rPr>
              <a:t>Convention for a Democratic South Africa (CODESA)</a:t>
            </a:r>
          </a:p>
          <a:p>
            <a:pPr lvl="1" indent="-34290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Lato" charset="0"/>
              <a:buChar char="◆"/>
            </a:pPr>
            <a:r>
              <a:rPr lang="en-US" altLang="en-US" sz="2400" smtClean="0">
                <a:solidFill>
                  <a:schemeClr val="tx1"/>
                </a:solidFill>
                <a:latin typeface="Lato" charset="0"/>
                <a:cs typeface="Lato" charset="0"/>
                <a:sym typeface="Lato" charset="0"/>
              </a:rPr>
              <a:t>Compromised and made the drawing up of a constitution a two-stage process</a:t>
            </a:r>
          </a:p>
        </p:txBody>
      </p:sp>
      <p:pic>
        <p:nvPicPr>
          <p:cNvPr id="358404" name="Google Shape;190;p21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8" y="-80963"/>
            <a:ext cx="2709862" cy="167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247004"/>
      </p:ext>
    </p:extLst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604</Words>
  <Application>Microsoft Office PowerPoint</Application>
  <PresentationFormat>On-screen Show (4:3)</PresentationFormat>
  <Paragraphs>95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Lato</vt:lpstr>
      <vt:lpstr>Montserrat</vt:lpstr>
      <vt:lpstr>Focus</vt:lpstr>
      <vt:lpstr>1_Office Theme</vt:lpstr>
      <vt:lpstr>The End of Apartheid</vt:lpstr>
      <vt:lpstr>Factors that led to change</vt:lpstr>
      <vt:lpstr>Factors that led to change</vt:lpstr>
      <vt:lpstr>New Constitution</vt:lpstr>
      <vt:lpstr>Opposition to Constitution </vt:lpstr>
      <vt:lpstr>Increased Turmoil </vt:lpstr>
      <vt:lpstr>Breakthrough:  1990 </vt:lpstr>
      <vt:lpstr>Constitutional Debates</vt:lpstr>
      <vt:lpstr>Constitutional Debates</vt:lpstr>
      <vt:lpstr>Violence halts progress</vt:lpstr>
      <vt:lpstr>Government of National Unity</vt:lpstr>
      <vt:lpstr>Democratic elections 1994</vt:lpstr>
      <vt:lpstr>Attacking Apartheid</vt:lpstr>
    </vt:vector>
  </TitlesOfParts>
  <Company>Antelope Valley Union High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End of Apartheid</dc:title>
  <dc:creator>Steve Reti</dc:creator>
  <cp:lastModifiedBy>Steve Reti</cp:lastModifiedBy>
  <cp:revision>1</cp:revision>
  <dcterms:created xsi:type="dcterms:W3CDTF">2020-03-16T02:15:14Z</dcterms:created>
  <dcterms:modified xsi:type="dcterms:W3CDTF">2020-03-16T02:20:18Z</dcterms:modified>
</cp:coreProperties>
</file>