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8" r:id="rId2"/>
  </p:sldMasterIdLst>
  <p:notesMasterIdLst>
    <p:notesMasterId r:id="rId38"/>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3" d="100"/>
          <a:sy n="73" d="100"/>
        </p:scale>
        <p:origin x="1320" y="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BF1FE-055C-43B4-8D0A-719663ADEA72}" type="datetimeFigureOut">
              <a:rPr lang="en-US" smtClean="0"/>
              <a:t>9/19/2019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27373-030A-4B91-AA16-3482181E82CC}" type="slidenum">
              <a:rPr lang="en-US" smtClean="0"/>
              <a:t>‹#›</a:t>
            </a:fld>
            <a:endParaRPr lang="en-US"/>
          </a:p>
        </p:txBody>
      </p:sp>
    </p:spTree>
    <p:extLst>
      <p:ext uri="{BB962C8B-B14F-4D97-AF65-F5344CB8AC3E}">
        <p14:creationId xmlns:p14="http://schemas.microsoft.com/office/powerpoint/2010/main" val="3871050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35063" y="685800"/>
            <a:ext cx="4565650" cy="3425825"/>
          </a:xfrm>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1" smtClean="0"/>
              <a:t>SOURCES:</a:t>
            </a:r>
            <a:r>
              <a:rPr lang="en-US" altLang="en-US" sz="1800" smtClean="0"/>
              <a:t> Josh Sanburn, “How the U.S. Postal Service Fell Apart,” </a:t>
            </a:r>
            <a:r>
              <a:rPr lang="en-US" altLang="en-US" sz="1800" i="1" smtClean="0"/>
              <a:t>Time</a:t>
            </a:r>
            <a:r>
              <a:rPr lang="en-US" altLang="en-US" sz="1800" smtClean="0"/>
              <a:t>, May 11, 2011, www.time.com/time/nation/article/0,8599,2099187,00.html (accessed 6/11/12). United States Postal Service, “The United States Postal Service: An American History 1775–2006,” http://about.usps.com/publications/pub100/welcome.htm(accessed 6/11/12).</a:t>
            </a:r>
          </a:p>
        </p:txBody>
      </p:sp>
    </p:spTree>
    <p:extLst>
      <p:ext uri="{BB962C8B-B14F-4D97-AF65-F5344CB8AC3E}">
        <p14:creationId xmlns:p14="http://schemas.microsoft.com/office/powerpoint/2010/main" val="2799152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35063" y="685800"/>
            <a:ext cx="4565650" cy="3425825"/>
          </a:xfrm>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1" smtClean="0"/>
              <a:t>TABLE 3.2 </a:t>
            </a:r>
            <a:r>
              <a:rPr lang="en-US" altLang="en-US" sz="1800" smtClean="0"/>
              <a:t>The Federal System: Specialization of Governmental Functions</a:t>
            </a:r>
          </a:p>
          <a:p>
            <a:r>
              <a:rPr lang="en-US" altLang="en-US" sz="1800" smtClean="0"/>
              <a:t>in the Traditional System (1800–1933)</a:t>
            </a:r>
          </a:p>
          <a:p>
            <a:endParaRPr lang="en-US" altLang="en-US" sz="1800" smtClean="0"/>
          </a:p>
        </p:txBody>
      </p:sp>
    </p:spTree>
    <p:extLst>
      <p:ext uri="{BB962C8B-B14F-4D97-AF65-F5344CB8AC3E}">
        <p14:creationId xmlns:p14="http://schemas.microsoft.com/office/powerpoint/2010/main" val="456614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35063" y="685800"/>
            <a:ext cx="4565650" cy="3425825"/>
          </a:xfrm>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1" smtClean="0"/>
              <a:t>FIGURE 3.1 </a:t>
            </a:r>
            <a:r>
              <a:rPr lang="en-US" altLang="en-US" smtClean="0"/>
              <a:t>Historical Trend of Federal Grants-in-Aid,*1950–2012</a:t>
            </a:r>
          </a:p>
          <a:p>
            <a:endParaRPr lang="en-US" altLang="en-US" sz="1800" smtClean="0"/>
          </a:p>
          <a:p>
            <a:endParaRPr lang="en-US" altLang="en-US" sz="1800" smtClean="0"/>
          </a:p>
          <a:p>
            <a:r>
              <a:rPr lang="en-US" altLang="en-US" b="1" smtClean="0"/>
              <a:t>SOURCE:</a:t>
            </a:r>
            <a:r>
              <a:rPr lang="en-US" altLang="en-US" smtClean="0"/>
              <a:t> U.S. Budget for Fiscal Year 2013, </a:t>
            </a:r>
            <a:r>
              <a:rPr lang="en-US" altLang="en-US" i="1" smtClean="0"/>
              <a:t>Historical Tables</a:t>
            </a:r>
            <a:r>
              <a:rPr lang="en-US" altLang="en-US" smtClean="0"/>
              <a:t>, Table 12.2, www.gpo.gov/fdsys/pkg/BUDGET-2013-TAB/pdf/BUDGET-2013-TAB.pdf(accessed 6/10/12).</a:t>
            </a:r>
          </a:p>
          <a:p>
            <a:endParaRPr lang="en-US" altLang="en-US" sz="1800" smtClean="0"/>
          </a:p>
          <a:p>
            <a:endParaRPr lang="en-US" altLang="en-US" sz="1800" smtClean="0"/>
          </a:p>
        </p:txBody>
      </p:sp>
    </p:spTree>
    <p:extLst>
      <p:ext uri="{BB962C8B-B14F-4D97-AF65-F5344CB8AC3E}">
        <p14:creationId xmlns:p14="http://schemas.microsoft.com/office/powerpoint/2010/main" val="1194384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B17F680-04D2-4709-9445-5E968AA830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798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12B24E-B88A-42FC-9790-1AEB5E226B16}"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44768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0ACFE-8A08-42DD-A259-8A70B799BC19}" type="slidenum">
              <a:rPr lang="en-US"/>
              <a:pPr>
                <a:defRPr/>
              </a:pPr>
              <a:t>‹#›</a:t>
            </a:fld>
            <a:endParaRPr lang="en-US"/>
          </a:p>
        </p:txBody>
      </p:sp>
    </p:spTree>
    <p:extLst>
      <p:ext uri="{BB962C8B-B14F-4D97-AF65-F5344CB8AC3E}">
        <p14:creationId xmlns:p14="http://schemas.microsoft.com/office/powerpoint/2010/main" val="3405428114"/>
      </p:ext>
    </p:extLst>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5A38DA-43AD-4F97-875A-3D921322877B}" type="slidenum">
              <a:rPr lang="en-US"/>
              <a:pPr>
                <a:defRPr/>
              </a:pPr>
              <a:t>‹#›</a:t>
            </a:fld>
            <a:endParaRPr lang="en-US"/>
          </a:p>
        </p:txBody>
      </p:sp>
    </p:spTree>
    <p:extLst>
      <p:ext uri="{BB962C8B-B14F-4D97-AF65-F5344CB8AC3E}">
        <p14:creationId xmlns:p14="http://schemas.microsoft.com/office/powerpoint/2010/main" val="3617307569"/>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7A0C97-8651-4F1A-8F93-3184E4F4E5E4}" type="slidenum">
              <a:rPr lang="en-US"/>
              <a:pPr>
                <a:defRPr/>
              </a:pPr>
              <a:t>‹#›</a:t>
            </a:fld>
            <a:endParaRPr lang="en-US"/>
          </a:p>
        </p:txBody>
      </p:sp>
    </p:spTree>
    <p:extLst>
      <p:ext uri="{BB962C8B-B14F-4D97-AF65-F5344CB8AC3E}">
        <p14:creationId xmlns:p14="http://schemas.microsoft.com/office/powerpoint/2010/main" val="3132098933"/>
      </p:ext>
    </p:extLst>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E4353A-4E02-47E2-A3A9-F0E2DED4B1A3}" type="slidenum">
              <a:rPr lang="en-US"/>
              <a:pPr>
                <a:defRPr/>
              </a:pPr>
              <a:t>‹#›</a:t>
            </a:fld>
            <a:endParaRPr lang="en-US"/>
          </a:p>
        </p:txBody>
      </p:sp>
    </p:spTree>
    <p:extLst>
      <p:ext uri="{BB962C8B-B14F-4D97-AF65-F5344CB8AC3E}">
        <p14:creationId xmlns:p14="http://schemas.microsoft.com/office/powerpoint/2010/main" val="2825230641"/>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947F7-41B2-406C-BBA9-E528D2F68E92}" type="slidenum">
              <a:rPr lang="en-US"/>
              <a:pPr>
                <a:defRPr/>
              </a:pPr>
              <a:t>‹#›</a:t>
            </a:fld>
            <a:endParaRPr lang="en-US"/>
          </a:p>
        </p:txBody>
      </p:sp>
    </p:spTree>
    <p:extLst>
      <p:ext uri="{BB962C8B-B14F-4D97-AF65-F5344CB8AC3E}">
        <p14:creationId xmlns:p14="http://schemas.microsoft.com/office/powerpoint/2010/main" val="288563664"/>
      </p:ext>
    </p:extLst>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1FBDFD-3CC8-4D38-A6F6-4FCA2FDEB0EB}" type="slidenum">
              <a:rPr lang="en-US"/>
              <a:pPr>
                <a:defRPr/>
              </a:pPr>
              <a:t>‹#›</a:t>
            </a:fld>
            <a:endParaRPr lang="en-US"/>
          </a:p>
        </p:txBody>
      </p:sp>
    </p:spTree>
    <p:extLst>
      <p:ext uri="{BB962C8B-B14F-4D97-AF65-F5344CB8AC3E}">
        <p14:creationId xmlns:p14="http://schemas.microsoft.com/office/powerpoint/2010/main" val="1101888309"/>
      </p:ext>
    </p:extLst>
  </p:cSld>
  <p:clrMapOvr>
    <a:masterClrMapping/>
  </p:clrMapOvr>
  <p:transition spd="med">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C288EF-BE35-4400-BF58-2C1C2151E7DE}" type="slidenum">
              <a:rPr lang="en-US"/>
              <a:pPr>
                <a:defRPr/>
              </a:pPr>
              <a:t>‹#›</a:t>
            </a:fld>
            <a:endParaRPr lang="en-US"/>
          </a:p>
        </p:txBody>
      </p:sp>
    </p:spTree>
    <p:extLst>
      <p:ext uri="{BB962C8B-B14F-4D97-AF65-F5344CB8AC3E}">
        <p14:creationId xmlns:p14="http://schemas.microsoft.com/office/powerpoint/2010/main" val="1040356512"/>
      </p:ext>
    </p:extLst>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D0234C-B072-47F8-921A-F193E779FA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63174402"/>
      </p:ext>
    </p:extLst>
  </p:cSld>
  <p:clrMapOvr>
    <a:masterClrMapping/>
  </p:clrMapOvr>
  <p:transition>
    <p:zoom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F2B2C7-9604-45A4-AD86-C77FE841441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62399793"/>
      </p:ext>
    </p:extLst>
  </p:cSld>
  <p:clrMapOvr>
    <a:masterClrMapping/>
  </p:clrMapOvr>
  <p:transition>
    <p:zoom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B7BF7A-923E-421A-8600-E0197369814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39585538"/>
      </p:ext>
    </p:extLst>
  </p:cSld>
  <p:clrMapOvr>
    <a:masterClrMapping/>
  </p:clrMapOvr>
  <p:transition>
    <p:zoom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78D648-9A43-4C84-96D2-A4AF3D9B43D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56918913"/>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EF6548-480B-4337-8740-51AFAE6E0E82}" type="slidenum">
              <a:rPr lang="en-US"/>
              <a:pPr>
                <a:defRPr/>
              </a:pPr>
              <a:t>‹#›</a:t>
            </a:fld>
            <a:endParaRPr lang="en-US"/>
          </a:p>
        </p:txBody>
      </p:sp>
    </p:spTree>
    <p:extLst>
      <p:ext uri="{BB962C8B-B14F-4D97-AF65-F5344CB8AC3E}">
        <p14:creationId xmlns:p14="http://schemas.microsoft.com/office/powerpoint/2010/main" val="74610896"/>
      </p:ext>
    </p:extLst>
  </p:cSld>
  <p:clrMapOvr>
    <a:masterClrMapping/>
  </p:clrMapOvr>
  <p:transition spd="med">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BEEDA68-E736-4895-A878-A9F3DB3757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36088443"/>
      </p:ext>
    </p:extLst>
  </p:cSld>
  <p:clrMapOvr>
    <a:masterClrMapping/>
  </p:clrMapOvr>
  <p:transition>
    <p:zoom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971362B-7A3B-4699-AEBE-8E740D468E0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58092590"/>
      </p:ext>
    </p:extLst>
  </p:cSld>
  <p:clrMapOvr>
    <a:masterClrMapping/>
  </p:clrMapOvr>
  <p:transition>
    <p:zoom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F3526F-5F61-47C5-BED1-B9E9625685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6996713"/>
      </p:ext>
    </p:extLst>
  </p:cSld>
  <p:clrMapOvr>
    <a:masterClrMapping/>
  </p:clrMapOvr>
  <p:transition>
    <p:zoom dir="in"/>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2B0015-35E4-41AA-8A66-27C6EFFDAC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57026759"/>
      </p:ext>
    </p:extLst>
  </p:cSld>
  <p:clrMapOvr>
    <a:masterClrMapping/>
  </p:clrMapOvr>
  <p:transition>
    <p:zoom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8A7E801-4582-4328-AEBA-FD349D409C1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36465510"/>
      </p:ext>
    </p:extLst>
  </p:cSld>
  <p:clrMapOvr>
    <a:masterClrMapping/>
  </p:clrMapOvr>
  <p:transition>
    <p:zoom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A076CB-A8B0-4DC9-ABCA-AADD8DF6506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54295406"/>
      </p:ext>
    </p:extLst>
  </p:cSld>
  <p:clrMapOvr>
    <a:masterClrMapping/>
  </p:clrMapOvr>
  <p:transition>
    <p:zoom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CBB494-6E68-4988-BCE5-7A9FA56D34F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7525939"/>
      </p:ext>
    </p:extLst>
  </p:cSld>
  <p:clrMapOvr>
    <a:masterClrMapping/>
  </p:clrMapOvr>
  <p:transition>
    <p:zoom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798CDC-5B19-4D14-A6CD-8B1772EA3CD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02791746"/>
      </p:ext>
    </p:extLst>
  </p:cSld>
  <p:clrMapOvr>
    <a:masterClrMapping/>
  </p:clrMapOvr>
  <p:transition>
    <p:zoom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89683-BEC3-470C-BDEF-D3E9D1827D7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70441048"/>
      </p:ext>
    </p:extLst>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5F4B58-9A0C-4B19-9555-685921F38A80}" type="slidenum">
              <a:rPr lang="en-US"/>
              <a:pPr>
                <a:defRPr/>
              </a:pPr>
              <a:t>‹#›</a:t>
            </a:fld>
            <a:endParaRPr lang="en-US"/>
          </a:p>
        </p:txBody>
      </p:sp>
    </p:spTree>
    <p:extLst>
      <p:ext uri="{BB962C8B-B14F-4D97-AF65-F5344CB8AC3E}">
        <p14:creationId xmlns:p14="http://schemas.microsoft.com/office/powerpoint/2010/main" val="651353106"/>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09D445-23E5-46BC-A713-8D72FC57D70F}" type="slidenum">
              <a:rPr lang="en-US"/>
              <a:pPr>
                <a:defRPr/>
              </a:pPr>
              <a:t>‹#›</a:t>
            </a:fld>
            <a:endParaRPr lang="en-US"/>
          </a:p>
        </p:txBody>
      </p:sp>
    </p:spTree>
    <p:extLst>
      <p:ext uri="{BB962C8B-B14F-4D97-AF65-F5344CB8AC3E}">
        <p14:creationId xmlns:p14="http://schemas.microsoft.com/office/powerpoint/2010/main" val="335225315"/>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5350CD6-FA1A-4104-9254-22F2308472D3}" type="slidenum">
              <a:rPr lang="en-US"/>
              <a:pPr>
                <a:defRPr/>
              </a:pPr>
              <a:t>‹#›</a:t>
            </a:fld>
            <a:endParaRPr lang="en-US"/>
          </a:p>
        </p:txBody>
      </p:sp>
    </p:spTree>
    <p:extLst>
      <p:ext uri="{BB962C8B-B14F-4D97-AF65-F5344CB8AC3E}">
        <p14:creationId xmlns:p14="http://schemas.microsoft.com/office/powerpoint/2010/main" val="736955017"/>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B9DE407-83C6-4FDC-8BE4-3FEACFF0AB4B}" type="slidenum">
              <a:rPr lang="en-US"/>
              <a:pPr>
                <a:defRPr/>
              </a:pPr>
              <a:t>‹#›</a:t>
            </a:fld>
            <a:endParaRPr lang="en-US"/>
          </a:p>
        </p:txBody>
      </p:sp>
    </p:spTree>
    <p:extLst>
      <p:ext uri="{BB962C8B-B14F-4D97-AF65-F5344CB8AC3E}">
        <p14:creationId xmlns:p14="http://schemas.microsoft.com/office/powerpoint/2010/main" val="22128406"/>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03981A6-1249-49D4-8542-06841566214B}" type="slidenum">
              <a:rPr lang="en-US"/>
              <a:pPr>
                <a:defRPr/>
              </a:pPr>
              <a:t>‹#›</a:t>
            </a:fld>
            <a:endParaRPr lang="en-US"/>
          </a:p>
        </p:txBody>
      </p:sp>
    </p:spTree>
    <p:extLst>
      <p:ext uri="{BB962C8B-B14F-4D97-AF65-F5344CB8AC3E}">
        <p14:creationId xmlns:p14="http://schemas.microsoft.com/office/powerpoint/2010/main" val="2382221212"/>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019212-7963-469A-BA3B-71E99598C1F9}" type="slidenum">
              <a:rPr lang="en-US"/>
              <a:pPr>
                <a:defRPr/>
              </a:pPr>
              <a:t>‹#›</a:t>
            </a:fld>
            <a:endParaRPr lang="en-US"/>
          </a:p>
        </p:txBody>
      </p:sp>
    </p:spTree>
    <p:extLst>
      <p:ext uri="{BB962C8B-B14F-4D97-AF65-F5344CB8AC3E}">
        <p14:creationId xmlns:p14="http://schemas.microsoft.com/office/powerpoint/2010/main" val="2592505540"/>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33E994-CEA0-4CBE-8F7B-4F6D4205D862}" type="slidenum">
              <a:rPr lang="en-US"/>
              <a:pPr>
                <a:defRPr/>
              </a:pPr>
              <a:t>‹#›</a:t>
            </a:fld>
            <a:endParaRPr lang="en-US"/>
          </a:p>
        </p:txBody>
      </p:sp>
    </p:spTree>
    <p:extLst>
      <p:ext uri="{BB962C8B-B14F-4D97-AF65-F5344CB8AC3E}">
        <p14:creationId xmlns:p14="http://schemas.microsoft.com/office/powerpoint/2010/main" val="122486615"/>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417F24B-D511-42D7-B6ED-DF0356A5E471}" type="slidenum">
              <a:rPr lang="en-US"/>
              <a:pPr>
                <a:defRPr/>
              </a:pPr>
              <a:t>‹#›</a:t>
            </a:fld>
            <a:endParaRPr lang="en-US"/>
          </a:p>
        </p:txBody>
      </p:sp>
    </p:spTree>
    <p:extLst>
      <p:ext uri="{BB962C8B-B14F-4D97-AF65-F5344CB8AC3E}">
        <p14:creationId xmlns:p14="http://schemas.microsoft.com/office/powerpoint/2010/main" val="35821528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EF9F4"/>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3129C52-BA88-4009-A558-48D11F8E7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3107275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f3AuStymweQ"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t>Federalism</a:t>
            </a:r>
            <a:br>
              <a:rPr lang="en-US" altLang="en-US" smtClean="0"/>
            </a:br>
            <a:endParaRPr lang="en-US" altLang="en-US" smtClean="0"/>
          </a:p>
        </p:txBody>
      </p:sp>
      <p:sp>
        <p:nvSpPr>
          <p:cNvPr id="35843" name="Text Box 6"/>
          <p:cNvSpPr txBox="1">
            <a:spLocks noChangeArrowheads="1"/>
          </p:cNvSpPr>
          <p:nvPr/>
        </p:nvSpPr>
        <p:spPr bwMode="auto">
          <a:xfrm>
            <a:off x="838200" y="1447800"/>
            <a:ext cx="75199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System of Government in which power is shared between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 central government and state governments</a:t>
            </a:r>
          </a:p>
        </p:txBody>
      </p:sp>
      <p:pic>
        <p:nvPicPr>
          <p:cNvPr id="3584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05050"/>
            <a:ext cx="6019800"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9" descr="j028414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8477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0" descr="j028414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
            <a:ext cx="787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251489"/>
      </p:ext>
    </p:extLst>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a:srcRect l="3147" t="13541" r="34189" b="6250"/>
          <a:stretch/>
        </p:blipFill>
        <p:spPr>
          <a:xfrm>
            <a:off x="283698" y="607255"/>
            <a:ext cx="8153400" cy="5867400"/>
          </a:xfrm>
          <a:prstGeom prst="rect">
            <a:avLst/>
          </a:prstGeom>
        </p:spPr>
      </p:pic>
    </p:spTree>
    <p:extLst>
      <p:ext uri="{BB962C8B-B14F-4D97-AF65-F5344CB8AC3E}">
        <p14:creationId xmlns:p14="http://schemas.microsoft.com/office/powerpoint/2010/main" val="2149410763"/>
      </p:ext>
    </p:extLst>
  </p:cSld>
  <p:clrMapOvr>
    <a:masterClrMapping/>
  </p:clrMapOvr>
  <p:transition spd="med">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Federalism</a:t>
            </a:r>
            <a:endParaRPr lang="en-US" dirty="0"/>
          </a:p>
        </p:txBody>
      </p:sp>
      <p:pic>
        <p:nvPicPr>
          <p:cNvPr id="5" name="Picture 4"/>
          <p:cNvPicPr>
            <a:picLocks noChangeAspect="1"/>
          </p:cNvPicPr>
          <p:nvPr/>
        </p:nvPicPr>
        <p:blipFill>
          <a:blip r:embed="rId2"/>
          <a:stretch>
            <a:fillRect/>
          </a:stretch>
        </p:blipFill>
        <p:spPr>
          <a:xfrm>
            <a:off x="685800" y="2133600"/>
            <a:ext cx="7329601" cy="4120864"/>
          </a:xfrm>
          <a:prstGeom prst="rect">
            <a:avLst/>
          </a:prstGeom>
        </p:spPr>
      </p:pic>
    </p:spTree>
    <p:extLst>
      <p:ext uri="{BB962C8B-B14F-4D97-AF65-F5344CB8AC3E}">
        <p14:creationId xmlns:p14="http://schemas.microsoft.com/office/powerpoint/2010/main" val="1890410247"/>
      </p:ext>
    </p:extLst>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Consequences of Federalism</a:t>
            </a:r>
            <a:endParaRPr lang="en-US" dirty="0"/>
          </a:p>
        </p:txBody>
      </p:sp>
      <p:sp>
        <p:nvSpPr>
          <p:cNvPr id="4" name="Content Placeholder 3"/>
          <p:cNvSpPr>
            <a:spLocks noGrp="1"/>
          </p:cNvSpPr>
          <p:nvPr>
            <p:ph idx="1"/>
          </p:nvPr>
        </p:nvSpPr>
        <p:spPr/>
        <p:txBody>
          <a:bodyPr/>
          <a:lstStyle/>
          <a:p>
            <a:r>
              <a:rPr lang="en-US" dirty="0" smtClean="0"/>
              <a:t>Creates flexibility</a:t>
            </a:r>
          </a:p>
          <a:p>
            <a:pPr lvl="1"/>
            <a:r>
              <a:rPr lang="en-US" dirty="0" smtClean="0"/>
              <a:t>Consequence:  Ambiguity</a:t>
            </a:r>
          </a:p>
          <a:p>
            <a:r>
              <a:rPr lang="en-US" dirty="0" smtClean="0"/>
              <a:t>What are the virtues and vices of ambiguity?</a:t>
            </a:r>
          </a:p>
        </p:txBody>
      </p:sp>
    </p:spTree>
    <p:extLst>
      <p:ext uri="{BB962C8B-B14F-4D97-AF65-F5344CB8AC3E}">
        <p14:creationId xmlns:p14="http://schemas.microsoft.com/office/powerpoint/2010/main" val="418690116"/>
      </p:ext>
    </p:extLst>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990600" y="-76200"/>
            <a:ext cx="7772400" cy="1143000"/>
          </a:xfrm>
        </p:spPr>
        <p:txBody>
          <a:bodyPr/>
          <a:lstStyle/>
          <a:p>
            <a:r>
              <a:rPr lang="en-US" altLang="en-US" dirty="0" smtClean="0"/>
              <a:t>The Power of Clauses </a:t>
            </a:r>
          </a:p>
        </p:txBody>
      </p:sp>
      <p:graphicFrame>
        <p:nvGraphicFramePr>
          <p:cNvPr id="4" name="Table 3"/>
          <p:cNvGraphicFramePr>
            <a:graphicFrameLocks noGrp="1"/>
          </p:cNvGraphicFramePr>
          <p:nvPr>
            <p:extLst/>
          </p:nvPr>
        </p:nvGraphicFramePr>
        <p:xfrm>
          <a:off x="0" y="196342"/>
          <a:ext cx="8763000" cy="6689367"/>
        </p:xfrm>
        <a:graphic>
          <a:graphicData uri="http://schemas.openxmlformats.org/drawingml/2006/table">
            <a:tbl>
              <a:tblPr firstRow="1" bandRow="1">
                <a:tableStyleId>{5C22544A-7EE6-4342-B048-85BDC9FD1C3A}</a:tableStyleId>
              </a:tblPr>
              <a:tblGrid>
                <a:gridCol w="2190750">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2190750">
                  <a:extLst>
                    <a:ext uri="{9D8B030D-6E8A-4147-A177-3AD203B41FA5}">
                      <a16:colId xmlns:a16="http://schemas.microsoft.com/office/drawing/2014/main" val="20002"/>
                    </a:ext>
                  </a:extLst>
                </a:gridCol>
                <a:gridCol w="2190750">
                  <a:extLst>
                    <a:ext uri="{9D8B030D-6E8A-4147-A177-3AD203B41FA5}">
                      <a16:colId xmlns:a16="http://schemas.microsoft.com/office/drawing/2014/main" val="20003"/>
                    </a:ext>
                  </a:extLst>
                </a:gridCol>
              </a:tblGrid>
              <a:tr h="1173905">
                <a:tc>
                  <a:txBody>
                    <a:bodyPr/>
                    <a:lstStyle/>
                    <a:p>
                      <a:r>
                        <a:rPr lang="en-US" sz="1800" dirty="0" smtClean="0"/>
                        <a:t>Constitutional Clause</a:t>
                      </a:r>
                      <a:endParaRPr lang="en-US" sz="1800" dirty="0"/>
                    </a:p>
                  </a:txBody>
                  <a:tcPr marT="45715" marB="45715"/>
                </a:tc>
                <a:tc>
                  <a:txBody>
                    <a:bodyPr/>
                    <a:lstStyle/>
                    <a:p>
                      <a:r>
                        <a:rPr lang="en-US" sz="1800" dirty="0" smtClean="0"/>
                        <a:t>More Power to the Federal government?</a:t>
                      </a:r>
                      <a:endParaRPr lang="en-US" sz="1800" dirty="0"/>
                    </a:p>
                  </a:txBody>
                  <a:tcPr marT="45715" marB="45715"/>
                </a:tc>
                <a:tc>
                  <a:txBody>
                    <a:bodyPr/>
                    <a:lstStyle/>
                    <a:p>
                      <a:r>
                        <a:rPr lang="en-US" sz="1800" dirty="0" smtClean="0"/>
                        <a:t>More Power to the States?</a:t>
                      </a:r>
                      <a:endParaRPr lang="en-US" sz="1800" dirty="0"/>
                    </a:p>
                  </a:txBody>
                  <a:tcPr marT="45715" marB="45715"/>
                </a:tc>
                <a:tc>
                  <a:txBody>
                    <a:bodyPr/>
                    <a:lstStyle/>
                    <a:p>
                      <a:r>
                        <a:rPr lang="en-US" sz="1800" dirty="0" smtClean="0"/>
                        <a:t>More Power to Both?</a:t>
                      </a:r>
                      <a:endParaRPr lang="en-US" sz="1800" dirty="0"/>
                    </a:p>
                  </a:txBody>
                  <a:tcPr marT="45715" marB="45715"/>
                </a:tc>
                <a:extLst>
                  <a:ext uri="{0D108BD9-81ED-4DB2-BD59-A6C34878D82A}">
                    <a16:rowId xmlns:a16="http://schemas.microsoft.com/office/drawing/2014/main" val="10000"/>
                  </a:ext>
                </a:extLst>
              </a:tr>
              <a:tr h="714195">
                <a:tc>
                  <a:txBody>
                    <a:bodyPr/>
                    <a:lstStyle/>
                    <a:p>
                      <a:r>
                        <a:rPr lang="en-US" sz="1800" dirty="0" smtClean="0"/>
                        <a:t>Article I, Sec. 8, clauses</a:t>
                      </a:r>
                      <a:r>
                        <a:rPr lang="en-US" sz="1800" baseline="0" dirty="0" smtClean="0"/>
                        <a:t> 1-17</a:t>
                      </a:r>
                    </a:p>
                    <a:p>
                      <a:r>
                        <a:rPr lang="en-US" sz="1800" baseline="0" dirty="0" smtClean="0"/>
                        <a:t>Expressed powers</a:t>
                      </a:r>
                      <a:endParaRPr lang="en-US" sz="1800" dirty="0"/>
                    </a:p>
                  </a:txBody>
                  <a:tcPr marT="45715" marB="45715"/>
                </a:tc>
                <a:tc>
                  <a:txBody>
                    <a:bodyPr/>
                    <a:lstStyle/>
                    <a:p>
                      <a:endParaRPr lang="en-US" sz="1800" dirty="0"/>
                    </a:p>
                  </a:txBody>
                  <a:tcPr marT="45715" marB="45715"/>
                </a:tc>
                <a:tc>
                  <a:txBody>
                    <a:bodyPr/>
                    <a:lstStyle/>
                    <a:p>
                      <a:endParaRPr lang="en-US" sz="1800"/>
                    </a:p>
                  </a:txBody>
                  <a:tcPr marT="45715" marB="45715"/>
                </a:tc>
                <a:tc>
                  <a:txBody>
                    <a:bodyPr/>
                    <a:lstStyle/>
                    <a:p>
                      <a:endParaRPr lang="en-US" sz="1800" dirty="0"/>
                    </a:p>
                  </a:txBody>
                  <a:tcPr marT="45715" marB="45715"/>
                </a:tc>
                <a:extLst>
                  <a:ext uri="{0D108BD9-81ED-4DB2-BD59-A6C34878D82A}">
                    <a16:rowId xmlns:a16="http://schemas.microsoft.com/office/drawing/2014/main" val="10001"/>
                  </a:ext>
                </a:extLst>
              </a:tr>
              <a:tr h="714195">
                <a:tc>
                  <a:txBody>
                    <a:bodyPr/>
                    <a:lstStyle/>
                    <a:p>
                      <a:r>
                        <a:rPr lang="en-US" sz="1800" dirty="0" smtClean="0"/>
                        <a:t>Article 1, Sec 8, clause 18</a:t>
                      </a:r>
                    </a:p>
                    <a:p>
                      <a:r>
                        <a:rPr lang="en-US" sz="1800" dirty="0" smtClean="0"/>
                        <a:t>Elastic Clause</a:t>
                      </a:r>
                    </a:p>
                    <a:p>
                      <a:r>
                        <a:rPr lang="en-US" sz="1800" dirty="0" smtClean="0"/>
                        <a:t>Implied powers</a:t>
                      </a:r>
                      <a:endParaRPr lang="en-US" sz="1800" dirty="0"/>
                    </a:p>
                  </a:txBody>
                  <a:tcPr marT="45715" marB="45715"/>
                </a:tc>
                <a:tc>
                  <a:txBody>
                    <a:bodyPr/>
                    <a:lstStyle/>
                    <a:p>
                      <a:endParaRPr lang="en-US" sz="1800" dirty="0"/>
                    </a:p>
                  </a:txBody>
                  <a:tcPr marT="45715" marB="45715"/>
                </a:tc>
                <a:tc>
                  <a:txBody>
                    <a:bodyPr/>
                    <a:lstStyle/>
                    <a:p>
                      <a:endParaRPr lang="en-US" sz="1800"/>
                    </a:p>
                  </a:txBody>
                  <a:tcPr marT="45715" marB="45715"/>
                </a:tc>
                <a:tc>
                  <a:txBody>
                    <a:bodyPr/>
                    <a:lstStyle/>
                    <a:p>
                      <a:endParaRPr lang="en-US" sz="1800" dirty="0"/>
                    </a:p>
                  </a:txBody>
                  <a:tcPr marT="45715" marB="45715"/>
                </a:tc>
                <a:extLst>
                  <a:ext uri="{0D108BD9-81ED-4DB2-BD59-A6C34878D82A}">
                    <a16:rowId xmlns:a16="http://schemas.microsoft.com/office/drawing/2014/main" val="10002"/>
                  </a:ext>
                </a:extLst>
              </a:tr>
              <a:tr h="1235137">
                <a:tc>
                  <a:txBody>
                    <a:bodyPr/>
                    <a:lstStyle/>
                    <a:p>
                      <a:r>
                        <a:rPr lang="en-US" sz="1800" baseline="0" dirty="0" smtClean="0"/>
                        <a:t>Article IV, Sec 1</a:t>
                      </a:r>
                    </a:p>
                    <a:p>
                      <a:r>
                        <a:rPr lang="en-US" sz="1800" baseline="0" dirty="0" smtClean="0"/>
                        <a:t>Full Faith and Credit Clause </a:t>
                      </a:r>
                    </a:p>
                  </a:txBody>
                  <a:tcPr marT="45715" marB="45715"/>
                </a:tc>
                <a:tc>
                  <a:txBody>
                    <a:bodyPr/>
                    <a:lstStyle/>
                    <a:p>
                      <a:endParaRPr lang="en-US" sz="1800"/>
                    </a:p>
                  </a:txBody>
                  <a:tcPr marT="45715" marB="45715"/>
                </a:tc>
                <a:tc>
                  <a:txBody>
                    <a:bodyPr/>
                    <a:lstStyle/>
                    <a:p>
                      <a:endParaRPr lang="en-US" sz="1800" dirty="0"/>
                    </a:p>
                  </a:txBody>
                  <a:tcPr marT="45715" marB="45715"/>
                </a:tc>
                <a:tc>
                  <a:txBody>
                    <a:bodyPr/>
                    <a:lstStyle/>
                    <a:p>
                      <a:endParaRPr lang="en-US" sz="1800" dirty="0"/>
                    </a:p>
                  </a:txBody>
                  <a:tcPr marT="45715" marB="45715"/>
                </a:tc>
                <a:extLst>
                  <a:ext uri="{0D108BD9-81ED-4DB2-BD59-A6C34878D82A}">
                    <a16:rowId xmlns:a16="http://schemas.microsoft.com/office/drawing/2014/main" val="10003"/>
                  </a:ext>
                </a:extLst>
              </a:tr>
              <a:tr h="714195">
                <a:tc>
                  <a:txBody>
                    <a:bodyPr/>
                    <a:lstStyle/>
                    <a:p>
                      <a:r>
                        <a:rPr lang="en-US" sz="1800" dirty="0" smtClean="0"/>
                        <a:t>Article VI</a:t>
                      </a:r>
                    </a:p>
                    <a:p>
                      <a:r>
                        <a:rPr lang="en-US" sz="1800" dirty="0" smtClean="0"/>
                        <a:t>Supremacy</a:t>
                      </a:r>
                      <a:r>
                        <a:rPr lang="en-US" sz="1800" baseline="0" dirty="0" smtClean="0"/>
                        <a:t> Clause</a:t>
                      </a:r>
                      <a:endParaRPr lang="en-US" sz="1800" dirty="0"/>
                    </a:p>
                  </a:txBody>
                  <a:tcPr marT="45715" marB="45715"/>
                </a:tc>
                <a:tc>
                  <a:txBody>
                    <a:bodyPr/>
                    <a:lstStyle/>
                    <a:p>
                      <a:endParaRPr lang="en-US" sz="1800" dirty="0"/>
                    </a:p>
                  </a:txBody>
                  <a:tcPr marT="45715" marB="45715"/>
                </a:tc>
                <a:tc>
                  <a:txBody>
                    <a:bodyPr/>
                    <a:lstStyle/>
                    <a:p>
                      <a:endParaRPr lang="en-US" sz="1800"/>
                    </a:p>
                  </a:txBody>
                  <a:tcPr marT="45715" marB="45715"/>
                </a:tc>
                <a:tc>
                  <a:txBody>
                    <a:bodyPr/>
                    <a:lstStyle/>
                    <a:p>
                      <a:endParaRPr lang="en-US" sz="1800"/>
                    </a:p>
                  </a:txBody>
                  <a:tcPr marT="45715" marB="45715"/>
                </a:tc>
                <a:extLst>
                  <a:ext uri="{0D108BD9-81ED-4DB2-BD59-A6C34878D82A}">
                    <a16:rowId xmlns:a16="http://schemas.microsoft.com/office/drawing/2014/main" val="10004"/>
                  </a:ext>
                </a:extLst>
              </a:tr>
              <a:tr h="714195">
                <a:tc>
                  <a:txBody>
                    <a:bodyPr/>
                    <a:lstStyle/>
                    <a:p>
                      <a:r>
                        <a:rPr lang="en-US" sz="1800" dirty="0" smtClean="0"/>
                        <a:t>Amendment IX,</a:t>
                      </a:r>
                      <a:r>
                        <a:rPr lang="en-US" sz="1800" baseline="0" dirty="0" smtClean="0"/>
                        <a:t> X</a:t>
                      </a:r>
                    </a:p>
                    <a:p>
                      <a:r>
                        <a:rPr lang="en-US" sz="1800" baseline="0" dirty="0" smtClean="0"/>
                        <a:t>Reserved Powers</a:t>
                      </a:r>
                    </a:p>
                    <a:p>
                      <a:r>
                        <a:rPr lang="en-US" sz="1800" baseline="0" dirty="0" smtClean="0"/>
                        <a:t>More rights than are stated in rest of the Constitution</a:t>
                      </a:r>
                      <a:endParaRPr lang="en-US" sz="1800" dirty="0"/>
                    </a:p>
                  </a:txBody>
                  <a:tcPr marT="45715" marB="45715"/>
                </a:tc>
                <a:tc>
                  <a:txBody>
                    <a:bodyPr/>
                    <a:lstStyle/>
                    <a:p>
                      <a:endParaRPr lang="en-US" sz="1800"/>
                    </a:p>
                  </a:txBody>
                  <a:tcPr marT="45715" marB="45715"/>
                </a:tc>
                <a:tc>
                  <a:txBody>
                    <a:bodyPr/>
                    <a:lstStyle/>
                    <a:p>
                      <a:endParaRPr lang="en-US" sz="1800" dirty="0"/>
                    </a:p>
                  </a:txBody>
                  <a:tcPr marT="45715" marB="45715"/>
                </a:tc>
                <a:tc>
                  <a:txBody>
                    <a:bodyPr/>
                    <a:lstStyle/>
                    <a:p>
                      <a:endParaRPr lang="en-US" sz="1800" dirty="0"/>
                    </a:p>
                  </a:txBody>
                  <a:tcPr marT="45715" marB="4571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8015592"/>
      </p:ext>
    </p:extLst>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3400" y="0"/>
            <a:ext cx="7772400" cy="1143000"/>
          </a:xfrm>
          <a:effectLst>
            <a:outerShdw dist="35921" dir="2700000" algn="ctr" rotWithShape="0">
              <a:schemeClr val="hlink"/>
            </a:outerShdw>
          </a:effectLst>
        </p:spPr>
        <p:txBody>
          <a:bodyPr lIns="90488" tIns="44450" rIns="90488" bIns="44450"/>
          <a:lstStyle/>
          <a:p>
            <a:r>
              <a:rPr lang="en-US" altLang="en-US" sz="2800" smtClean="0"/>
              <a:t>The American Federal System -- The Division of Powers Between the National Government and the State Governments</a:t>
            </a:r>
            <a:endParaRPr lang="en-US" altLang="en-US" smtClean="0"/>
          </a:p>
        </p:txBody>
      </p:sp>
      <p:sp>
        <p:nvSpPr>
          <p:cNvPr id="47107" name="Rectangle 3"/>
          <p:cNvSpPr>
            <a:spLocks noChangeArrowheads="1"/>
          </p:cNvSpPr>
          <p:nvPr/>
        </p:nvSpPr>
        <p:spPr bwMode="auto">
          <a:xfrm>
            <a:off x="660400" y="2133600"/>
            <a:ext cx="8483600" cy="254000"/>
          </a:xfrm>
          <a:prstGeom prst="rect">
            <a:avLst/>
          </a:prstGeom>
          <a:solidFill>
            <a:srgbClr val="D49FFF"/>
          </a:solidFill>
          <a:ln w="12700">
            <a:solidFill>
              <a:schemeClr val="tx1"/>
            </a:solidFill>
            <a:miter lim="800000"/>
            <a:headEnd/>
            <a:tailEnd/>
          </a:ln>
        </p:spPr>
        <p:txBody>
          <a:bodyPr wrap="none"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SELECTED CONSTITUTIONAL POWERS</a:t>
            </a:r>
          </a:p>
        </p:txBody>
      </p:sp>
      <p:sp>
        <p:nvSpPr>
          <p:cNvPr id="47108" name="Rectangle 4"/>
          <p:cNvSpPr>
            <a:spLocks noChangeArrowheads="1"/>
          </p:cNvSpPr>
          <p:nvPr/>
        </p:nvSpPr>
        <p:spPr bwMode="auto">
          <a:xfrm>
            <a:off x="3149600" y="1778000"/>
            <a:ext cx="2844800" cy="2235200"/>
          </a:xfrm>
          <a:prstGeom prst="rect">
            <a:avLst/>
          </a:prstGeom>
          <a:solidFill>
            <a:schemeClr val="hlink"/>
          </a:solidFill>
          <a:ln w="12700">
            <a:solidFill>
              <a:schemeClr val="tx1"/>
            </a:solidFill>
            <a:miter lim="800000"/>
            <a:headEnd/>
            <a:tailEnd/>
          </a:ln>
        </p:spPr>
        <p:txBody>
          <a:bodyPr lIns="90488" tIns="44450" rIns="90488" bIns="4445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
                <a:srgbClr val="FF5008"/>
              </a:buClr>
              <a:buSzTx/>
              <a:buFontTx/>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CONCURRENT</a:t>
            </a:r>
          </a:p>
          <a:p>
            <a:pPr marL="0" marR="0" lvl="0" indent="0" algn="l" defTabSz="914400" rtl="0" eaLnBrk="0" fontAlgn="base" latinLnBrk="0" hangingPunct="0">
              <a:lnSpc>
                <a:spcPct val="100000"/>
              </a:lnSpc>
              <a:spcBef>
                <a:spcPct val="0"/>
              </a:spcBef>
              <a:spcAft>
                <a:spcPct val="0"/>
              </a:spcAft>
              <a:buClr>
                <a:srgbClr val="FF5008"/>
              </a:buClr>
              <a:buSzTx/>
              <a:buFontTx/>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levy and collect taxes</a:t>
            </a:r>
          </a:p>
          <a:p>
            <a:pPr marL="0" marR="0" lvl="0" indent="0" algn="l" defTabSz="914400" rtl="0" eaLnBrk="0" fontAlgn="base" latinLnBrk="0" hangingPunct="0">
              <a:lnSpc>
                <a:spcPct val="100000"/>
              </a:lnSpc>
              <a:spcBef>
                <a:spcPct val="0"/>
              </a:spcBef>
              <a:spcAft>
                <a:spcPct val="0"/>
              </a:spcAft>
              <a:buClr>
                <a:srgbClr val="FF5008"/>
              </a:buClr>
              <a:buSzTx/>
              <a:buFontTx/>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borrow money</a:t>
            </a:r>
          </a:p>
          <a:p>
            <a:pPr marL="0" marR="0" lvl="0" indent="0" algn="l" defTabSz="914400" rtl="0" eaLnBrk="0" fontAlgn="base" latinLnBrk="0" hangingPunct="0">
              <a:lnSpc>
                <a:spcPct val="100000"/>
              </a:lnSpc>
              <a:spcBef>
                <a:spcPct val="0"/>
              </a:spcBef>
              <a:spcAft>
                <a:spcPct val="0"/>
              </a:spcAft>
              <a:buClr>
                <a:srgbClr val="FF5008"/>
              </a:buClr>
              <a:buSzTx/>
              <a:buFontTx/>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make and enforce laws</a:t>
            </a:r>
          </a:p>
          <a:p>
            <a:pPr marL="0" marR="0" lvl="0" indent="0" algn="l" defTabSz="914400" rtl="0" eaLnBrk="0" fontAlgn="base" latinLnBrk="0" hangingPunct="0">
              <a:lnSpc>
                <a:spcPct val="100000"/>
              </a:lnSpc>
              <a:spcBef>
                <a:spcPct val="0"/>
              </a:spcBef>
              <a:spcAft>
                <a:spcPct val="0"/>
              </a:spcAft>
              <a:buClr>
                <a:srgbClr val="FF5008"/>
              </a:buClr>
              <a:buSzTx/>
              <a:buFontTx/>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establish courts</a:t>
            </a:r>
          </a:p>
          <a:p>
            <a:pPr marL="0" marR="0" lvl="0" indent="0" algn="l" defTabSz="914400" rtl="0" eaLnBrk="0" fontAlgn="base" latinLnBrk="0" hangingPunct="0">
              <a:lnSpc>
                <a:spcPct val="100000"/>
              </a:lnSpc>
              <a:spcBef>
                <a:spcPct val="0"/>
              </a:spcBef>
              <a:spcAft>
                <a:spcPct val="0"/>
              </a:spcAft>
              <a:buClr>
                <a:srgbClr val="FF5008"/>
              </a:buClr>
              <a:buSzTx/>
              <a:buFontTx/>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provide for the general welfare</a:t>
            </a:r>
          </a:p>
          <a:p>
            <a:pPr marL="0" marR="0" lvl="0" indent="0" algn="l" defTabSz="914400" rtl="0" eaLnBrk="0" fontAlgn="base" latinLnBrk="0" hangingPunct="0">
              <a:lnSpc>
                <a:spcPct val="100000"/>
              </a:lnSpc>
              <a:spcBef>
                <a:spcPct val="0"/>
              </a:spcBef>
              <a:spcAft>
                <a:spcPct val="0"/>
              </a:spcAft>
              <a:buClr>
                <a:srgbClr val="FF5008"/>
              </a:buClr>
              <a:buSzTx/>
              <a:buFontTx/>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charter banks and corporations</a:t>
            </a:r>
          </a:p>
        </p:txBody>
      </p:sp>
      <p:sp>
        <p:nvSpPr>
          <p:cNvPr id="47109" name="Rectangle 5"/>
          <p:cNvSpPr>
            <a:spLocks noChangeArrowheads="1"/>
          </p:cNvSpPr>
          <p:nvPr/>
        </p:nvSpPr>
        <p:spPr bwMode="auto">
          <a:xfrm>
            <a:off x="177800" y="1797050"/>
            <a:ext cx="2844800" cy="2235200"/>
          </a:xfrm>
          <a:prstGeom prst="rect">
            <a:avLst/>
          </a:prstGeom>
          <a:solidFill>
            <a:srgbClr val="C8FEC8"/>
          </a:solidFill>
          <a:ln w="12700">
            <a:solidFill>
              <a:schemeClr val="tx1"/>
            </a:solidFill>
            <a:miter lim="800000"/>
            <a:headEnd/>
            <a:tailEnd/>
          </a:ln>
        </p:spPr>
        <p:txBody>
          <a:bodyPr lIns="90488" tIns="44450" rIns="90488" bIns="4445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EXPRESSED</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
                <a:srgbClr val="FF5008"/>
              </a:buClr>
              <a:buSzTx/>
              <a:buFontTx/>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coin money</a:t>
            </a:r>
          </a:p>
          <a:p>
            <a:pPr marL="0" marR="0" lvl="0" indent="0" algn="l" defTabSz="914400" rtl="0" eaLnBrk="0" fontAlgn="base" latinLnBrk="0" hangingPunct="0">
              <a:lnSpc>
                <a:spcPct val="100000"/>
              </a:lnSpc>
              <a:spcBef>
                <a:spcPct val="0"/>
              </a:spcBef>
              <a:spcAft>
                <a:spcPct val="0"/>
              </a:spcAft>
              <a:buClr>
                <a:srgbClr val="FF5008"/>
              </a:buClr>
              <a:buSzTx/>
              <a:buFontTx/>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conduct foreign relations</a:t>
            </a:r>
          </a:p>
          <a:p>
            <a:pPr marL="0" marR="0" lvl="0" indent="0" algn="l" defTabSz="914400" rtl="0" eaLnBrk="0" fontAlgn="base" latinLnBrk="0" hangingPunct="0">
              <a:lnSpc>
                <a:spcPct val="100000"/>
              </a:lnSpc>
              <a:spcBef>
                <a:spcPct val="0"/>
              </a:spcBef>
              <a:spcAft>
                <a:spcPct val="0"/>
              </a:spcAft>
              <a:buClr>
                <a:srgbClr val="FF5008"/>
              </a:buClr>
              <a:buSzTx/>
              <a:buFontTx/>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regulate interstate commerce</a:t>
            </a:r>
          </a:p>
          <a:p>
            <a:pPr marL="0" marR="0" lvl="0" indent="0" algn="l" defTabSz="914400" rtl="0" eaLnBrk="0" fontAlgn="base" latinLnBrk="0" hangingPunct="0">
              <a:lnSpc>
                <a:spcPct val="100000"/>
              </a:lnSpc>
              <a:spcBef>
                <a:spcPct val="0"/>
              </a:spcBef>
              <a:spcAft>
                <a:spcPct val="0"/>
              </a:spcAft>
              <a:buClr>
                <a:srgbClr val="FF5008"/>
              </a:buClr>
              <a:buSzTx/>
              <a:buFontTx/>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levy and collect taxes</a:t>
            </a:r>
          </a:p>
          <a:p>
            <a:pPr marL="0" marR="0" lvl="0" indent="0" algn="l" defTabSz="914400" rtl="0" eaLnBrk="0" fontAlgn="base" latinLnBrk="0" hangingPunct="0">
              <a:lnSpc>
                <a:spcPct val="100000"/>
              </a:lnSpc>
              <a:spcBef>
                <a:spcPct val="0"/>
              </a:spcBef>
              <a:spcAft>
                <a:spcPct val="0"/>
              </a:spcAft>
              <a:buClr>
                <a:srgbClr val="FF5008"/>
              </a:buClr>
              <a:buSzTx/>
              <a:buFontTx/>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raise and support the military</a:t>
            </a:r>
          </a:p>
          <a:p>
            <a:pPr marL="0" marR="0" lvl="0" indent="0" algn="l" defTabSz="914400" rtl="0" eaLnBrk="0" fontAlgn="base" latinLnBrk="0" hangingPunct="0">
              <a:lnSpc>
                <a:spcPct val="100000"/>
              </a:lnSpc>
              <a:spcBef>
                <a:spcPct val="0"/>
              </a:spcBef>
              <a:spcAft>
                <a:spcPct val="0"/>
              </a:spcAft>
              <a:buClr>
                <a:srgbClr val="FF5008"/>
              </a:buClr>
              <a:buSzTx/>
              <a:buFontTx/>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establish post offices</a:t>
            </a:r>
          </a:p>
          <a:p>
            <a:pPr marL="0" marR="0" lvl="0" indent="0" algn="l" defTabSz="914400" rtl="0" eaLnBrk="0" fontAlgn="base" latinLnBrk="0" hangingPunct="0">
              <a:lnSpc>
                <a:spcPct val="100000"/>
              </a:lnSpc>
              <a:spcBef>
                <a:spcPct val="0"/>
              </a:spcBef>
              <a:spcAft>
                <a:spcPct val="0"/>
              </a:spcAft>
              <a:buClr>
                <a:srgbClr val="FF5008"/>
              </a:buClr>
              <a:buSzTx/>
              <a:buFontTx/>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establish courts inferior to the Supreme Court</a:t>
            </a:r>
          </a:p>
          <a:p>
            <a:pPr marL="0" marR="0" lvl="0" indent="0" algn="l" defTabSz="914400" rtl="0" eaLnBrk="0" fontAlgn="base" latinLnBrk="0" hangingPunct="0">
              <a:lnSpc>
                <a:spcPct val="100000"/>
              </a:lnSpc>
              <a:spcBef>
                <a:spcPct val="0"/>
              </a:spcBef>
              <a:spcAft>
                <a:spcPct val="0"/>
              </a:spcAft>
              <a:buClr>
                <a:srgbClr val="FF5008"/>
              </a:buClr>
              <a:buSzTx/>
              <a:buFontTx/>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admit new states</a:t>
            </a:r>
          </a:p>
        </p:txBody>
      </p:sp>
      <p:sp>
        <p:nvSpPr>
          <p:cNvPr id="47110" name="Rectangle 6"/>
          <p:cNvSpPr>
            <a:spLocks noChangeArrowheads="1"/>
          </p:cNvSpPr>
          <p:nvPr/>
        </p:nvSpPr>
        <p:spPr bwMode="auto">
          <a:xfrm>
            <a:off x="6121400" y="1797050"/>
            <a:ext cx="2844800" cy="2235200"/>
          </a:xfrm>
          <a:prstGeom prst="rect">
            <a:avLst/>
          </a:prstGeom>
          <a:solidFill>
            <a:srgbClr val="FDE3BA"/>
          </a:solidFill>
          <a:ln w="12700">
            <a:solidFill>
              <a:schemeClr val="tx1"/>
            </a:solidFill>
            <a:miter lim="800000"/>
            <a:headEnd/>
            <a:tailEnd/>
          </a:ln>
        </p:spPr>
        <p:txBody>
          <a:bodyPr lIns="90488" tIns="44450" rIns="90488" bIns="4445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RESERVED TO THE STATES</a:t>
            </a:r>
          </a:p>
          <a:p>
            <a:pPr marL="0" marR="0" lvl="0" indent="0" algn="l" defTabSz="914400" rtl="0" eaLnBrk="0" fontAlgn="base" latinLnBrk="0" hangingPunct="0">
              <a:lnSpc>
                <a:spcPct val="100000"/>
              </a:lnSpc>
              <a:spcBef>
                <a:spcPct val="0"/>
              </a:spcBef>
              <a:spcAft>
                <a:spcPct val="0"/>
              </a:spcAft>
              <a:buClr>
                <a:srgbClr val="FF5008"/>
              </a:buClr>
              <a:buSzTx/>
              <a:buFontTx/>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regulate intrastate commerce</a:t>
            </a:r>
          </a:p>
          <a:p>
            <a:pPr marL="0" marR="0" lvl="0" indent="0" algn="l" defTabSz="914400" rtl="0" eaLnBrk="0" fontAlgn="base" latinLnBrk="0" hangingPunct="0">
              <a:lnSpc>
                <a:spcPct val="100000"/>
              </a:lnSpc>
              <a:spcBef>
                <a:spcPct val="0"/>
              </a:spcBef>
              <a:spcAft>
                <a:spcPct val="0"/>
              </a:spcAft>
              <a:buClr>
                <a:srgbClr val="FF5008"/>
              </a:buClr>
              <a:buSzTx/>
              <a:buFontTx/>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conduct elections</a:t>
            </a:r>
          </a:p>
          <a:p>
            <a:pPr marL="0" marR="0" lvl="0" indent="0" algn="l" defTabSz="914400" rtl="0" eaLnBrk="0" fontAlgn="base" latinLnBrk="0" hangingPunct="0">
              <a:lnSpc>
                <a:spcPct val="100000"/>
              </a:lnSpc>
              <a:spcBef>
                <a:spcPct val="0"/>
              </a:spcBef>
              <a:spcAft>
                <a:spcPct val="0"/>
              </a:spcAft>
              <a:buClr>
                <a:srgbClr val="FF5008"/>
              </a:buClr>
              <a:buSzTx/>
              <a:buFontTx/>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provide for public health, safety, and morals</a:t>
            </a:r>
          </a:p>
          <a:p>
            <a:pPr marL="0" marR="0" lvl="0" indent="0" algn="l" defTabSz="914400" rtl="0" eaLnBrk="0" fontAlgn="base" latinLnBrk="0" hangingPunct="0">
              <a:lnSpc>
                <a:spcPct val="100000"/>
              </a:lnSpc>
              <a:spcBef>
                <a:spcPct val="0"/>
              </a:spcBef>
              <a:spcAft>
                <a:spcPct val="0"/>
              </a:spcAft>
              <a:buClr>
                <a:srgbClr val="FF5008"/>
              </a:buClr>
              <a:buSzTx/>
              <a:buFontTx/>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establish local governments</a:t>
            </a:r>
          </a:p>
          <a:p>
            <a:pPr marL="0" marR="0" lvl="0" indent="0" algn="l" defTabSz="914400" rtl="0" eaLnBrk="0" fontAlgn="base" latinLnBrk="0" hangingPunct="0">
              <a:lnSpc>
                <a:spcPct val="100000"/>
              </a:lnSpc>
              <a:spcBef>
                <a:spcPct val="0"/>
              </a:spcBef>
              <a:spcAft>
                <a:spcPct val="0"/>
              </a:spcAft>
              <a:buClr>
                <a:srgbClr val="FF5008"/>
              </a:buClr>
              <a:buSzTx/>
              <a:buFontTx/>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ratify amendments to the federal constitution</a:t>
            </a:r>
          </a:p>
          <a:p>
            <a:pPr marL="0" marR="0" lvl="0" indent="0" algn="l" defTabSz="914400" rtl="0" eaLnBrk="0" fontAlgn="base" latinLnBrk="0" hangingPunct="0">
              <a:lnSpc>
                <a:spcPct val="100000"/>
              </a:lnSpc>
              <a:spcBef>
                <a:spcPct val="0"/>
              </a:spcBef>
              <a:spcAft>
                <a:spcPct val="0"/>
              </a:spcAft>
              <a:buClr>
                <a:srgbClr val="FF5008"/>
              </a:buClr>
              <a:buSzTx/>
              <a:buFontTx/>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establish a state militia</a:t>
            </a:r>
          </a:p>
        </p:txBody>
      </p:sp>
      <p:sp>
        <p:nvSpPr>
          <p:cNvPr id="47111" name="Rectangle 7"/>
          <p:cNvSpPr>
            <a:spLocks noChangeArrowheads="1"/>
          </p:cNvSpPr>
          <p:nvPr/>
        </p:nvSpPr>
        <p:spPr bwMode="auto">
          <a:xfrm>
            <a:off x="2971800" y="1447800"/>
            <a:ext cx="29178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National and State Governments</a:t>
            </a:r>
          </a:p>
        </p:txBody>
      </p:sp>
      <p:sp>
        <p:nvSpPr>
          <p:cNvPr id="47112" name="Rectangle 8"/>
          <p:cNvSpPr>
            <a:spLocks noChangeArrowheads="1"/>
          </p:cNvSpPr>
          <p:nvPr/>
        </p:nvSpPr>
        <p:spPr bwMode="auto">
          <a:xfrm>
            <a:off x="631825" y="1354138"/>
            <a:ext cx="19732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National Government</a:t>
            </a:r>
          </a:p>
        </p:txBody>
      </p:sp>
      <p:sp>
        <p:nvSpPr>
          <p:cNvPr id="47113" name="Rectangle 9"/>
          <p:cNvSpPr>
            <a:spLocks noChangeArrowheads="1"/>
          </p:cNvSpPr>
          <p:nvPr/>
        </p:nvSpPr>
        <p:spPr bwMode="auto">
          <a:xfrm>
            <a:off x="6600825" y="1354138"/>
            <a:ext cx="18065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State Governments</a:t>
            </a:r>
          </a:p>
        </p:txBody>
      </p:sp>
      <p:sp>
        <p:nvSpPr>
          <p:cNvPr id="47114" name="Rectangle 10"/>
          <p:cNvSpPr>
            <a:spLocks noChangeArrowheads="1"/>
          </p:cNvSpPr>
          <p:nvPr/>
        </p:nvSpPr>
        <p:spPr bwMode="auto">
          <a:xfrm>
            <a:off x="177800" y="4254500"/>
            <a:ext cx="2844800" cy="2235200"/>
          </a:xfrm>
          <a:prstGeom prst="rect">
            <a:avLst/>
          </a:prstGeom>
          <a:solidFill>
            <a:srgbClr val="C8FEC8"/>
          </a:solidFill>
          <a:ln w="12700">
            <a:solidFill>
              <a:schemeClr val="tx1"/>
            </a:solidFill>
            <a:miter lim="800000"/>
            <a:headEnd/>
            <a:tailEnd/>
          </a:ln>
        </p:spPr>
        <p:txBody>
          <a:bodyPr lIns="90488" tIns="44450" rIns="90488" bIns="4445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IMPLIED</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make all Laws which shall be necessary and proper for carrying into Execution the foregoing Powers, and all other Powers vested by this Constitution in the Government of the United States, or in any Department or Officer thereof.”</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(Article 1, Section 8, Clause 18)</a:t>
            </a:r>
          </a:p>
        </p:txBody>
      </p:sp>
    </p:spTree>
    <p:extLst>
      <p:ext uri="{BB962C8B-B14F-4D97-AF65-F5344CB8AC3E}">
        <p14:creationId xmlns:p14="http://schemas.microsoft.com/office/powerpoint/2010/main" val="1556348030"/>
      </p:ext>
    </p:extLst>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22-F4Amer_Fed_Sys_Nat_Stat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87376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183454"/>
      </p:ext>
    </p:extLst>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Analyzing Laws</a:t>
            </a:r>
            <a:endParaRPr lang="en-US" dirty="0"/>
          </a:p>
        </p:txBody>
      </p:sp>
      <p:sp>
        <p:nvSpPr>
          <p:cNvPr id="5" name="Content Placeholder 4"/>
          <p:cNvSpPr>
            <a:spLocks noGrp="1"/>
          </p:cNvSpPr>
          <p:nvPr>
            <p:ph sz="half" idx="1"/>
          </p:nvPr>
        </p:nvSpPr>
        <p:spPr>
          <a:xfrm>
            <a:off x="13855" y="1600200"/>
            <a:ext cx="4648200" cy="4114800"/>
          </a:xfrm>
        </p:spPr>
        <p:txBody>
          <a:bodyPr/>
          <a:lstStyle/>
          <a:p>
            <a:r>
              <a:rPr lang="en-US" dirty="0" smtClean="0"/>
              <a:t>Directions:  Use the following to consider whether these proposed laws would be constitutional</a:t>
            </a:r>
          </a:p>
          <a:p>
            <a:pPr lvl="1"/>
            <a:r>
              <a:rPr lang="en-US" dirty="0" smtClean="0"/>
              <a:t>Expressed Powers Art I, Sec 8, clauses 1-17</a:t>
            </a:r>
          </a:p>
          <a:p>
            <a:pPr lvl="1"/>
            <a:r>
              <a:rPr lang="en-US" dirty="0" smtClean="0"/>
              <a:t>Implied Powers Art 1, Sec 8, clause 18</a:t>
            </a:r>
          </a:p>
          <a:p>
            <a:pPr lvl="1"/>
            <a:r>
              <a:rPr lang="en-US" dirty="0" smtClean="0"/>
              <a:t>Full Faith and Credit Clause</a:t>
            </a:r>
          </a:p>
          <a:p>
            <a:pPr lvl="1"/>
            <a:r>
              <a:rPr lang="en-US" dirty="0" smtClean="0"/>
              <a:t>Supremacy Clause</a:t>
            </a:r>
          </a:p>
          <a:p>
            <a:pPr lvl="1"/>
            <a:r>
              <a:rPr lang="en-US" dirty="0" smtClean="0"/>
              <a:t>Amendment IX, X</a:t>
            </a:r>
          </a:p>
          <a:p>
            <a:pPr marL="0" indent="0">
              <a:buNone/>
            </a:pPr>
            <a:r>
              <a:rPr lang="en-US" dirty="0"/>
              <a:t> </a:t>
            </a:r>
            <a:r>
              <a:rPr lang="en-US" dirty="0" smtClean="0"/>
              <a:t> </a:t>
            </a:r>
          </a:p>
          <a:p>
            <a:pPr marL="0" indent="0">
              <a:buNone/>
            </a:pPr>
            <a:r>
              <a:rPr lang="en-US" dirty="0" smtClean="0"/>
              <a:t>  </a:t>
            </a:r>
          </a:p>
        </p:txBody>
      </p:sp>
      <p:sp>
        <p:nvSpPr>
          <p:cNvPr id="7" name="Content Placeholder 6"/>
          <p:cNvSpPr>
            <a:spLocks noGrp="1"/>
          </p:cNvSpPr>
          <p:nvPr>
            <p:ph sz="half" idx="2"/>
          </p:nvPr>
        </p:nvSpPr>
        <p:spPr>
          <a:xfrm>
            <a:off x="4648200" y="1600200"/>
            <a:ext cx="3810000" cy="5105400"/>
          </a:xfrm>
        </p:spPr>
        <p:txBody>
          <a:bodyPr/>
          <a:lstStyle/>
          <a:p>
            <a:r>
              <a:rPr lang="en-US" dirty="0" smtClean="0"/>
              <a:t>Proposed laws:</a:t>
            </a:r>
          </a:p>
          <a:p>
            <a:pPr marL="914400" lvl="1" indent="-457200">
              <a:buFont typeface="+mj-lt"/>
              <a:buAutoNum type="arabicPeriod"/>
            </a:pPr>
            <a:r>
              <a:rPr lang="en-US" sz="2000" dirty="0" smtClean="0"/>
              <a:t>A city bans the ownership of all firearms.</a:t>
            </a:r>
          </a:p>
          <a:p>
            <a:pPr marL="914400" lvl="1" indent="-457200">
              <a:buFont typeface="+mj-lt"/>
              <a:buAutoNum type="arabicPeriod"/>
            </a:pPr>
            <a:r>
              <a:rPr lang="en-US" sz="2000" dirty="0" smtClean="0"/>
              <a:t>The federal government declares that everyone must buy health insurance, and if they are low income, it will be provided for them. </a:t>
            </a:r>
          </a:p>
          <a:p>
            <a:pPr marL="914400" lvl="1" indent="-457200">
              <a:buFont typeface="+mj-lt"/>
              <a:buAutoNum type="arabicPeriod"/>
            </a:pPr>
            <a:r>
              <a:rPr lang="en-US" sz="2000" dirty="0" smtClean="0"/>
              <a:t>The President wants a space force.</a:t>
            </a:r>
          </a:p>
          <a:p>
            <a:pPr marL="914400" lvl="1" indent="-457200">
              <a:buFont typeface="+mj-lt"/>
              <a:buAutoNum type="arabicPeriod"/>
            </a:pPr>
            <a:r>
              <a:rPr lang="en-US" sz="2000" dirty="0" smtClean="0"/>
              <a:t>A state abolishes all abortions.  </a:t>
            </a:r>
          </a:p>
          <a:p>
            <a:pPr lvl="1"/>
            <a:endParaRPr lang="en-US" dirty="0"/>
          </a:p>
        </p:txBody>
      </p:sp>
    </p:spTree>
    <p:extLst>
      <p:ext uri="{BB962C8B-B14F-4D97-AF65-F5344CB8AC3E}">
        <p14:creationId xmlns:p14="http://schemas.microsoft.com/office/powerpoint/2010/main" val="2913008600"/>
      </p:ext>
    </p:extLst>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type="title"/>
          </p:nvPr>
        </p:nvSpPr>
        <p:spPr>
          <a:xfrm>
            <a:off x="685800" y="381000"/>
            <a:ext cx="7772400" cy="1143000"/>
          </a:xfrm>
        </p:spPr>
        <p:txBody>
          <a:bodyPr/>
          <a:lstStyle/>
          <a:p>
            <a:r>
              <a:rPr lang="en-US" altLang="en-US" smtClean="0"/>
              <a:t>Federalism results in many governments in one country</a:t>
            </a:r>
          </a:p>
        </p:txBody>
      </p:sp>
      <p:graphicFrame>
        <p:nvGraphicFramePr>
          <p:cNvPr id="46083" name="Object 1027"/>
          <p:cNvGraphicFramePr>
            <a:graphicFrameLocks noChangeAspect="1"/>
          </p:cNvGraphicFramePr>
          <p:nvPr/>
        </p:nvGraphicFramePr>
        <p:xfrm>
          <a:off x="990600" y="1524000"/>
          <a:ext cx="7334250" cy="4999038"/>
        </p:xfrm>
        <a:graphic>
          <a:graphicData uri="http://schemas.openxmlformats.org/presentationml/2006/ole">
            <mc:AlternateContent xmlns:mc="http://schemas.openxmlformats.org/markup-compatibility/2006">
              <mc:Choice xmlns:v="urn:schemas-microsoft-com:vml" Requires="v">
                <p:oleObj spid="_x0000_s2052" name="Photo Editor Photo" r:id="rId3" imgW="9752381" imgH="6647619" progId="MSPhotoEd.3">
                  <p:embed/>
                </p:oleObj>
              </mc:Choice>
              <mc:Fallback>
                <p:oleObj name="Photo Editor Photo" r:id="rId3" imgW="9752381" imgH="6647619" progId="MSPhotoEd.3">
                  <p:embed/>
                  <p:pic>
                    <p:nvPicPr>
                      <p:cNvPr id="46083" name="Object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524000"/>
                        <a:ext cx="7334250" cy="499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53953966"/>
      </p:ext>
    </p:extLst>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smtClean="0"/>
              <a:t>History of Federalism</a:t>
            </a:r>
            <a:endParaRPr lang="en-US" i="1" dirty="0"/>
          </a:p>
        </p:txBody>
      </p:sp>
      <p:sp>
        <p:nvSpPr>
          <p:cNvPr id="4" name="Content Placeholder 3"/>
          <p:cNvSpPr>
            <a:spLocks noGrp="1"/>
          </p:cNvSpPr>
          <p:nvPr>
            <p:ph idx="1"/>
          </p:nvPr>
        </p:nvSpPr>
        <p:spPr>
          <a:xfrm>
            <a:off x="685800" y="1524000"/>
            <a:ext cx="7772400" cy="5105400"/>
          </a:xfrm>
        </p:spPr>
        <p:txBody>
          <a:bodyPr/>
          <a:lstStyle/>
          <a:p>
            <a:r>
              <a:rPr lang="en-US" dirty="0" smtClean="0"/>
              <a:t>1789-1932 </a:t>
            </a:r>
            <a:r>
              <a:rPr lang="en-US" b="1" dirty="0" smtClean="0"/>
              <a:t>Dual Federalism</a:t>
            </a:r>
            <a:r>
              <a:rPr lang="en-US" dirty="0" smtClean="0"/>
              <a:t>:   </a:t>
            </a:r>
          </a:p>
          <a:p>
            <a:pPr lvl="1"/>
            <a:r>
              <a:rPr lang="en-US" dirty="0" smtClean="0"/>
              <a:t>state and the federal government have distinct responsibilities</a:t>
            </a:r>
          </a:p>
          <a:p>
            <a:r>
              <a:rPr lang="en-US" dirty="0" smtClean="0"/>
              <a:t>1932-1968 </a:t>
            </a:r>
            <a:r>
              <a:rPr lang="en-US" b="1" dirty="0" smtClean="0"/>
              <a:t>Cooperative Federalism</a:t>
            </a:r>
            <a:r>
              <a:rPr lang="en-US" dirty="0" smtClean="0"/>
              <a:t>.  </a:t>
            </a:r>
          </a:p>
          <a:p>
            <a:pPr lvl="1"/>
            <a:r>
              <a:rPr lang="en-US" dirty="0" smtClean="0"/>
              <a:t>In addition to dual model, federal government directs and pays for many policies within states</a:t>
            </a:r>
          </a:p>
          <a:p>
            <a:r>
              <a:rPr lang="en-US" dirty="0" smtClean="0"/>
              <a:t>1969-Present </a:t>
            </a:r>
            <a:r>
              <a:rPr lang="en-US" b="1" dirty="0" smtClean="0"/>
              <a:t>New Federalism</a:t>
            </a:r>
          </a:p>
          <a:p>
            <a:pPr lvl="1"/>
            <a:r>
              <a:rPr lang="en-US" dirty="0" smtClean="0"/>
              <a:t>In addition to dual and cooperative model, states receive help from federal government but have more control over policies</a:t>
            </a:r>
            <a:endParaRPr lang="en-US" dirty="0"/>
          </a:p>
        </p:txBody>
      </p:sp>
    </p:spTree>
    <p:extLst>
      <p:ext uri="{BB962C8B-B14F-4D97-AF65-F5344CB8AC3E}">
        <p14:creationId xmlns:p14="http://schemas.microsoft.com/office/powerpoint/2010/main" val="2773706355"/>
      </p:ext>
    </p:extLst>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9" descr="WEPEOP9_FIG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1781175"/>
            <a:ext cx="822642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Box 2"/>
          <p:cNvSpPr txBox="1">
            <a:spLocks noChangeArrowheads="1"/>
          </p:cNvSpPr>
          <p:nvPr/>
        </p:nvSpPr>
        <p:spPr bwMode="auto">
          <a:xfrm>
            <a:off x="1905000" y="533400"/>
            <a:ext cx="12366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&lt;1933</a:t>
            </a:r>
          </a:p>
        </p:txBody>
      </p:sp>
      <p:sp>
        <p:nvSpPr>
          <p:cNvPr id="75780" name="TextBox 4"/>
          <p:cNvSpPr txBox="1">
            <a:spLocks noChangeArrowheads="1"/>
          </p:cNvSpPr>
          <p:nvPr/>
        </p:nvSpPr>
        <p:spPr bwMode="auto">
          <a:xfrm>
            <a:off x="5867400" y="762000"/>
            <a:ext cx="1974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New Deal!</a:t>
            </a:r>
          </a:p>
        </p:txBody>
      </p:sp>
    </p:spTree>
    <p:extLst>
      <p:ext uri="{BB962C8B-B14F-4D97-AF65-F5344CB8AC3E}">
        <p14:creationId xmlns:p14="http://schemas.microsoft.com/office/powerpoint/2010/main" val="2471107614"/>
      </p:ext>
    </p:extLst>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effectLst>
            <a:outerShdw dist="35921" dir="2700000" algn="ctr" rotWithShape="0">
              <a:schemeClr val="hlink"/>
            </a:outerShdw>
          </a:effectLst>
        </p:spPr>
        <p:txBody>
          <a:bodyPr lIns="90488" tIns="44450" rIns="90488" bIns="44450"/>
          <a:lstStyle/>
          <a:p>
            <a:r>
              <a:rPr lang="en-US" altLang="en-US" smtClean="0"/>
              <a:t>The Flow of Power in Three Systems of Government</a:t>
            </a:r>
          </a:p>
        </p:txBody>
      </p:sp>
      <p:sp>
        <p:nvSpPr>
          <p:cNvPr id="36867" name="Rectangle 3"/>
          <p:cNvSpPr>
            <a:spLocks noChangeArrowheads="1"/>
          </p:cNvSpPr>
          <p:nvPr/>
        </p:nvSpPr>
        <p:spPr bwMode="auto">
          <a:xfrm>
            <a:off x="5943600" y="2057400"/>
            <a:ext cx="2806700" cy="4330700"/>
          </a:xfrm>
          <a:prstGeom prst="rect">
            <a:avLst/>
          </a:prstGeom>
          <a:solidFill>
            <a:srgbClr val="C8FEC8"/>
          </a:solidFill>
          <a:ln w="12700">
            <a:solidFill>
              <a:schemeClr val="tx1"/>
            </a:solidFill>
            <a:miter lim="800000"/>
            <a:headEnd/>
            <a:tailEnd/>
          </a:ln>
        </p:spPr>
        <p:txBody>
          <a:bodyPr wrap="none" lIns="90488" tIns="44450" rIns="90488" bIns="44450"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FEDERAL</a:t>
            </a:r>
          </a:p>
        </p:txBody>
      </p:sp>
      <p:sp>
        <p:nvSpPr>
          <p:cNvPr id="36868" name="Rectangle 4"/>
          <p:cNvSpPr>
            <a:spLocks noChangeArrowheads="1"/>
          </p:cNvSpPr>
          <p:nvPr/>
        </p:nvSpPr>
        <p:spPr bwMode="auto">
          <a:xfrm>
            <a:off x="3200400" y="2057400"/>
            <a:ext cx="2806700" cy="4330700"/>
          </a:xfrm>
          <a:prstGeom prst="rect">
            <a:avLst/>
          </a:prstGeom>
          <a:solidFill>
            <a:srgbClr val="DADADA"/>
          </a:solidFill>
          <a:ln w="12700">
            <a:solidFill>
              <a:schemeClr val="tx1"/>
            </a:solidFill>
            <a:miter lim="800000"/>
            <a:headEnd/>
            <a:tailEnd/>
          </a:ln>
        </p:spPr>
        <p:txBody>
          <a:bodyPr wrap="none" lIns="90488" tIns="44450" rIns="90488" bIns="44450"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CONFEDERAL</a:t>
            </a:r>
          </a:p>
        </p:txBody>
      </p:sp>
      <p:sp>
        <p:nvSpPr>
          <p:cNvPr id="36869" name="Rectangle 5"/>
          <p:cNvSpPr>
            <a:spLocks noChangeArrowheads="1"/>
          </p:cNvSpPr>
          <p:nvPr/>
        </p:nvSpPr>
        <p:spPr bwMode="auto">
          <a:xfrm>
            <a:off x="304800" y="2057400"/>
            <a:ext cx="2806700" cy="4330700"/>
          </a:xfrm>
          <a:prstGeom prst="rect">
            <a:avLst/>
          </a:prstGeom>
          <a:solidFill>
            <a:srgbClr val="D0DAFF"/>
          </a:solidFill>
          <a:ln w="12700">
            <a:solidFill>
              <a:schemeClr val="tx1"/>
            </a:solidFill>
            <a:miter lim="800000"/>
            <a:headEnd/>
            <a:tailEnd/>
          </a:ln>
        </p:spPr>
        <p:txBody>
          <a:bodyPr wrap="none" lIns="90488" tIns="44450" rIns="90488" bIns="44450"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UNITARY</a:t>
            </a:r>
          </a:p>
        </p:txBody>
      </p:sp>
      <p:pic>
        <p:nvPicPr>
          <p:cNvPr id="36870" name="Picture 6"/>
          <p:cNvPicPr>
            <a:picLocks noChangeArrowheads="1"/>
          </p:cNvPicPr>
          <p:nvPr/>
        </p:nvPicPr>
        <p:blipFill>
          <a:blip r:embed="rId2" cstate="print">
            <a:extLst>
              <a:ext uri="{28A0092B-C50C-407E-A947-70E740481C1C}">
                <a14:useLocalDpi xmlns:a14="http://schemas.microsoft.com/office/drawing/2010/main" val="0"/>
              </a:ext>
            </a:extLst>
          </a:blip>
          <a:srcRect l="34917" t="15436" r="33293" b="16644"/>
          <a:stretch>
            <a:fillRect/>
          </a:stretch>
        </p:blipFill>
        <p:spPr bwMode="auto">
          <a:xfrm>
            <a:off x="1143000" y="1752600"/>
            <a:ext cx="12414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6871" name="Rectangle 7"/>
          <p:cNvSpPr>
            <a:spLocks noChangeArrowheads="1"/>
          </p:cNvSpPr>
          <p:nvPr/>
        </p:nvSpPr>
        <p:spPr bwMode="auto">
          <a:xfrm>
            <a:off x="3322638" y="5370513"/>
            <a:ext cx="12493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LOCAL/STATE</a:t>
            </a:r>
          </a:p>
        </p:txBody>
      </p:sp>
      <p:pic>
        <p:nvPicPr>
          <p:cNvPr id="36872" name="Picture 8"/>
          <p:cNvPicPr>
            <a:picLocks noChangeArrowheads="1"/>
          </p:cNvPicPr>
          <p:nvPr/>
        </p:nvPicPr>
        <p:blipFill>
          <a:blip r:embed="rId2" cstate="print">
            <a:extLst>
              <a:ext uri="{28A0092B-C50C-407E-A947-70E740481C1C}">
                <a14:useLocalDpi xmlns:a14="http://schemas.microsoft.com/office/drawing/2010/main" val="0"/>
              </a:ext>
            </a:extLst>
          </a:blip>
          <a:srcRect l="34956" t="15485" r="33316" b="16711"/>
          <a:stretch>
            <a:fillRect/>
          </a:stretch>
        </p:blipFill>
        <p:spPr bwMode="auto">
          <a:xfrm>
            <a:off x="6935788" y="1900238"/>
            <a:ext cx="9509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6873" name="Picture 9"/>
          <p:cNvPicPr>
            <a:picLocks noChangeArrowheads="1"/>
          </p:cNvPicPr>
          <p:nvPr/>
        </p:nvPicPr>
        <p:blipFill>
          <a:blip r:embed="rId2" cstate="print">
            <a:extLst>
              <a:ext uri="{28A0092B-C50C-407E-A947-70E740481C1C}">
                <a14:useLocalDpi xmlns:a14="http://schemas.microsoft.com/office/drawing/2010/main" val="0"/>
              </a:ext>
            </a:extLst>
          </a:blip>
          <a:srcRect l="34973" t="15468" r="33359" b="16687"/>
          <a:stretch>
            <a:fillRect/>
          </a:stretch>
        </p:blipFill>
        <p:spPr bwMode="auto">
          <a:xfrm>
            <a:off x="4230688" y="1952625"/>
            <a:ext cx="684212"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6874" name="Picture 10"/>
          <p:cNvPicPr>
            <a:picLocks noChangeArrowheads="1"/>
          </p:cNvPicPr>
          <p:nvPr/>
        </p:nvPicPr>
        <p:blipFill>
          <a:blip r:embed="rId2" cstate="print">
            <a:extLst>
              <a:ext uri="{28A0092B-C50C-407E-A947-70E740481C1C}">
                <a14:useLocalDpi xmlns:a14="http://schemas.microsoft.com/office/drawing/2010/main" val="0"/>
              </a:ext>
            </a:extLst>
          </a:blip>
          <a:srcRect l="34973" t="15468" r="33359" b="16687"/>
          <a:stretch>
            <a:fillRect/>
          </a:stretch>
        </p:blipFill>
        <p:spPr bwMode="auto">
          <a:xfrm>
            <a:off x="2287588" y="4278313"/>
            <a:ext cx="684212"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6875" name="Picture 11"/>
          <p:cNvPicPr>
            <a:picLocks noChangeArrowheads="1"/>
          </p:cNvPicPr>
          <p:nvPr/>
        </p:nvPicPr>
        <p:blipFill>
          <a:blip r:embed="rId2" cstate="print">
            <a:extLst>
              <a:ext uri="{28A0092B-C50C-407E-A947-70E740481C1C}">
                <a14:useLocalDpi xmlns:a14="http://schemas.microsoft.com/office/drawing/2010/main" val="0"/>
              </a:ext>
            </a:extLst>
          </a:blip>
          <a:srcRect l="34973" t="15468" r="33359" b="16687"/>
          <a:stretch>
            <a:fillRect/>
          </a:stretch>
        </p:blipFill>
        <p:spPr bwMode="auto">
          <a:xfrm>
            <a:off x="1392238" y="4278313"/>
            <a:ext cx="684212"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6876" name="Picture 12"/>
          <p:cNvPicPr>
            <a:picLocks noChangeArrowheads="1"/>
          </p:cNvPicPr>
          <p:nvPr/>
        </p:nvPicPr>
        <p:blipFill>
          <a:blip r:embed="rId2" cstate="print">
            <a:extLst>
              <a:ext uri="{28A0092B-C50C-407E-A947-70E740481C1C}">
                <a14:useLocalDpi xmlns:a14="http://schemas.microsoft.com/office/drawing/2010/main" val="0"/>
              </a:ext>
            </a:extLst>
          </a:blip>
          <a:srcRect l="34973" t="15468" r="33359" b="16687"/>
          <a:stretch>
            <a:fillRect/>
          </a:stretch>
        </p:blipFill>
        <p:spPr bwMode="auto">
          <a:xfrm>
            <a:off x="496888" y="4278313"/>
            <a:ext cx="684212"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6877" name="Picture 13"/>
          <p:cNvPicPr>
            <a:picLocks noChangeArrowheads="1"/>
          </p:cNvPicPr>
          <p:nvPr/>
        </p:nvPicPr>
        <p:blipFill>
          <a:blip r:embed="rId2" cstate="print">
            <a:extLst>
              <a:ext uri="{28A0092B-C50C-407E-A947-70E740481C1C}">
                <a14:useLocalDpi xmlns:a14="http://schemas.microsoft.com/office/drawing/2010/main" val="0"/>
              </a:ext>
            </a:extLst>
          </a:blip>
          <a:srcRect l="34917" t="15436" r="33293" b="16644"/>
          <a:stretch>
            <a:fillRect/>
          </a:stretch>
        </p:blipFill>
        <p:spPr bwMode="auto">
          <a:xfrm>
            <a:off x="3330575" y="3730625"/>
            <a:ext cx="12414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6878" name="Picture 15"/>
          <p:cNvPicPr>
            <a:picLocks noChangeArrowheads="1"/>
          </p:cNvPicPr>
          <p:nvPr/>
        </p:nvPicPr>
        <p:blipFill>
          <a:blip r:embed="rId2" cstate="print">
            <a:extLst>
              <a:ext uri="{28A0092B-C50C-407E-A947-70E740481C1C}">
                <a14:useLocalDpi xmlns:a14="http://schemas.microsoft.com/office/drawing/2010/main" val="0"/>
              </a:ext>
            </a:extLst>
          </a:blip>
          <a:srcRect l="34956" t="15485" r="33316" b="16711"/>
          <a:stretch>
            <a:fillRect/>
          </a:stretch>
        </p:blipFill>
        <p:spPr bwMode="auto">
          <a:xfrm>
            <a:off x="6954838" y="3919538"/>
            <a:ext cx="9509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6879" name="Picture 16"/>
          <p:cNvPicPr>
            <a:picLocks noChangeArrowheads="1"/>
          </p:cNvPicPr>
          <p:nvPr/>
        </p:nvPicPr>
        <p:blipFill>
          <a:blip r:embed="rId2" cstate="print">
            <a:extLst>
              <a:ext uri="{28A0092B-C50C-407E-A947-70E740481C1C}">
                <a14:useLocalDpi xmlns:a14="http://schemas.microsoft.com/office/drawing/2010/main" val="0"/>
              </a:ext>
            </a:extLst>
          </a:blip>
          <a:srcRect l="34956" t="15485" r="33316" b="16711"/>
          <a:stretch>
            <a:fillRect/>
          </a:stretch>
        </p:blipFill>
        <p:spPr bwMode="auto">
          <a:xfrm>
            <a:off x="6059488" y="3919538"/>
            <a:ext cx="9509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6880" name="Picture 17"/>
          <p:cNvPicPr>
            <a:picLocks noChangeArrowheads="1"/>
          </p:cNvPicPr>
          <p:nvPr/>
        </p:nvPicPr>
        <p:blipFill>
          <a:blip r:embed="rId2" cstate="print">
            <a:extLst>
              <a:ext uri="{28A0092B-C50C-407E-A947-70E740481C1C}">
                <a14:useLocalDpi xmlns:a14="http://schemas.microsoft.com/office/drawing/2010/main" val="0"/>
              </a:ext>
            </a:extLst>
          </a:blip>
          <a:srcRect l="34956" t="15485" r="33316" b="16711"/>
          <a:stretch>
            <a:fillRect/>
          </a:stretch>
        </p:blipFill>
        <p:spPr bwMode="auto">
          <a:xfrm>
            <a:off x="7869238" y="3919538"/>
            <a:ext cx="9509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6881" name="Rectangle 18"/>
          <p:cNvSpPr>
            <a:spLocks noChangeArrowheads="1"/>
          </p:cNvSpPr>
          <p:nvPr/>
        </p:nvSpPr>
        <p:spPr bwMode="auto">
          <a:xfrm>
            <a:off x="4573588" y="5370513"/>
            <a:ext cx="12493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LOCAL/STATE</a:t>
            </a:r>
          </a:p>
        </p:txBody>
      </p:sp>
      <p:sp>
        <p:nvSpPr>
          <p:cNvPr id="36882" name="Rectangle 19"/>
          <p:cNvSpPr>
            <a:spLocks noChangeArrowheads="1"/>
          </p:cNvSpPr>
          <p:nvPr/>
        </p:nvSpPr>
        <p:spPr bwMode="auto">
          <a:xfrm>
            <a:off x="5995988" y="5392738"/>
            <a:ext cx="10699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LOCAL/STATE</a:t>
            </a:r>
          </a:p>
        </p:txBody>
      </p:sp>
      <p:sp>
        <p:nvSpPr>
          <p:cNvPr id="36883" name="Rectangle 20"/>
          <p:cNvSpPr>
            <a:spLocks noChangeArrowheads="1"/>
          </p:cNvSpPr>
          <p:nvPr/>
        </p:nvSpPr>
        <p:spPr bwMode="auto">
          <a:xfrm>
            <a:off x="6910388" y="5384800"/>
            <a:ext cx="10699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LOCAL/STATE</a:t>
            </a:r>
          </a:p>
        </p:txBody>
      </p:sp>
      <p:sp>
        <p:nvSpPr>
          <p:cNvPr id="36884" name="Rectangle 21"/>
          <p:cNvSpPr>
            <a:spLocks noChangeArrowheads="1"/>
          </p:cNvSpPr>
          <p:nvPr/>
        </p:nvSpPr>
        <p:spPr bwMode="auto">
          <a:xfrm>
            <a:off x="7824788" y="5376863"/>
            <a:ext cx="10699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LOCAL/STATE</a:t>
            </a:r>
          </a:p>
        </p:txBody>
      </p:sp>
      <p:sp>
        <p:nvSpPr>
          <p:cNvPr id="36885" name="Rectangle 22"/>
          <p:cNvSpPr>
            <a:spLocks noChangeArrowheads="1"/>
          </p:cNvSpPr>
          <p:nvPr/>
        </p:nvSpPr>
        <p:spPr bwMode="auto">
          <a:xfrm>
            <a:off x="300038" y="5384800"/>
            <a:ext cx="10699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LOCAL/STATE</a:t>
            </a:r>
          </a:p>
        </p:txBody>
      </p:sp>
      <p:sp>
        <p:nvSpPr>
          <p:cNvPr id="36886" name="Rectangle 23"/>
          <p:cNvSpPr>
            <a:spLocks noChangeArrowheads="1"/>
          </p:cNvSpPr>
          <p:nvPr/>
        </p:nvSpPr>
        <p:spPr bwMode="auto">
          <a:xfrm>
            <a:off x="1195388" y="5384800"/>
            <a:ext cx="10699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LOCAL/STATE</a:t>
            </a:r>
          </a:p>
        </p:txBody>
      </p:sp>
      <p:sp>
        <p:nvSpPr>
          <p:cNvPr id="36887" name="Rectangle 24"/>
          <p:cNvSpPr>
            <a:spLocks noChangeArrowheads="1"/>
          </p:cNvSpPr>
          <p:nvPr/>
        </p:nvSpPr>
        <p:spPr bwMode="auto">
          <a:xfrm>
            <a:off x="2090738" y="5384800"/>
            <a:ext cx="10699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LOCAL/STATE</a:t>
            </a:r>
          </a:p>
        </p:txBody>
      </p:sp>
      <p:sp>
        <p:nvSpPr>
          <p:cNvPr id="36888" name="Rectangle 25"/>
          <p:cNvSpPr>
            <a:spLocks noChangeArrowheads="1"/>
          </p:cNvSpPr>
          <p:nvPr/>
        </p:nvSpPr>
        <p:spPr bwMode="auto">
          <a:xfrm>
            <a:off x="858838" y="3430588"/>
            <a:ext cx="164465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Central Government</a:t>
            </a:r>
          </a:p>
        </p:txBody>
      </p:sp>
      <p:sp>
        <p:nvSpPr>
          <p:cNvPr id="36889" name="Rectangle 26"/>
          <p:cNvSpPr>
            <a:spLocks noChangeArrowheads="1"/>
          </p:cNvSpPr>
          <p:nvPr/>
        </p:nvSpPr>
        <p:spPr bwMode="auto">
          <a:xfrm>
            <a:off x="3892550" y="2881313"/>
            <a:ext cx="13985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Central Government</a:t>
            </a:r>
          </a:p>
        </p:txBody>
      </p:sp>
      <p:sp>
        <p:nvSpPr>
          <p:cNvPr id="36890" name="Rectangle 27"/>
          <p:cNvSpPr>
            <a:spLocks noChangeArrowheads="1"/>
          </p:cNvSpPr>
          <p:nvPr/>
        </p:nvSpPr>
        <p:spPr bwMode="auto">
          <a:xfrm>
            <a:off x="6692900" y="3148013"/>
            <a:ext cx="13985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Central Government</a:t>
            </a:r>
          </a:p>
        </p:txBody>
      </p:sp>
      <p:sp>
        <p:nvSpPr>
          <p:cNvPr id="36891" name="Line 28"/>
          <p:cNvSpPr>
            <a:spLocks noChangeShapeType="1"/>
          </p:cNvSpPr>
          <p:nvPr/>
        </p:nvSpPr>
        <p:spPr bwMode="auto">
          <a:xfrm>
            <a:off x="1714500" y="3759200"/>
            <a:ext cx="0" cy="4254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92" name="Line 29"/>
          <p:cNvSpPr>
            <a:spLocks noChangeShapeType="1"/>
          </p:cNvSpPr>
          <p:nvPr/>
        </p:nvSpPr>
        <p:spPr bwMode="auto">
          <a:xfrm flipH="1">
            <a:off x="1022350" y="3759200"/>
            <a:ext cx="527050" cy="4254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93" name="Line 30"/>
          <p:cNvSpPr>
            <a:spLocks noChangeShapeType="1"/>
          </p:cNvSpPr>
          <p:nvPr/>
        </p:nvSpPr>
        <p:spPr bwMode="auto">
          <a:xfrm>
            <a:off x="1968500" y="3759200"/>
            <a:ext cx="501650" cy="4254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94" name="Line 31"/>
          <p:cNvSpPr>
            <a:spLocks noChangeShapeType="1"/>
          </p:cNvSpPr>
          <p:nvPr/>
        </p:nvSpPr>
        <p:spPr bwMode="auto">
          <a:xfrm>
            <a:off x="7334250" y="3502025"/>
            <a:ext cx="0" cy="4254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95" name="Line 32"/>
          <p:cNvSpPr>
            <a:spLocks noChangeShapeType="1"/>
          </p:cNvSpPr>
          <p:nvPr/>
        </p:nvSpPr>
        <p:spPr bwMode="auto">
          <a:xfrm flipH="1">
            <a:off x="6699250" y="3502025"/>
            <a:ext cx="527050" cy="4254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96" name="Line 33"/>
          <p:cNvSpPr>
            <a:spLocks noChangeShapeType="1"/>
          </p:cNvSpPr>
          <p:nvPr/>
        </p:nvSpPr>
        <p:spPr bwMode="auto">
          <a:xfrm>
            <a:off x="7645400" y="3502025"/>
            <a:ext cx="501650" cy="4254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97" name="Line 34"/>
          <p:cNvSpPr>
            <a:spLocks noChangeShapeType="1"/>
          </p:cNvSpPr>
          <p:nvPr/>
        </p:nvSpPr>
        <p:spPr bwMode="auto">
          <a:xfrm>
            <a:off x="7467600" y="3502025"/>
            <a:ext cx="0" cy="4254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98" name="Line 35"/>
          <p:cNvSpPr>
            <a:spLocks noChangeShapeType="1"/>
          </p:cNvSpPr>
          <p:nvPr/>
        </p:nvSpPr>
        <p:spPr bwMode="auto">
          <a:xfrm flipH="1">
            <a:off x="6413500" y="3502025"/>
            <a:ext cx="527050" cy="4254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99" name="Line 36"/>
          <p:cNvSpPr>
            <a:spLocks noChangeShapeType="1"/>
          </p:cNvSpPr>
          <p:nvPr/>
        </p:nvSpPr>
        <p:spPr bwMode="auto">
          <a:xfrm>
            <a:off x="7854950" y="3444875"/>
            <a:ext cx="501650" cy="4254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900" name="Line 37"/>
          <p:cNvSpPr>
            <a:spLocks noChangeShapeType="1"/>
          </p:cNvSpPr>
          <p:nvPr/>
        </p:nvSpPr>
        <p:spPr bwMode="auto">
          <a:xfrm flipH="1">
            <a:off x="3822700" y="3321050"/>
            <a:ext cx="527050" cy="4254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901" name="Line 38"/>
          <p:cNvSpPr>
            <a:spLocks noChangeShapeType="1"/>
          </p:cNvSpPr>
          <p:nvPr/>
        </p:nvSpPr>
        <p:spPr bwMode="auto">
          <a:xfrm>
            <a:off x="4768850" y="3321050"/>
            <a:ext cx="501650" cy="4254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6902" name="Picture 39"/>
          <p:cNvPicPr>
            <a:picLocks noChangeArrowheads="1"/>
          </p:cNvPicPr>
          <p:nvPr/>
        </p:nvPicPr>
        <p:blipFill>
          <a:blip r:embed="rId2" cstate="print">
            <a:extLst>
              <a:ext uri="{28A0092B-C50C-407E-A947-70E740481C1C}">
                <a14:useLocalDpi xmlns:a14="http://schemas.microsoft.com/office/drawing/2010/main" val="0"/>
              </a:ext>
            </a:extLst>
          </a:blip>
          <a:srcRect l="34917" t="15436" r="33293" b="16644"/>
          <a:stretch>
            <a:fillRect/>
          </a:stretch>
        </p:blipFill>
        <p:spPr bwMode="auto">
          <a:xfrm>
            <a:off x="4648200" y="3810000"/>
            <a:ext cx="12414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004024652"/>
      </p:ext>
    </p:extLst>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81000" y="304800"/>
            <a:ext cx="7772400" cy="1143000"/>
          </a:xfrm>
        </p:spPr>
        <p:txBody>
          <a:bodyPr/>
          <a:lstStyle/>
          <a:p>
            <a:r>
              <a:rPr lang="en-US" altLang="en-US" smtClean="0"/>
              <a:t>Who should be in control?</a:t>
            </a:r>
          </a:p>
        </p:txBody>
      </p:sp>
      <p:sp>
        <p:nvSpPr>
          <p:cNvPr id="67587" name="Rectangle 3"/>
          <p:cNvSpPr>
            <a:spLocks noGrp="1" noChangeArrowheads="1"/>
          </p:cNvSpPr>
          <p:nvPr>
            <p:ph type="body" idx="1"/>
          </p:nvPr>
        </p:nvSpPr>
        <p:spPr/>
        <p:txBody>
          <a:bodyPr/>
          <a:lstStyle/>
          <a:p>
            <a:r>
              <a:rPr lang="en-US" altLang="en-US" smtClean="0"/>
              <a:t>Dual Federalism:  “The Classic Model”</a:t>
            </a:r>
          </a:p>
        </p:txBody>
      </p:sp>
      <p:sp>
        <p:nvSpPr>
          <p:cNvPr id="67588" name="Oval 4"/>
          <p:cNvSpPr>
            <a:spLocks noChangeArrowheads="1"/>
          </p:cNvSpPr>
          <p:nvPr/>
        </p:nvSpPr>
        <p:spPr bwMode="auto">
          <a:xfrm>
            <a:off x="1524000" y="2819400"/>
            <a:ext cx="1828800" cy="1600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Federal government</a:t>
            </a:r>
          </a:p>
        </p:txBody>
      </p:sp>
      <p:sp>
        <p:nvSpPr>
          <p:cNvPr id="67589" name="Oval 5"/>
          <p:cNvSpPr>
            <a:spLocks noChangeArrowheads="1"/>
          </p:cNvSpPr>
          <p:nvPr/>
        </p:nvSpPr>
        <p:spPr bwMode="auto">
          <a:xfrm>
            <a:off x="1524000" y="4724400"/>
            <a:ext cx="1981200" cy="15240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State governments</a:t>
            </a:r>
          </a:p>
        </p:txBody>
      </p:sp>
      <p:sp>
        <p:nvSpPr>
          <p:cNvPr id="67590" name="Text Box 6"/>
          <p:cNvSpPr txBox="1">
            <a:spLocks noChangeArrowheads="1"/>
          </p:cNvSpPr>
          <p:nvPr/>
        </p:nvSpPr>
        <p:spPr bwMode="auto">
          <a:xfrm>
            <a:off x="4876800" y="3048000"/>
            <a:ext cx="341947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Separate responsibilities,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Separate funding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Example:  Local and state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governments pay for and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build public schools.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77997280"/>
      </p:ext>
    </p:extLst>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9" descr="WEPEOP9_04_CH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7772400"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Box 2"/>
          <p:cNvSpPr txBox="1">
            <a:spLocks noChangeArrowheads="1"/>
          </p:cNvSpPr>
          <p:nvPr/>
        </p:nvSpPr>
        <p:spPr bwMode="auto">
          <a:xfrm>
            <a:off x="1295400" y="152400"/>
            <a:ext cx="695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Division of  Government Functions under Dual Federalism &lt;1933</a:t>
            </a:r>
          </a:p>
        </p:txBody>
      </p:sp>
    </p:spTree>
    <p:extLst>
      <p:ext uri="{BB962C8B-B14F-4D97-AF65-F5344CB8AC3E}">
        <p14:creationId xmlns:p14="http://schemas.microsoft.com/office/powerpoint/2010/main" val="2682797008"/>
      </p:ext>
    </p:extLst>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mtClean="0"/>
              <a:t>Who Should  be in Control?</a:t>
            </a:r>
          </a:p>
        </p:txBody>
      </p:sp>
      <p:sp>
        <p:nvSpPr>
          <p:cNvPr id="70659" name="Rectangle 3"/>
          <p:cNvSpPr>
            <a:spLocks noGrp="1" noChangeArrowheads="1"/>
          </p:cNvSpPr>
          <p:nvPr>
            <p:ph type="body" idx="1"/>
          </p:nvPr>
        </p:nvSpPr>
        <p:spPr/>
        <p:txBody>
          <a:bodyPr/>
          <a:lstStyle/>
          <a:p>
            <a:r>
              <a:rPr lang="en-US" altLang="en-US" smtClean="0"/>
              <a:t>Cooperative Federalism</a:t>
            </a:r>
          </a:p>
        </p:txBody>
      </p:sp>
      <p:sp>
        <p:nvSpPr>
          <p:cNvPr id="70660" name="Oval 4"/>
          <p:cNvSpPr>
            <a:spLocks noChangeArrowheads="1"/>
          </p:cNvSpPr>
          <p:nvPr/>
        </p:nvSpPr>
        <p:spPr bwMode="auto">
          <a:xfrm>
            <a:off x="1447800" y="2667000"/>
            <a:ext cx="2438400" cy="22860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Federal Government</a:t>
            </a:r>
          </a:p>
        </p:txBody>
      </p:sp>
      <p:sp>
        <p:nvSpPr>
          <p:cNvPr id="70661" name="Oval 5"/>
          <p:cNvSpPr>
            <a:spLocks noChangeArrowheads="1"/>
          </p:cNvSpPr>
          <p:nvPr/>
        </p:nvSpPr>
        <p:spPr bwMode="auto">
          <a:xfrm>
            <a:off x="1371600" y="4191000"/>
            <a:ext cx="2514600" cy="2057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State Governments</a:t>
            </a:r>
          </a:p>
        </p:txBody>
      </p:sp>
      <p:sp>
        <p:nvSpPr>
          <p:cNvPr id="70662" name="Text Box 6"/>
          <p:cNvSpPr txBox="1">
            <a:spLocks noChangeArrowheads="1"/>
          </p:cNvSpPr>
          <p:nvPr/>
        </p:nvSpPr>
        <p:spPr bwMode="auto">
          <a:xfrm>
            <a:off x="4648200" y="3698875"/>
            <a:ext cx="399891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 Federal government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Designs the program, pays for it and manages it.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Example:  Social Security</a:t>
            </a:r>
          </a:p>
        </p:txBody>
      </p:sp>
    </p:spTree>
    <p:extLst>
      <p:ext uri="{BB962C8B-B14F-4D97-AF65-F5344CB8AC3E}">
        <p14:creationId xmlns:p14="http://schemas.microsoft.com/office/powerpoint/2010/main" val="111597218"/>
      </p:ext>
    </p:extLst>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sz="3200" smtClean="0"/>
              <a:t>Figure 3.3 The New Deal Increased Federal Share of Government Spending</a:t>
            </a:r>
          </a:p>
        </p:txBody>
      </p:sp>
      <p:sp>
        <p:nvSpPr>
          <p:cNvPr id="71683" name="Rectangle 3"/>
          <p:cNvSpPr>
            <a:spLocks noGrp="1" noChangeArrowheads="1"/>
          </p:cNvSpPr>
          <p:nvPr>
            <p:ph type="body" sz="half" idx="2"/>
          </p:nvPr>
        </p:nvSpPr>
        <p:spPr>
          <a:xfrm>
            <a:off x="6019800" y="1828800"/>
            <a:ext cx="2743200" cy="3200400"/>
          </a:xfrm>
        </p:spPr>
        <p:txBody>
          <a:bodyPr/>
          <a:lstStyle/>
          <a:p>
            <a:pPr marL="0" indent="0">
              <a:buFontTx/>
              <a:buNone/>
            </a:pPr>
            <a:r>
              <a:rPr lang="en-US" altLang="en-US" sz="2800" smtClean="0"/>
              <a:t>Share of nonmilitary spending by each level of gov’t, before and after New Deal legislation.</a:t>
            </a:r>
            <a:endParaRPr lang="en-US" altLang="en-US" sz="2400" smtClean="0"/>
          </a:p>
        </p:txBody>
      </p:sp>
      <p:pic>
        <p:nvPicPr>
          <p:cNvPr id="71684" name="Picture 4" descr="figure03-03"/>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81000" y="1752600"/>
            <a:ext cx="5257800" cy="4695825"/>
          </a:xfrm>
          <a:noFill/>
        </p:spPr>
      </p:pic>
      <p:sp>
        <p:nvSpPr>
          <p:cNvPr id="71685" name="Text Box 5"/>
          <p:cNvSpPr txBox="1">
            <a:spLocks noChangeArrowheads="1"/>
          </p:cNvSpPr>
          <p:nvPr/>
        </p:nvSpPr>
        <p:spPr bwMode="auto">
          <a:xfrm>
            <a:off x="6019800" y="5054600"/>
            <a:ext cx="28956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defRPr/>
            </a:pPr>
            <a:r>
              <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Source: “Significant Features of Fiscal Federalism,” </a:t>
            </a:r>
            <a:r>
              <a:rPr kumimoji="0" lang="en-US" altLang="en-US" sz="16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Advisory Commission on Inter-governmental Relations</a:t>
            </a:r>
            <a:r>
              <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(Washington D.C. : U.S. Government Printing Office, 1979), 7.</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30989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9" descr="WEPEOP9_FIG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
            <a:ext cx="7467600"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782789"/>
      </p:ext>
    </p:extLst>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smtClean="0"/>
              <a:t>Who Should be in Control?</a:t>
            </a:r>
            <a:br>
              <a:rPr lang="en-US" altLang="en-US" smtClean="0"/>
            </a:br>
            <a:r>
              <a:rPr lang="en-US" altLang="en-US" smtClean="0"/>
              <a:t>New Federalism</a:t>
            </a:r>
          </a:p>
        </p:txBody>
      </p:sp>
      <p:sp>
        <p:nvSpPr>
          <p:cNvPr id="77827" name="Rectangle 3"/>
          <p:cNvSpPr>
            <a:spLocks noGrp="1" noChangeArrowheads="1"/>
          </p:cNvSpPr>
          <p:nvPr>
            <p:ph type="body" idx="1"/>
          </p:nvPr>
        </p:nvSpPr>
        <p:spPr/>
        <p:txBody>
          <a:bodyPr/>
          <a:lstStyle/>
          <a:p>
            <a:endParaRPr lang="en-US" altLang="en-US" smtClean="0"/>
          </a:p>
        </p:txBody>
      </p:sp>
      <p:sp>
        <p:nvSpPr>
          <p:cNvPr id="77828" name="Oval 4"/>
          <p:cNvSpPr>
            <a:spLocks noChangeArrowheads="1"/>
          </p:cNvSpPr>
          <p:nvPr/>
        </p:nvSpPr>
        <p:spPr bwMode="auto">
          <a:xfrm>
            <a:off x="1447800" y="2438400"/>
            <a:ext cx="2133600" cy="22860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State governments</a:t>
            </a:r>
          </a:p>
        </p:txBody>
      </p:sp>
      <p:sp>
        <p:nvSpPr>
          <p:cNvPr id="77829" name="Oval 5"/>
          <p:cNvSpPr>
            <a:spLocks noChangeArrowheads="1"/>
          </p:cNvSpPr>
          <p:nvPr/>
        </p:nvSpPr>
        <p:spPr bwMode="auto">
          <a:xfrm>
            <a:off x="990600" y="4648200"/>
            <a:ext cx="3124200" cy="914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Federal Government</a:t>
            </a:r>
          </a:p>
        </p:txBody>
      </p:sp>
      <p:sp>
        <p:nvSpPr>
          <p:cNvPr id="77830" name="Text Box 6"/>
          <p:cNvSpPr txBox="1">
            <a:spLocks noChangeArrowheads="1"/>
          </p:cNvSpPr>
          <p:nvPr/>
        </p:nvSpPr>
        <p:spPr bwMode="auto">
          <a:xfrm>
            <a:off x="5241925" y="2555875"/>
            <a:ext cx="31845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 states plan and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implement a policy: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 federal government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pays for it with a block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grant.</a:t>
            </a:r>
          </a:p>
        </p:txBody>
      </p:sp>
    </p:spTree>
    <p:extLst>
      <p:ext uri="{BB962C8B-B14F-4D97-AF65-F5344CB8AC3E}">
        <p14:creationId xmlns:p14="http://schemas.microsoft.com/office/powerpoint/2010/main" val="4254175420"/>
      </p:ext>
    </p:extLst>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81000"/>
            <a:ext cx="7772400" cy="1143000"/>
          </a:xfrm>
        </p:spPr>
        <p:txBody>
          <a:bodyPr/>
          <a:lstStyle/>
          <a:p>
            <a:r>
              <a:rPr lang="en-US" dirty="0" smtClean="0"/>
              <a:t>Poverty in America</a:t>
            </a:r>
            <a:endParaRPr lang="en-US" dirty="0"/>
          </a:p>
        </p:txBody>
      </p:sp>
      <p:pic>
        <p:nvPicPr>
          <p:cNvPr id="5" name="Picture 4"/>
          <p:cNvPicPr>
            <a:picLocks noChangeAspect="1"/>
          </p:cNvPicPr>
          <p:nvPr/>
        </p:nvPicPr>
        <p:blipFill>
          <a:blip r:embed="rId2"/>
          <a:stretch>
            <a:fillRect/>
          </a:stretch>
        </p:blipFill>
        <p:spPr>
          <a:xfrm>
            <a:off x="838200" y="1752600"/>
            <a:ext cx="7315200" cy="4931229"/>
          </a:xfrm>
          <a:prstGeom prst="rect">
            <a:avLst/>
          </a:prstGeom>
        </p:spPr>
      </p:pic>
    </p:spTree>
    <p:extLst>
      <p:ext uri="{BB962C8B-B14F-4D97-AF65-F5344CB8AC3E}">
        <p14:creationId xmlns:p14="http://schemas.microsoft.com/office/powerpoint/2010/main" val="1102079994"/>
      </p:ext>
    </p:extLst>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Approaching Social Services</a:t>
            </a:r>
            <a:endParaRPr lang="en-US" dirty="0"/>
          </a:p>
        </p:txBody>
      </p:sp>
      <p:sp>
        <p:nvSpPr>
          <p:cNvPr id="6" name="Content Placeholder 5"/>
          <p:cNvSpPr>
            <a:spLocks noGrp="1"/>
          </p:cNvSpPr>
          <p:nvPr>
            <p:ph idx="1"/>
          </p:nvPr>
        </p:nvSpPr>
        <p:spPr/>
        <p:txBody>
          <a:bodyPr/>
          <a:lstStyle/>
          <a:p>
            <a:r>
              <a:rPr lang="en-US" dirty="0" smtClean="0"/>
              <a:t>Traditional (19</a:t>
            </a:r>
            <a:r>
              <a:rPr lang="en-US" baseline="30000" dirty="0" smtClean="0"/>
              <a:t>th</a:t>
            </a:r>
            <a:r>
              <a:rPr lang="en-US" dirty="0" smtClean="0"/>
              <a:t> century):   Private charity</a:t>
            </a:r>
          </a:p>
          <a:p>
            <a:r>
              <a:rPr lang="en-US" dirty="0" smtClean="0"/>
              <a:t>Cooperative Federalism (post-1932):  national programs directed by federal government</a:t>
            </a:r>
          </a:p>
          <a:p>
            <a:r>
              <a:rPr lang="en-US" dirty="0" smtClean="0"/>
              <a:t>New Federalism (post-1968):  continue with cooperative federalism and give states more freedom through block grants</a:t>
            </a:r>
          </a:p>
          <a:p>
            <a:endParaRPr lang="en-US" dirty="0"/>
          </a:p>
        </p:txBody>
      </p:sp>
    </p:spTree>
    <p:extLst>
      <p:ext uri="{BB962C8B-B14F-4D97-AF65-F5344CB8AC3E}">
        <p14:creationId xmlns:p14="http://schemas.microsoft.com/office/powerpoint/2010/main" val="894374599"/>
      </p:ext>
    </p:extLst>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on Poverty: LBJ State of the Union speech 1964</a:t>
            </a:r>
            <a:endParaRPr lang="en-US" dirty="0"/>
          </a:p>
        </p:txBody>
      </p:sp>
      <p:sp>
        <p:nvSpPr>
          <p:cNvPr id="3" name="Content Placeholder 2"/>
          <p:cNvSpPr>
            <a:spLocks noGrp="1"/>
          </p:cNvSpPr>
          <p:nvPr>
            <p:ph idx="1"/>
          </p:nvPr>
        </p:nvSpPr>
        <p:spPr/>
        <p:txBody>
          <a:bodyPr/>
          <a:lstStyle/>
          <a:p>
            <a:r>
              <a:rPr lang="en-US" dirty="0">
                <a:hlinkClick r:id="rId2"/>
              </a:rPr>
              <a:t>https://www.youtube.com/watch?v=f3AuStymweQ</a:t>
            </a:r>
            <a:endParaRPr lang="en-US" dirty="0"/>
          </a:p>
        </p:txBody>
      </p:sp>
    </p:spTree>
    <p:extLst>
      <p:ext uri="{BB962C8B-B14F-4D97-AF65-F5344CB8AC3E}">
        <p14:creationId xmlns:p14="http://schemas.microsoft.com/office/powerpoint/2010/main" val="218709781"/>
      </p:ext>
    </p:extLst>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152400"/>
            <a:ext cx="7772400" cy="1143000"/>
          </a:xfrm>
        </p:spPr>
        <p:txBody>
          <a:bodyPr/>
          <a:lstStyle/>
          <a:p>
            <a:r>
              <a:rPr lang="en-US" altLang="en-US" dirty="0" smtClean="0"/>
              <a:t>Federal Instruments of Policy</a:t>
            </a:r>
          </a:p>
        </p:txBody>
      </p:sp>
      <p:graphicFrame>
        <p:nvGraphicFramePr>
          <p:cNvPr id="306235" name="Group 59"/>
          <p:cNvGraphicFramePr>
            <a:graphicFrameLocks noGrp="1"/>
          </p:cNvGraphicFramePr>
          <p:nvPr>
            <p:ph idx="1"/>
            <p:extLst/>
          </p:nvPr>
        </p:nvGraphicFramePr>
        <p:xfrm>
          <a:off x="12700" y="939286"/>
          <a:ext cx="9144000" cy="5918714"/>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554941">
                  <a:extLst>
                    <a:ext uri="{9D8B030D-6E8A-4147-A177-3AD203B41FA5}">
                      <a16:colId xmlns:a16="http://schemas.microsoft.com/office/drawing/2014/main" val="20002"/>
                    </a:ext>
                  </a:extLst>
                </a:gridCol>
                <a:gridCol w="2017059">
                  <a:extLst>
                    <a:ext uri="{9D8B030D-6E8A-4147-A177-3AD203B41FA5}">
                      <a16:colId xmlns:a16="http://schemas.microsoft.com/office/drawing/2014/main" val="20003"/>
                    </a:ext>
                  </a:extLst>
                </a:gridCol>
              </a:tblGrid>
              <a:tr h="5334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Term</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Type of Federalism</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Definition</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Example</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954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sng"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Categorical Grant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Project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Formula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Cooperative Federalism</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For specific purpose: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a:t>
                      </a:r>
                      <a:r>
                        <a:rPr kumimoji="0" lang="en-US" sz="1800" b="0" i="0" u="none" strike="noStrike" cap="none" normalizeH="0" baseline="0" smtClean="0">
                          <a:ln>
                            <a:noFill/>
                          </a:ln>
                          <a:solidFill>
                            <a:schemeClr val="tx1"/>
                          </a:solidFill>
                          <a:effectLst/>
                          <a:latin typeface="Times New Roman" pitchFamily="18" charset="0"/>
                        </a:rPr>
                        <a:t>competitive application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--computed on basis of need</a:t>
                      </a:r>
                      <a:r>
                        <a:rPr kumimoji="0" lang="en-US" sz="2800" b="0" i="0" u="none" strike="noStrike" cap="none" normalizeH="0" baseline="0" smtClean="0">
                          <a:ln>
                            <a:noFill/>
                          </a:ln>
                          <a:solidFill>
                            <a:schemeClr val="tx1"/>
                          </a:solidFill>
                          <a:effectLst/>
                          <a:latin typeface="Times New Roman" pitchFamily="18"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transportation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Food stamps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58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sng" strike="noStrike" cap="none" normalizeH="0" baseline="0" smtClean="0">
                          <a:ln>
                            <a:noFill/>
                          </a:ln>
                          <a:solidFill>
                            <a:schemeClr val="tx1"/>
                          </a:solidFill>
                          <a:effectLst/>
                          <a:latin typeface="Times New Roman" pitchFamily="18" charset="0"/>
                        </a:rPr>
                        <a:t>Block Grant</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New Federalism</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For general purposes, states can decide how to spend money</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Welfare</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2769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sng" strike="noStrike" cap="none" normalizeH="0" baseline="0" smtClean="0">
                          <a:ln>
                            <a:noFill/>
                          </a:ln>
                          <a:solidFill>
                            <a:schemeClr val="tx1"/>
                          </a:solidFill>
                          <a:effectLst/>
                          <a:latin typeface="Times New Roman" pitchFamily="18" charset="0"/>
                        </a:rPr>
                        <a:t>Mandates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sng"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Funded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Unfunded/partially funded</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Cooperative Federalism</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Legal required for states to follow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Food stamps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Americans with Disabilities Act</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35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sng" strike="noStrike" cap="none" normalizeH="0" baseline="0" smtClean="0">
                          <a:ln>
                            <a:noFill/>
                          </a:ln>
                          <a:solidFill>
                            <a:schemeClr val="tx1"/>
                          </a:solidFill>
                          <a:effectLst/>
                          <a:latin typeface="Times New Roman" pitchFamily="18" charset="0"/>
                        </a:rPr>
                        <a:t>Preemptions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Cooperative Federalism</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Federal law supercedes state law</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Civil Rights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85101207"/>
      </p:ext>
    </p:extLst>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t>What do federal systems have in common?</a:t>
            </a:r>
          </a:p>
        </p:txBody>
      </p:sp>
      <p:graphicFrame>
        <p:nvGraphicFramePr>
          <p:cNvPr id="37891" name="Object 3"/>
          <p:cNvGraphicFramePr>
            <a:graphicFrameLocks noChangeAspect="1"/>
          </p:cNvGraphicFramePr>
          <p:nvPr/>
        </p:nvGraphicFramePr>
        <p:xfrm>
          <a:off x="3124200" y="1905000"/>
          <a:ext cx="3335338" cy="4953000"/>
        </p:xfrm>
        <a:graphic>
          <a:graphicData uri="http://schemas.openxmlformats.org/presentationml/2006/ole">
            <mc:AlternateContent xmlns:mc="http://schemas.openxmlformats.org/markup-compatibility/2006">
              <mc:Choice xmlns:v="urn:schemas-microsoft-com:vml" Requires="v">
                <p:oleObj spid="_x0000_s1028" name="Photo Editor Photo" r:id="rId3" imgW="4923810" imgH="7314286" progId="MSPhotoEd.3">
                  <p:embed/>
                </p:oleObj>
              </mc:Choice>
              <mc:Fallback>
                <p:oleObj name="Photo Editor Photo" r:id="rId3" imgW="4923810" imgH="7314286" progId="MSPhotoEd.3">
                  <p:embed/>
                  <p:pic>
                    <p:nvPicPr>
                      <p:cNvPr id="3789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905000"/>
                        <a:ext cx="333533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31883601"/>
      </p:ext>
    </p:extLst>
  </p:cSld>
  <p:clrMapOvr>
    <a:masterClrMapping/>
  </p:clrMapOvr>
  <p:transition spd="med">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Grp="1" noChangeArrowheads="1"/>
          </p:cNvSpPr>
          <p:nvPr>
            <p:ph type="title"/>
          </p:nvPr>
        </p:nvSpPr>
        <p:spPr/>
        <p:txBody>
          <a:bodyPr/>
          <a:lstStyle/>
          <a:p>
            <a:r>
              <a:rPr lang="en-US" altLang="en-US" smtClean="0"/>
              <a:t>Welfare:  changes in federalism</a:t>
            </a:r>
          </a:p>
        </p:txBody>
      </p:sp>
      <p:sp>
        <p:nvSpPr>
          <p:cNvPr id="152579" name="Rectangle 5"/>
          <p:cNvSpPr>
            <a:spLocks noGrp="1" noChangeArrowheads="1"/>
          </p:cNvSpPr>
          <p:nvPr>
            <p:ph type="body" sz="half" idx="1"/>
          </p:nvPr>
        </p:nvSpPr>
        <p:spPr/>
        <p:txBody>
          <a:bodyPr/>
          <a:lstStyle/>
          <a:p>
            <a:pPr>
              <a:lnSpc>
                <a:spcPct val="90000"/>
              </a:lnSpc>
              <a:buFontTx/>
              <a:buNone/>
            </a:pPr>
            <a:r>
              <a:rPr lang="en-US" altLang="en-US" sz="2400" dirty="0" smtClean="0"/>
              <a:t>Aid to Families with Dependent Children (AFDC)</a:t>
            </a:r>
          </a:p>
          <a:p>
            <a:pPr>
              <a:lnSpc>
                <a:spcPct val="90000"/>
              </a:lnSpc>
              <a:buFontTx/>
              <a:buNone/>
            </a:pPr>
            <a:r>
              <a:rPr lang="en-US" altLang="en-US" sz="2400" dirty="0" smtClean="0"/>
              <a:t>    (Categorical Grant from the federal govt.—states have no say in how people are helped)</a:t>
            </a:r>
          </a:p>
          <a:p>
            <a:pPr>
              <a:lnSpc>
                <a:spcPct val="90000"/>
              </a:lnSpc>
              <a:buFontTx/>
              <a:buNone/>
            </a:pPr>
            <a:endParaRPr lang="en-US" altLang="en-US" sz="2400" dirty="0" smtClean="0"/>
          </a:p>
          <a:p>
            <a:pPr>
              <a:lnSpc>
                <a:spcPct val="90000"/>
              </a:lnSpc>
              <a:buFontTx/>
              <a:buNone/>
            </a:pPr>
            <a:r>
              <a:rPr lang="en-US" altLang="en-US" sz="2400" b="1" dirty="0" smtClean="0"/>
              <a:t>Example of Cooperative Federalism</a:t>
            </a:r>
          </a:p>
        </p:txBody>
      </p:sp>
      <p:sp>
        <p:nvSpPr>
          <p:cNvPr id="152580" name="Rectangle 6"/>
          <p:cNvSpPr>
            <a:spLocks noGrp="1" noChangeArrowheads="1"/>
          </p:cNvSpPr>
          <p:nvPr>
            <p:ph type="body" sz="half" idx="2"/>
          </p:nvPr>
        </p:nvSpPr>
        <p:spPr>
          <a:xfrm>
            <a:off x="4648200" y="1981200"/>
            <a:ext cx="4419600" cy="4114800"/>
          </a:xfrm>
        </p:spPr>
        <p:txBody>
          <a:bodyPr/>
          <a:lstStyle/>
          <a:p>
            <a:pPr>
              <a:lnSpc>
                <a:spcPct val="90000"/>
              </a:lnSpc>
              <a:buFontTx/>
              <a:buNone/>
            </a:pPr>
            <a:r>
              <a:rPr lang="en-US" altLang="en-US" sz="2400" dirty="0" smtClean="0"/>
              <a:t>Temporary Assistance for Needy Families (TANF)</a:t>
            </a:r>
          </a:p>
          <a:p>
            <a:pPr>
              <a:lnSpc>
                <a:spcPct val="90000"/>
              </a:lnSpc>
              <a:buFontTx/>
              <a:buNone/>
            </a:pPr>
            <a:r>
              <a:rPr lang="en-US" altLang="en-US" sz="2400" dirty="0" smtClean="0"/>
              <a:t>1996 Welfare Reform measure replaces categorical grant with block grant to states who now can design welfare program for their own states</a:t>
            </a:r>
          </a:p>
          <a:p>
            <a:pPr>
              <a:lnSpc>
                <a:spcPct val="90000"/>
              </a:lnSpc>
              <a:buFontTx/>
              <a:buNone/>
            </a:pPr>
            <a:endParaRPr lang="en-US" altLang="en-US" sz="2400" dirty="0" smtClean="0"/>
          </a:p>
          <a:p>
            <a:pPr>
              <a:lnSpc>
                <a:spcPct val="90000"/>
              </a:lnSpc>
              <a:buFontTx/>
              <a:buNone/>
            </a:pPr>
            <a:r>
              <a:rPr lang="en-US" altLang="en-US" sz="2400" b="1" dirty="0" smtClean="0"/>
              <a:t>Example of New Federalism</a:t>
            </a:r>
          </a:p>
          <a:p>
            <a:pPr>
              <a:lnSpc>
                <a:spcPct val="90000"/>
              </a:lnSpc>
              <a:buFontTx/>
              <a:buNone/>
            </a:pPr>
            <a:endParaRPr lang="en-US" altLang="en-US" sz="2400" dirty="0" smtClean="0"/>
          </a:p>
          <a:p>
            <a:pPr>
              <a:lnSpc>
                <a:spcPct val="90000"/>
              </a:lnSpc>
              <a:buFontTx/>
              <a:buNone/>
            </a:pPr>
            <a:endParaRPr lang="en-US" altLang="en-US" sz="2400" dirty="0" smtClean="0"/>
          </a:p>
        </p:txBody>
      </p:sp>
    </p:spTree>
    <p:extLst>
      <p:ext uri="{BB962C8B-B14F-4D97-AF65-F5344CB8AC3E}">
        <p14:creationId xmlns:p14="http://schemas.microsoft.com/office/powerpoint/2010/main" val="2492382562"/>
      </p:ext>
    </p:extLst>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txBox="1">
            <a:spLocks noGrp="1"/>
          </p:cNvSpPr>
          <p:nvPr/>
        </p:nvSpPr>
        <p:spPr bwMode="auto">
          <a:xfrm>
            <a:off x="457200" y="6324600"/>
            <a:ext cx="3276600" cy="476250"/>
          </a:xfrm>
          <a:prstGeom prst="rect">
            <a:avLst/>
          </a:prstGeom>
          <a:noFill/>
          <a:ln>
            <a:miter lim="800000"/>
            <a:headEnd/>
            <a:tailEnd/>
          </a:ln>
        </p:spPr>
        <p:txBody>
          <a:bodyPr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Times New Roman"/>
                <a:ea typeface="+mn-ea"/>
                <a:cs typeface="+mn-cs"/>
              </a:rPr>
              <a:t>Copyright © 2009Cengage Learning </a:t>
            </a:r>
          </a:p>
        </p:txBody>
      </p:sp>
      <p:sp>
        <p:nvSpPr>
          <p:cNvPr id="78851" name="Slide Number Placeholder 3"/>
          <p:cNvSpPr txBox="1">
            <a:spLocks noGrp="1"/>
          </p:cNvSpPr>
          <p:nvPr/>
        </p:nvSpPr>
        <p:spPr bwMode="auto">
          <a:xfrm>
            <a:off x="6934200" y="6324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133F83-8D69-42C0-A264-B608F67A7533}" type="slidenum">
              <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78852" name="Picture 11" descr="laye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39888"/>
            <a:ext cx="6858000"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0" name="Picture 12" descr="lay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639888"/>
            <a:ext cx="6858000"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Rectangle 2"/>
          <p:cNvSpPr>
            <a:spLocks noGrp="1" noChangeArrowheads="1"/>
          </p:cNvSpPr>
          <p:nvPr>
            <p:ph type="title" idx="4294967295"/>
          </p:nvPr>
        </p:nvSpPr>
        <p:spPr/>
        <p:txBody>
          <a:bodyPr/>
          <a:lstStyle/>
          <a:p>
            <a:r>
              <a:rPr lang="en-US" altLang="en-US" smtClean="0"/>
              <a:t>Where the Money Goes </a:t>
            </a:r>
          </a:p>
        </p:txBody>
      </p:sp>
      <p:pic>
        <p:nvPicPr>
          <p:cNvPr id="155658" name="Picture 10" descr="laye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639888"/>
            <a:ext cx="6858000"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81244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5660"/>
                                        </p:tgtEl>
                                        <p:attrNameLst>
                                          <p:attrName>style.visibility</p:attrName>
                                        </p:attrNameLst>
                                      </p:cBhvr>
                                      <p:to>
                                        <p:strVal val="visible"/>
                                      </p:to>
                                    </p:set>
                                    <p:animEffect transition="in" filter="wipe(left)">
                                      <p:cBhvr>
                                        <p:cTn id="7" dur="3000"/>
                                        <p:tgtEl>
                                          <p:spTgt spid="155660"/>
                                        </p:tgtEl>
                                      </p:cBhvr>
                                    </p:animEffect>
                                  </p:childTnLst>
                                </p:cTn>
                              </p:par>
                            </p:childTnLst>
                          </p:cTn>
                        </p:par>
                        <p:par>
                          <p:cTn id="8" fill="hold" nodeType="afterGroup">
                            <p:stCondLst>
                              <p:cond delay="3000"/>
                            </p:stCondLst>
                            <p:childTnLst>
                              <p:par>
                                <p:cTn id="9" presetID="1" presetClass="entr" presetSubtype="0" fill="hold" nodeType="afterEffect">
                                  <p:stCondLst>
                                    <p:cond delay="0"/>
                                  </p:stCondLst>
                                  <p:childTnLst>
                                    <p:set>
                                      <p:cBhvr>
                                        <p:cTn id="10" dur="1" fill="hold">
                                          <p:stCondLst>
                                            <p:cond delay="0"/>
                                          </p:stCondLst>
                                        </p:cTn>
                                        <p:tgtEl>
                                          <p:spTgt spid="155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15400" cy="1143000"/>
          </a:xfrm>
        </p:spPr>
        <p:txBody>
          <a:bodyPr/>
          <a:lstStyle/>
          <a:p>
            <a:r>
              <a:rPr lang="en-US" sz="4000" dirty="0" smtClean="0"/>
              <a:t>Developing your </a:t>
            </a:r>
            <a:r>
              <a:rPr lang="en-US" sz="4000" u="sng" dirty="0" smtClean="0"/>
              <a:t>federal</a:t>
            </a:r>
            <a:r>
              <a:rPr lang="en-US" sz="4000" dirty="0" smtClean="0"/>
              <a:t> philosophy:  Principles to decide who should decide</a:t>
            </a:r>
            <a:endParaRPr lang="en-US" sz="4000" dirty="0"/>
          </a:p>
        </p:txBody>
      </p:sp>
      <p:sp>
        <p:nvSpPr>
          <p:cNvPr id="3" name="Content Placeholder 2"/>
          <p:cNvSpPr>
            <a:spLocks noGrp="1"/>
          </p:cNvSpPr>
          <p:nvPr>
            <p:ph idx="1"/>
          </p:nvPr>
        </p:nvSpPr>
        <p:spPr>
          <a:xfrm>
            <a:off x="0" y="1981200"/>
            <a:ext cx="8458200" cy="4724400"/>
          </a:xfrm>
        </p:spPr>
        <p:txBody>
          <a:bodyPr/>
          <a:lstStyle/>
          <a:p>
            <a:r>
              <a:rPr lang="en-US" i="1" dirty="0" smtClean="0"/>
              <a:t>Unity</a:t>
            </a:r>
            <a:r>
              <a:rPr lang="en-US" dirty="0" smtClean="0"/>
              <a:t>:  Should all Americans have the same right, responsibility, live under the same policy?</a:t>
            </a:r>
          </a:p>
          <a:p>
            <a:r>
              <a:rPr lang="en-US" i="1" dirty="0" smtClean="0"/>
              <a:t>Diversity</a:t>
            </a:r>
            <a:r>
              <a:rPr lang="en-US" dirty="0" smtClean="0"/>
              <a:t>:   Different needs and wants according to place (local, state, national)</a:t>
            </a:r>
          </a:p>
          <a:p>
            <a:r>
              <a:rPr lang="en-US" i="1" dirty="0" smtClean="0"/>
              <a:t>Knowledge</a:t>
            </a:r>
            <a:r>
              <a:rPr lang="en-US" dirty="0" smtClean="0"/>
              <a:t>:   Who knows best? Which level of government?</a:t>
            </a:r>
          </a:p>
          <a:p>
            <a:r>
              <a:rPr lang="en-US" i="1" dirty="0" smtClean="0"/>
              <a:t>Democracy:  </a:t>
            </a:r>
            <a:r>
              <a:rPr lang="en-US" dirty="0" smtClean="0"/>
              <a:t>What sort of federalism leads to the kind of democracy you want?</a:t>
            </a:r>
            <a:endParaRPr lang="en-US" i="1" dirty="0" smtClean="0"/>
          </a:p>
          <a:p>
            <a:endParaRPr lang="en-US" dirty="0"/>
          </a:p>
        </p:txBody>
      </p:sp>
    </p:spTree>
    <p:extLst>
      <p:ext uri="{BB962C8B-B14F-4D97-AF65-F5344CB8AC3E}">
        <p14:creationId xmlns:p14="http://schemas.microsoft.com/office/powerpoint/2010/main" val="786704084"/>
      </p:ext>
    </p:extLst>
  </p:cSld>
  <p:clrMapOvr>
    <a:masterClrMapping/>
  </p:clrMapOvr>
  <p:transition>
    <p:zoom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3400" y="0"/>
            <a:ext cx="7772400" cy="1143000"/>
          </a:xfrm>
        </p:spPr>
        <p:txBody>
          <a:bodyPr/>
          <a:lstStyle/>
          <a:p>
            <a:r>
              <a:rPr lang="en-US" altLang="en-US" smtClean="0"/>
              <a:t>Who should be in control?</a:t>
            </a:r>
          </a:p>
        </p:txBody>
      </p:sp>
      <p:graphicFrame>
        <p:nvGraphicFramePr>
          <p:cNvPr id="161795" name="Group 3"/>
          <p:cNvGraphicFramePr>
            <a:graphicFrameLocks noGrp="1"/>
          </p:cNvGraphicFramePr>
          <p:nvPr>
            <p:ph type="tbl" idx="1"/>
            <p:extLst/>
          </p:nvPr>
        </p:nvGraphicFramePr>
        <p:xfrm>
          <a:off x="152400" y="990600"/>
          <a:ext cx="8305800" cy="5627359"/>
        </p:xfrm>
        <a:graphic>
          <a:graphicData uri="http://schemas.openxmlformats.org/drawingml/2006/table">
            <a:tbl>
              <a:tblPr/>
              <a:tblGrid>
                <a:gridCol w="2076450">
                  <a:extLst>
                    <a:ext uri="{9D8B030D-6E8A-4147-A177-3AD203B41FA5}">
                      <a16:colId xmlns:a16="http://schemas.microsoft.com/office/drawing/2014/main" val="20000"/>
                    </a:ext>
                  </a:extLst>
                </a:gridCol>
                <a:gridCol w="2076450">
                  <a:extLst>
                    <a:ext uri="{9D8B030D-6E8A-4147-A177-3AD203B41FA5}">
                      <a16:colId xmlns:a16="http://schemas.microsoft.com/office/drawing/2014/main" val="20001"/>
                    </a:ext>
                  </a:extLst>
                </a:gridCol>
                <a:gridCol w="2076450">
                  <a:extLst>
                    <a:ext uri="{9D8B030D-6E8A-4147-A177-3AD203B41FA5}">
                      <a16:colId xmlns:a16="http://schemas.microsoft.com/office/drawing/2014/main" val="20002"/>
                    </a:ext>
                  </a:extLst>
                </a:gridCol>
                <a:gridCol w="2076450">
                  <a:extLst>
                    <a:ext uri="{9D8B030D-6E8A-4147-A177-3AD203B41FA5}">
                      <a16:colId xmlns:a16="http://schemas.microsoft.com/office/drawing/2014/main" val="20003"/>
                    </a:ext>
                  </a:extLst>
                </a:gridCol>
              </a:tblGrid>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Issue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State/local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Both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29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College Financial Aid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62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Recreational Use of Marijuana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07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Drivers license minimum 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What should be taught in high school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Minimum Wage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Immigration Policy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Abortion Policy</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8795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Policy toward North Korea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13738451"/>
      </p:ext>
    </p:extLst>
  </p:cSld>
  <p:clrMapOvr>
    <a:masterClrMapping/>
  </p:clrMapOvr>
  <p:transition spd="med">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believe? </a:t>
            </a:r>
            <a:endParaRPr lang="en-US" dirty="0"/>
          </a:p>
        </p:txBody>
      </p:sp>
      <p:sp>
        <p:nvSpPr>
          <p:cNvPr id="4" name="Content Placeholder 3"/>
          <p:cNvSpPr>
            <a:spLocks noGrp="1"/>
          </p:cNvSpPr>
          <p:nvPr>
            <p:ph idx="1"/>
          </p:nvPr>
        </p:nvSpPr>
        <p:spPr/>
        <p:txBody>
          <a:bodyPr/>
          <a:lstStyle/>
          <a:p>
            <a:r>
              <a:rPr lang="en-US" dirty="0" smtClean="0"/>
              <a:t>What is the right balance between state and national control?</a:t>
            </a:r>
          </a:p>
          <a:p>
            <a:pPr lvl="1"/>
            <a:r>
              <a:rPr lang="en-US" dirty="0" smtClean="0"/>
              <a:t>Consider the values:  Unity , Diversity, Knowledge, Democracy</a:t>
            </a:r>
          </a:p>
          <a:p>
            <a:pPr lvl="1"/>
            <a:r>
              <a:rPr lang="en-US" dirty="0" smtClean="0"/>
              <a:t>Consider various policy issues discussed in groups.</a:t>
            </a:r>
          </a:p>
          <a:p>
            <a:r>
              <a:rPr lang="en-US" dirty="0" smtClean="0"/>
              <a:t>Your reflection should include reasoning and examples.  Introduction/Conclusion</a:t>
            </a:r>
            <a:endParaRPr lang="en-US" dirty="0"/>
          </a:p>
        </p:txBody>
      </p:sp>
    </p:spTree>
    <p:extLst>
      <p:ext uri="{BB962C8B-B14F-4D97-AF65-F5344CB8AC3E}">
        <p14:creationId xmlns:p14="http://schemas.microsoft.com/office/powerpoint/2010/main" val="448897794"/>
      </p:ext>
    </p:extLst>
  </p:cSld>
  <p:clrMapOvr>
    <a:masterClrMapping/>
  </p:clrMapOvr>
  <p:transition spd="med">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9537"/>
            <a:ext cx="7772400" cy="1143000"/>
          </a:xfrm>
        </p:spPr>
        <p:txBody>
          <a:bodyPr/>
          <a:lstStyle/>
          <a:p>
            <a:endParaRPr lang="en-US" dirty="0"/>
          </a:p>
        </p:txBody>
      </p:sp>
      <p:pic>
        <p:nvPicPr>
          <p:cNvPr id="6" name="Picture 5"/>
          <p:cNvPicPr>
            <a:picLocks noChangeAspect="1"/>
          </p:cNvPicPr>
          <p:nvPr/>
        </p:nvPicPr>
        <p:blipFill>
          <a:blip r:embed="rId2"/>
          <a:stretch>
            <a:fillRect/>
          </a:stretch>
        </p:blipFill>
        <p:spPr>
          <a:xfrm>
            <a:off x="4899025" y="3544024"/>
            <a:ext cx="3495675" cy="2551976"/>
          </a:xfrm>
          <a:prstGeom prst="rect">
            <a:avLst/>
          </a:prstGeom>
        </p:spPr>
      </p:pic>
      <p:pic>
        <p:nvPicPr>
          <p:cNvPr id="7" name="Picture 6"/>
          <p:cNvPicPr>
            <a:picLocks noChangeAspect="1"/>
          </p:cNvPicPr>
          <p:nvPr/>
        </p:nvPicPr>
        <p:blipFill>
          <a:blip r:embed="rId3"/>
          <a:stretch>
            <a:fillRect/>
          </a:stretch>
        </p:blipFill>
        <p:spPr>
          <a:xfrm>
            <a:off x="5033962" y="850474"/>
            <a:ext cx="3181349" cy="2502326"/>
          </a:xfrm>
          <a:prstGeom prst="rect">
            <a:avLst/>
          </a:prstGeom>
        </p:spPr>
      </p:pic>
      <p:sp>
        <p:nvSpPr>
          <p:cNvPr id="8" name="TextBox 7"/>
          <p:cNvSpPr txBox="1"/>
          <p:nvPr/>
        </p:nvSpPr>
        <p:spPr>
          <a:xfrm>
            <a:off x="4876800" y="6287224"/>
            <a:ext cx="36576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Plus New Federalism!</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 name="Content Placeholder 3"/>
          <p:cNvSpPr>
            <a:spLocks noGrp="1"/>
          </p:cNvSpPr>
          <p:nvPr>
            <p:ph sz="half" idx="1"/>
          </p:nvPr>
        </p:nvSpPr>
        <p:spPr/>
        <p:txBody>
          <a:bodyPr/>
          <a:lstStyle/>
          <a:p>
            <a:endParaRPr lang="en-US"/>
          </a:p>
        </p:txBody>
      </p:sp>
    </p:spTree>
    <p:extLst>
      <p:ext uri="{BB962C8B-B14F-4D97-AF65-F5344CB8AC3E}">
        <p14:creationId xmlns:p14="http://schemas.microsoft.com/office/powerpoint/2010/main" val="4029177675"/>
      </p:ext>
    </p:extLst>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a:srcRect t="19668" b="13097"/>
          <a:stretch/>
        </p:blipFill>
        <p:spPr>
          <a:xfrm>
            <a:off x="609600" y="-16412"/>
            <a:ext cx="7924800" cy="6855640"/>
          </a:xfrm>
          <a:prstGeom prst="rect">
            <a:avLst/>
          </a:prstGeom>
        </p:spPr>
      </p:pic>
    </p:spTree>
    <p:extLst>
      <p:ext uri="{BB962C8B-B14F-4D97-AF65-F5344CB8AC3E}">
        <p14:creationId xmlns:p14="http://schemas.microsoft.com/office/powerpoint/2010/main" val="2661654883"/>
      </p:ext>
    </p:extLst>
  </p:cSld>
  <p:clrMapOvr>
    <a:masterClrMapping/>
  </p:clrMapOvr>
  <p:transition spd="med">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131" t="17708" r="20718" b="6097"/>
          <a:stretch/>
        </p:blipFill>
        <p:spPr>
          <a:xfrm>
            <a:off x="14068" y="192387"/>
            <a:ext cx="9203802" cy="6665613"/>
          </a:xfrm>
          <a:prstGeom prst="rect">
            <a:avLst/>
          </a:prstGeom>
        </p:spPr>
      </p:pic>
    </p:spTree>
    <p:extLst>
      <p:ext uri="{BB962C8B-B14F-4D97-AF65-F5344CB8AC3E}">
        <p14:creationId xmlns:p14="http://schemas.microsoft.com/office/powerpoint/2010/main" val="220992791"/>
      </p:ext>
    </p:extLst>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cleared2drive.files.wordpress.com/2010/11/alcohol-related-traffic-fatalities-per-st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33400"/>
            <a:ext cx="6324600"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2"/>
          <p:cNvSpPr txBox="1">
            <a:spLocks noChangeArrowheads="1"/>
          </p:cNvSpPr>
          <p:nvPr/>
        </p:nvSpPr>
        <p:spPr bwMode="auto">
          <a:xfrm>
            <a:off x="2209800" y="6248400"/>
            <a:ext cx="536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2011</a:t>
            </a:r>
          </a:p>
        </p:txBody>
      </p:sp>
    </p:spTree>
    <p:extLst>
      <p:ext uri="{BB962C8B-B14F-4D97-AF65-F5344CB8AC3E}">
        <p14:creationId xmlns:p14="http://schemas.microsoft.com/office/powerpoint/2010/main" val="1207754215"/>
      </p:ext>
    </p:extLst>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5"/>
          <p:cNvSpPr txBox="1">
            <a:spLocks noChangeArrowheads="1"/>
          </p:cNvSpPr>
          <p:nvPr/>
        </p:nvSpPr>
        <p:spPr bwMode="auto">
          <a:xfrm>
            <a:off x="1355725" y="950913"/>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275" name="Rectangle 6"/>
          <p:cNvSpPr>
            <a:spLocks noGrp="1" noChangeArrowheads="1"/>
          </p:cNvSpPr>
          <p:nvPr>
            <p:ph type="title"/>
          </p:nvPr>
        </p:nvSpPr>
        <p:spPr/>
        <p:txBody>
          <a:bodyPr/>
          <a:lstStyle/>
          <a:p>
            <a:r>
              <a:rPr lang="en-US" altLang="en-US" smtClean="0"/>
              <a:t>Number of Executions</a:t>
            </a:r>
          </a:p>
        </p:txBody>
      </p:sp>
      <p:sp>
        <p:nvSpPr>
          <p:cNvPr id="54276" name="Text Box 7"/>
          <p:cNvSpPr txBox="1">
            <a:spLocks noChangeArrowheads="1"/>
          </p:cNvSpPr>
          <p:nvPr/>
        </p:nvSpPr>
        <p:spPr bwMode="auto">
          <a:xfrm>
            <a:off x="1905000" y="6583363"/>
            <a:ext cx="2803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Source:  Death Penalty Information Center</a:t>
            </a:r>
          </a:p>
        </p:txBody>
      </p:sp>
      <p:pic>
        <p:nvPicPr>
          <p:cNvPr id="2" name="Picture 1"/>
          <p:cNvPicPr>
            <a:picLocks noChangeAspect="1"/>
          </p:cNvPicPr>
          <p:nvPr/>
        </p:nvPicPr>
        <p:blipFill rotWithShape="1">
          <a:blip r:embed="rId2"/>
          <a:srcRect l="18960" t="32291" r="30088" b="11458"/>
          <a:stretch/>
        </p:blipFill>
        <p:spPr>
          <a:xfrm>
            <a:off x="685800" y="1592654"/>
            <a:ext cx="8077200" cy="4681537"/>
          </a:xfrm>
          <a:prstGeom prst="rect">
            <a:avLst/>
          </a:prstGeom>
        </p:spPr>
      </p:pic>
    </p:spTree>
    <p:extLst>
      <p:ext uri="{BB962C8B-B14F-4D97-AF65-F5344CB8AC3E}">
        <p14:creationId xmlns:p14="http://schemas.microsoft.com/office/powerpoint/2010/main" val="3497069935"/>
      </p:ext>
    </p:extLst>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you commit the crime influences your sentence</a:t>
            </a:r>
            <a:endParaRPr lang="en-US" dirty="0"/>
          </a:p>
        </p:txBody>
      </p:sp>
      <p:pic>
        <p:nvPicPr>
          <p:cNvPr id="3" name="Picture 2"/>
          <p:cNvPicPr>
            <a:picLocks noChangeAspect="1"/>
          </p:cNvPicPr>
          <p:nvPr/>
        </p:nvPicPr>
        <p:blipFill rotWithShape="1">
          <a:blip r:embed="rId2"/>
          <a:srcRect l="18375" t="50000" r="19546" b="7292"/>
          <a:stretch/>
        </p:blipFill>
        <p:spPr>
          <a:xfrm>
            <a:off x="152400" y="2514600"/>
            <a:ext cx="8471210" cy="3276600"/>
          </a:xfrm>
          <a:prstGeom prst="rect">
            <a:avLst/>
          </a:prstGeom>
        </p:spPr>
      </p:pic>
    </p:spTree>
    <p:extLst>
      <p:ext uri="{BB962C8B-B14F-4D97-AF65-F5344CB8AC3E}">
        <p14:creationId xmlns:p14="http://schemas.microsoft.com/office/powerpoint/2010/main" val="833918381"/>
      </p:ext>
    </p:extLst>
  </p:cSld>
  <p:clrMapOvr>
    <a:masterClrMapping/>
  </p:clrMapOvr>
  <p:transition spd="med">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Penalty: State by state</a:t>
            </a:r>
            <a:endParaRPr lang="en-US" dirty="0"/>
          </a:p>
        </p:txBody>
      </p:sp>
      <p:pic>
        <p:nvPicPr>
          <p:cNvPr id="3" name="Picture 2"/>
          <p:cNvPicPr>
            <a:picLocks noChangeAspect="1"/>
          </p:cNvPicPr>
          <p:nvPr/>
        </p:nvPicPr>
        <p:blipFill rotWithShape="1">
          <a:blip r:embed="rId2"/>
          <a:srcRect l="1976" t="4167" r="12519" b="15625"/>
          <a:stretch/>
        </p:blipFill>
        <p:spPr>
          <a:xfrm>
            <a:off x="0" y="1752600"/>
            <a:ext cx="8839200" cy="4661770"/>
          </a:xfrm>
          <a:prstGeom prst="rect">
            <a:avLst/>
          </a:prstGeom>
        </p:spPr>
      </p:pic>
    </p:spTree>
    <p:extLst>
      <p:ext uri="{BB962C8B-B14F-4D97-AF65-F5344CB8AC3E}">
        <p14:creationId xmlns:p14="http://schemas.microsoft.com/office/powerpoint/2010/main" val="3495531778"/>
      </p:ext>
    </p:extLst>
  </p:cSld>
  <p:clrMapOvr>
    <a:masterClrMapping/>
  </p:clrMapOvr>
  <p:transition spd="med">
    <p:zoom/>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1150</Words>
  <Application>Microsoft Office PowerPoint</Application>
  <PresentationFormat>On-screen Show (4:3)</PresentationFormat>
  <Paragraphs>218</Paragraphs>
  <Slides>35</Slides>
  <Notes>4</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1" baseType="lpstr">
      <vt:lpstr>Arial</vt:lpstr>
      <vt:lpstr>Calibri</vt:lpstr>
      <vt:lpstr>Times New Roman</vt:lpstr>
      <vt:lpstr>Default Design</vt:lpstr>
      <vt:lpstr>3_Default Design</vt:lpstr>
      <vt:lpstr>Photo Editor Photo</vt:lpstr>
      <vt:lpstr>Federalism </vt:lpstr>
      <vt:lpstr>The Flow of Power in Three Systems of Government</vt:lpstr>
      <vt:lpstr>What do federal systems have in common?</vt:lpstr>
      <vt:lpstr>PowerPoint Presentation</vt:lpstr>
      <vt:lpstr>PowerPoint Presentation</vt:lpstr>
      <vt:lpstr>PowerPoint Presentation</vt:lpstr>
      <vt:lpstr>Number of Executions</vt:lpstr>
      <vt:lpstr>Where you commit the crime influences your sentence</vt:lpstr>
      <vt:lpstr>Death Penalty: State by state</vt:lpstr>
      <vt:lpstr>PowerPoint Presentation</vt:lpstr>
      <vt:lpstr>Federalism</vt:lpstr>
      <vt:lpstr>Consequences of Federalism</vt:lpstr>
      <vt:lpstr>The Power of Clauses </vt:lpstr>
      <vt:lpstr>The American Federal System -- The Division of Powers Between the National Government and the State Governments</vt:lpstr>
      <vt:lpstr>PowerPoint Presentation</vt:lpstr>
      <vt:lpstr>Analyzing Laws</vt:lpstr>
      <vt:lpstr>Federalism results in many governments in one country</vt:lpstr>
      <vt:lpstr>History of Federalism</vt:lpstr>
      <vt:lpstr>PowerPoint Presentation</vt:lpstr>
      <vt:lpstr>Who should be in control?</vt:lpstr>
      <vt:lpstr>PowerPoint Presentation</vt:lpstr>
      <vt:lpstr>Who Should  be in Control?</vt:lpstr>
      <vt:lpstr>Figure 3.3 The New Deal Increased Federal Share of Government Spending</vt:lpstr>
      <vt:lpstr>PowerPoint Presentation</vt:lpstr>
      <vt:lpstr>Who Should be in Control? New Federalism</vt:lpstr>
      <vt:lpstr>Poverty in America</vt:lpstr>
      <vt:lpstr>Approaching Social Services</vt:lpstr>
      <vt:lpstr>War on Poverty: LBJ State of the Union speech 1964</vt:lpstr>
      <vt:lpstr>Federal Instruments of Policy</vt:lpstr>
      <vt:lpstr>Welfare:  changes in federalism</vt:lpstr>
      <vt:lpstr>Where the Money Goes </vt:lpstr>
      <vt:lpstr>Developing your federal philosophy:  Principles to decide who should decide</vt:lpstr>
      <vt:lpstr>Who should be in control?</vt:lpstr>
      <vt:lpstr>What do you believe? </vt:lpstr>
      <vt:lpstr>PowerPoint Presentation</vt:lpstr>
    </vt:vector>
  </TitlesOfParts>
  <Company>Antelope Valley Union High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Monday Sept 16</dc:title>
  <dc:creator>Steve Reti</dc:creator>
  <cp:lastModifiedBy>Steve Reti</cp:lastModifiedBy>
  <cp:revision>2</cp:revision>
  <dcterms:created xsi:type="dcterms:W3CDTF">2019-09-17T02:21:27Z</dcterms:created>
  <dcterms:modified xsi:type="dcterms:W3CDTF">2019-09-19T22:13:31Z</dcterms:modified>
</cp:coreProperties>
</file>