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26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10/31/2013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10/31/2013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10/31/2013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10/31/2013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10/31/2013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10/31/2013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10/31/2013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10/31/2013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10/31/2013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10/31/2013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10/31/2013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10/31/2013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12000" dirty="0" smtClean="0"/>
              <a:t>Realism</a:t>
            </a:r>
            <a:endParaRPr lang="en-US" sz="1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86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83" y="137790"/>
            <a:ext cx="10893972" cy="1609344"/>
          </a:xfrm>
        </p:spPr>
        <p:txBody>
          <a:bodyPr/>
          <a:lstStyle/>
          <a:p>
            <a:r>
              <a:rPr lang="en-US" dirty="0" smtClean="0"/>
              <a:t>Characteristics: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94886"/>
            <a:ext cx="11729545" cy="4594702"/>
          </a:xfrm>
        </p:spPr>
        <p:txBody>
          <a:bodyPr>
            <a:noAutofit/>
          </a:bodyPr>
          <a:lstStyle/>
          <a:p>
            <a:r>
              <a:rPr lang="en-US" sz="3900" dirty="0" smtClean="0"/>
              <a:t> Renders </a:t>
            </a:r>
            <a:r>
              <a:rPr lang="en-US" sz="3900" dirty="0"/>
              <a:t>reality closely and in comprehensive </a:t>
            </a:r>
            <a:r>
              <a:rPr lang="en-US" sz="3900" dirty="0" smtClean="0"/>
              <a:t>  detail</a:t>
            </a:r>
            <a:r>
              <a:rPr lang="en-US" sz="3900" dirty="0"/>
              <a:t>. </a:t>
            </a:r>
            <a:endParaRPr lang="en-US" sz="3900" dirty="0" smtClean="0"/>
          </a:p>
          <a:p>
            <a:r>
              <a:rPr lang="en-US" sz="3900" dirty="0" smtClean="0"/>
              <a:t> Character </a:t>
            </a:r>
            <a:r>
              <a:rPr lang="en-US" sz="3900" dirty="0"/>
              <a:t>is more important than action and plot; complex ethical choices are often the </a:t>
            </a:r>
            <a:r>
              <a:rPr lang="en-US" sz="3900" dirty="0" smtClean="0"/>
              <a:t>subject</a:t>
            </a:r>
          </a:p>
          <a:p>
            <a:r>
              <a:rPr lang="en-US" sz="3900" dirty="0" smtClean="0"/>
              <a:t> Characters </a:t>
            </a:r>
            <a:r>
              <a:rPr lang="en-US" sz="3900" dirty="0"/>
              <a:t>appear in their real complexity of temperament and motive; they are in explicable relation to nature, to each other, to their social class, to their own past</a:t>
            </a:r>
          </a:p>
        </p:txBody>
      </p:sp>
    </p:spTree>
    <p:extLst>
      <p:ext uri="{BB962C8B-B14F-4D97-AF65-F5344CB8AC3E}">
        <p14:creationId xmlns:p14="http://schemas.microsoft.com/office/powerpoint/2010/main" val="102285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82" y="137791"/>
            <a:ext cx="10893972" cy="1609344"/>
          </a:xfrm>
        </p:spPr>
        <p:txBody>
          <a:bodyPr/>
          <a:lstStyle/>
          <a:p>
            <a:r>
              <a:rPr lang="en-US" dirty="0" smtClean="0"/>
              <a:t>Characteristics: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6417"/>
            <a:ext cx="12191999" cy="4594702"/>
          </a:xfrm>
        </p:spPr>
        <p:txBody>
          <a:bodyPr>
            <a:noAutofit/>
          </a:bodyPr>
          <a:lstStyle/>
          <a:p>
            <a:r>
              <a:rPr lang="en-US" sz="4000" dirty="0"/>
              <a:t>Class is important; the novel has traditionally served the interests and aspirations of </a:t>
            </a:r>
            <a:r>
              <a:rPr lang="en-US" sz="4000" dirty="0" smtClean="0"/>
              <a:t>a rising middle class</a:t>
            </a:r>
          </a:p>
          <a:p>
            <a:r>
              <a:rPr lang="en-US" sz="4000" dirty="0"/>
              <a:t>Events will usually be plausible. Realistic novels avoid the sensational, dramatic elements of naturalistic novels and </a:t>
            </a:r>
            <a:r>
              <a:rPr lang="en-US" sz="4000" dirty="0" smtClean="0"/>
              <a:t>romances</a:t>
            </a:r>
          </a:p>
          <a:p>
            <a:r>
              <a:rPr lang="en-US" sz="4000" dirty="0"/>
              <a:t>Diction is natural vernacular, not heightened or poetic; tone may be comic, satiric, or matter-of-fact</a:t>
            </a:r>
            <a:endParaRPr lang="en-US" sz="3900" dirty="0"/>
          </a:p>
        </p:txBody>
      </p:sp>
    </p:spTree>
    <p:extLst>
      <p:ext uri="{BB962C8B-B14F-4D97-AF65-F5344CB8AC3E}">
        <p14:creationId xmlns:p14="http://schemas.microsoft.com/office/powerpoint/2010/main" val="347037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82" y="137791"/>
            <a:ext cx="10893972" cy="1609344"/>
          </a:xfrm>
        </p:spPr>
        <p:txBody>
          <a:bodyPr/>
          <a:lstStyle/>
          <a:p>
            <a:r>
              <a:rPr lang="en-US" dirty="0" smtClean="0"/>
              <a:t>Additional notes: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6417"/>
            <a:ext cx="12191999" cy="49059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/>
              <a:t>Although strictly speaking, realism is a technique, it also denotes a particular kind of subject matter, especially the representation of middle-class life. A reaction against romanticism, an interest in scientific method, </a:t>
            </a:r>
            <a:r>
              <a:rPr lang="en-US" sz="4000" dirty="0" smtClean="0"/>
              <a:t>documentary </a:t>
            </a:r>
            <a:r>
              <a:rPr lang="en-US" sz="4000" dirty="0"/>
              <a:t>history, and the influence of rational philosophy all affected the rise of </a:t>
            </a:r>
            <a:r>
              <a:rPr lang="en-US" sz="4000" dirty="0" smtClean="0"/>
              <a:t>realism.</a:t>
            </a:r>
            <a:endParaRPr lang="en-US" sz="3900" dirty="0"/>
          </a:p>
        </p:txBody>
      </p:sp>
    </p:spTree>
    <p:extLst>
      <p:ext uri="{BB962C8B-B14F-4D97-AF65-F5344CB8AC3E}">
        <p14:creationId xmlns:p14="http://schemas.microsoft.com/office/powerpoint/2010/main" val="140340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82" y="0"/>
            <a:ext cx="10893972" cy="1609344"/>
          </a:xfrm>
        </p:spPr>
        <p:txBody>
          <a:bodyPr/>
          <a:lstStyle/>
          <a:p>
            <a:r>
              <a:rPr lang="en-US" dirty="0" smtClean="0"/>
              <a:t>Additional notes: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479121"/>
            <a:ext cx="12191999" cy="49059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/>
              <a:t>In American literature, the term "realism" encompasses the period of time from the Civil War to the turn of the </a:t>
            </a:r>
            <a:r>
              <a:rPr lang="en-US" sz="4000" dirty="0" smtClean="0"/>
              <a:t>century.</a:t>
            </a:r>
          </a:p>
          <a:p>
            <a:pPr marL="0" indent="0">
              <a:buNone/>
            </a:pPr>
            <a:r>
              <a:rPr lang="en-US" sz="4000" dirty="0" smtClean="0"/>
              <a:t>Some famous American realists:</a:t>
            </a:r>
          </a:p>
          <a:p>
            <a:r>
              <a:rPr lang="en-US" sz="4000" dirty="0" smtClean="0"/>
              <a:t>Mark Twain</a:t>
            </a:r>
          </a:p>
          <a:p>
            <a:r>
              <a:rPr lang="en-US" sz="4000" dirty="0" smtClean="0"/>
              <a:t>Ambrose Bierce</a:t>
            </a:r>
          </a:p>
          <a:p>
            <a:r>
              <a:rPr lang="en-US" sz="4000" dirty="0" smtClean="0"/>
              <a:t>William Dean Howells </a:t>
            </a:r>
            <a:endParaRPr lang="en-US" sz="3900" dirty="0"/>
          </a:p>
        </p:txBody>
      </p:sp>
    </p:spTree>
    <p:extLst>
      <p:ext uri="{BB962C8B-B14F-4D97-AF65-F5344CB8AC3E}">
        <p14:creationId xmlns:p14="http://schemas.microsoft.com/office/powerpoint/2010/main" val="294082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82" y="0"/>
            <a:ext cx="10893972" cy="1609344"/>
          </a:xfrm>
        </p:spPr>
        <p:txBody>
          <a:bodyPr/>
          <a:lstStyle/>
          <a:p>
            <a:r>
              <a:rPr lang="en-US" dirty="0" smtClean="0"/>
              <a:t>Realism – sub-categories: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479121"/>
            <a:ext cx="12191999" cy="49059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900" u="sng" dirty="0" smtClean="0"/>
              <a:t>Regionalism</a:t>
            </a:r>
            <a:r>
              <a:rPr lang="en-US" sz="3900" dirty="0" smtClean="0"/>
              <a:t>: </a:t>
            </a:r>
          </a:p>
          <a:p>
            <a:r>
              <a:rPr lang="en-US" sz="3900" dirty="0" smtClean="0"/>
              <a:t>setting is prominent</a:t>
            </a:r>
          </a:p>
          <a:p>
            <a:r>
              <a:rPr lang="en-US" sz="4000" dirty="0" smtClean="0"/>
              <a:t>makes a particular </a:t>
            </a:r>
            <a:r>
              <a:rPr lang="en-US" sz="4000" dirty="0"/>
              <a:t>geographical area as the substance (subject matter, culture, manner of speech, folklore, history) for </a:t>
            </a:r>
            <a:r>
              <a:rPr lang="en-US" sz="4000" dirty="0" smtClean="0"/>
              <a:t>literature</a:t>
            </a:r>
          </a:p>
          <a:p>
            <a:r>
              <a:rPr lang="en-US" sz="4000" dirty="0" smtClean="0"/>
              <a:t>implies </a:t>
            </a:r>
            <a:r>
              <a:rPr lang="en-US" sz="4000" dirty="0"/>
              <a:t>a recognition, from the colonial period to the present, of differences among specific areas of the country</a:t>
            </a:r>
            <a:endParaRPr lang="en-US" sz="3900" dirty="0"/>
          </a:p>
        </p:txBody>
      </p:sp>
    </p:spTree>
    <p:extLst>
      <p:ext uri="{BB962C8B-B14F-4D97-AF65-F5344CB8AC3E}">
        <p14:creationId xmlns:p14="http://schemas.microsoft.com/office/powerpoint/2010/main" val="113814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82" y="0"/>
            <a:ext cx="10893972" cy="1609344"/>
          </a:xfrm>
        </p:spPr>
        <p:txBody>
          <a:bodyPr/>
          <a:lstStyle/>
          <a:p>
            <a:r>
              <a:rPr lang="en-US" dirty="0" smtClean="0"/>
              <a:t>Realism – sub-categories: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479121"/>
            <a:ext cx="12191999" cy="49059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900" u="sng" dirty="0" smtClean="0"/>
              <a:t>Local color</a:t>
            </a:r>
            <a:r>
              <a:rPr lang="en-US" sz="3900" dirty="0" smtClean="0"/>
              <a:t>: </a:t>
            </a:r>
          </a:p>
          <a:p>
            <a:r>
              <a:rPr lang="en-US" sz="4000" dirty="0"/>
              <a:t>distinguishing devices are its humor, dialect, caricature, legitimate outside narrator, wise fool inside narrator, and </a:t>
            </a:r>
            <a:r>
              <a:rPr lang="en-US" sz="4000" dirty="0" smtClean="0"/>
              <a:t>pastoralism</a:t>
            </a:r>
          </a:p>
          <a:p>
            <a:r>
              <a:rPr lang="en-US" sz="4000" dirty="0" smtClean="0"/>
              <a:t>Allowed writers who </a:t>
            </a:r>
            <a:r>
              <a:rPr lang="en-US" sz="4000" smtClean="0"/>
              <a:t>were </a:t>
            </a:r>
            <a:r>
              <a:rPr lang="en-US" sz="4000" smtClean="0"/>
              <a:t>not </a:t>
            </a:r>
            <a:r>
              <a:rPr lang="en-US" sz="4000" dirty="0" smtClean="0"/>
              <a:t>commercially “mainstream” to gain acceptance and a wider audience</a:t>
            </a:r>
            <a:endParaRPr lang="en-US" sz="3900" dirty="0" smtClean="0"/>
          </a:p>
        </p:txBody>
      </p:sp>
    </p:spTree>
    <p:extLst>
      <p:ext uri="{BB962C8B-B14F-4D97-AF65-F5344CB8AC3E}">
        <p14:creationId xmlns:p14="http://schemas.microsoft.com/office/powerpoint/2010/main" val="211727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TC103090434[[fn=Wood Type]]</Template>
  <TotalTime>259</TotalTime>
  <Words>313</Words>
  <Application>Microsoft Office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Rockwell</vt:lpstr>
      <vt:lpstr>Rockwell Condensed</vt:lpstr>
      <vt:lpstr>Wingdings</vt:lpstr>
      <vt:lpstr>Wood Type</vt:lpstr>
      <vt:lpstr>Realism</vt:lpstr>
      <vt:lpstr>Characteristics:</vt:lpstr>
      <vt:lpstr>Characteristics:</vt:lpstr>
      <vt:lpstr>Additional notes:</vt:lpstr>
      <vt:lpstr>Additional notes:</vt:lpstr>
      <vt:lpstr>Realism – sub-categories:</vt:lpstr>
      <vt:lpstr>Realism – sub-categories: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Realism</dc:title>
  <dc:creator>Paul Toohey</dc:creator>
  <cp:lastModifiedBy>Paul Toohey</cp:lastModifiedBy>
  <cp:revision>5</cp:revision>
  <dcterms:created xsi:type="dcterms:W3CDTF">2013-10-31T14:29:00Z</dcterms:created>
  <dcterms:modified xsi:type="dcterms:W3CDTF">2013-10-31T19:09:29Z</dcterms:modified>
</cp:coreProperties>
</file>