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7" r:id="rId5"/>
    <p:sldId id="268" r:id="rId6"/>
    <p:sldId id="269" r:id="rId7"/>
    <p:sldId id="270" r:id="rId8"/>
    <p:sldId id="259" r:id="rId9"/>
    <p:sldId id="260" r:id="rId10"/>
    <p:sldId id="262" r:id="rId11"/>
    <p:sldId id="261" r:id="rId12"/>
    <p:sldId id="266" r:id="rId13"/>
    <p:sldId id="263" r:id="rId14"/>
    <p:sldId id="264" r:id="rId15"/>
    <p:sldId id="265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48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C7C8CF-A03D-4B24-95C2-0E2845BF1D5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A73A75-0C5F-4945-8B25-43A6A94F503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B114B8-8C29-41D9-A870-6D38FF059D6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967841-BA35-42FE-AFC3-96FF0CCFA8E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21F5C9-7E12-4A7C-8126-63D5C3623E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D2D783-2616-42AD-9765-39F715B4B79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A78C2D-E596-4438-A1E4-3C1B9EC848A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D2D7A3-061D-4968-A497-44AB45D71E5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A7BDF6-0BAC-4893-850D-FD8C622A9E6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82B2C1-F485-446F-8015-E07C7E11399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996DD7-8B96-4ECD-AEAD-F3DE753E4E4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3E74693-88E0-438A-9686-77F7C56D092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/>
              <a:t>Verbals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Gerund phrases: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4525963"/>
          </a:xfrm>
        </p:spPr>
        <p:txBody>
          <a:bodyPr/>
          <a:lstStyle/>
          <a:p>
            <a:pPr>
              <a:buFontTx/>
              <a:buNone/>
            </a:pPr>
            <a:r>
              <a:rPr lang="en-US" sz="3600" dirty="0"/>
              <a:t>Gerund phrases are phrases comprised of a gerund and its modifiers.</a:t>
            </a:r>
          </a:p>
          <a:p>
            <a:pPr>
              <a:buFontTx/>
              <a:buNone/>
            </a:pPr>
            <a:endParaRPr lang="en-US" sz="3600" dirty="0"/>
          </a:p>
          <a:p>
            <a:r>
              <a:rPr lang="en-US" sz="3600" b="1" u="sng" dirty="0" smtClean="0">
                <a:solidFill>
                  <a:srgbClr val="FF0000"/>
                </a:solidFill>
              </a:rPr>
              <a:t>Running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>
                <a:solidFill>
                  <a:srgbClr val="FF0000"/>
                </a:solidFill>
              </a:rPr>
              <a:t>in </a:t>
            </a:r>
            <a:r>
              <a:rPr lang="en-US" sz="3600" b="1" dirty="0" smtClean="0">
                <a:solidFill>
                  <a:srgbClr val="FF0000"/>
                </a:solidFill>
              </a:rPr>
              <a:t>place </a:t>
            </a:r>
            <a:r>
              <a:rPr lang="en-US" sz="3600" dirty="0"/>
              <a:t>is good exercise.</a:t>
            </a:r>
          </a:p>
          <a:p>
            <a:pPr>
              <a:buFontTx/>
              <a:buNone/>
            </a:pPr>
            <a:endParaRPr lang="en-US" sz="3600" dirty="0"/>
          </a:p>
          <a:p>
            <a:r>
              <a:rPr lang="en-US" sz="3600" b="1" dirty="0" smtClean="0">
                <a:solidFill>
                  <a:srgbClr val="FF0000"/>
                </a:solidFill>
              </a:rPr>
              <a:t>His </a:t>
            </a:r>
            <a:r>
              <a:rPr lang="en-US" sz="3600" b="1" dirty="0">
                <a:solidFill>
                  <a:srgbClr val="FF0000"/>
                </a:solidFill>
              </a:rPr>
              <a:t>daily </a:t>
            </a:r>
            <a:r>
              <a:rPr lang="en-US" sz="3600" b="1" u="sng" dirty="0" smtClean="0">
                <a:solidFill>
                  <a:srgbClr val="FF0000"/>
                </a:solidFill>
              </a:rPr>
              <a:t>running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dirty="0"/>
              <a:t>was a routine he made sure never to miss.</a:t>
            </a:r>
          </a:p>
          <a:p>
            <a:pPr>
              <a:buFontTx/>
              <a:buNone/>
            </a:pP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Gerunds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8839200" cy="4724400"/>
          </a:xfrm>
        </p:spPr>
        <p:txBody>
          <a:bodyPr/>
          <a:lstStyle/>
          <a:p>
            <a:r>
              <a:rPr lang="en-US" sz="3600" u="sng"/>
              <a:t>Running</a:t>
            </a:r>
            <a:r>
              <a:rPr lang="en-US" sz="3600"/>
              <a:t> is good exercise. (noun)</a:t>
            </a:r>
          </a:p>
          <a:p>
            <a:pPr>
              <a:buFontTx/>
              <a:buNone/>
            </a:pPr>
            <a:endParaRPr lang="en-US" sz="3600"/>
          </a:p>
          <a:p>
            <a:r>
              <a:rPr lang="en-US" sz="3600"/>
              <a:t>We were </a:t>
            </a:r>
            <a:r>
              <a:rPr lang="en-US" sz="3600" u="sng"/>
              <a:t>running</a:t>
            </a:r>
            <a:r>
              <a:rPr lang="en-US" sz="3600"/>
              <a:t> in the race. (verb)</a:t>
            </a:r>
          </a:p>
          <a:p>
            <a:pPr>
              <a:buFontTx/>
              <a:buNone/>
            </a:pPr>
            <a:endParaRPr lang="en-US" sz="3600"/>
          </a:p>
          <a:p>
            <a:r>
              <a:rPr lang="en-US" sz="3600"/>
              <a:t>He put on his </a:t>
            </a:r>
            <a:r>
              <a:rPr lang="en-US" sz="3600" u="sng"/>
              <a:t>running</a:t>
            </a:r>
            <a:r>
              <a:rPr lang="en-US" sz="3600"/>
              <a:t> shoes before heading out. (adjective)</a:t>
            </a:r>
          </a:p>
          <a:p>
            <a:endParaRPr lang="en-US" sz="3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 ways nouns are used:</a:t>
            </a: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r>
              <a:rPr lang="en-US" sz="3600" u="sng" dirty="0"/>
              <a:t>Running</a:t>
            </a:r>
            <a:r>
              <a:rPr lang="en-US" sz="3600" dirty="0"/>
              <a:t> is good exercise. </a:t>
            </a:r>
            <a:r>
              <a:rPr lang="en-US" sz="3600" dirty="0" smtClean="0"/>
              <a:t>(subject)</a:t>
            </a:r>
            <a:endParaRPr lang="en-US" sz="3600" dirty="0"/>
          </a:p>
          <a:p>
            <a:r>
              <a:rPr lang="en-US" sz="3600" dirty="0" smtClean="0"/>
              <a:t>He enjoys </a:t>
            </a:r>
            <a:r>
              <a:rPr lang="en-US" sz="3600" u="sng" dirty="0" smtClean="0"/>
              <a:t>reading</a:t>
            </a:r>
            <a:r>
              <a:rPr lang="en-US" sz="3600" dirty="0" smtClean="0"/>
              <a:t> in his spare time. (</a:t>
            </a:r>
            <a:r>
              <a:rPr lang="en-US" sz="3600" dirty="0" err="1" smtClean="0"/>
              <a:t>d.o</a:t>
            </a:r>
            <a:r>
              <a:rPr lang="en-US" sz="3600" dirty="0" smtClean="0"/>
              <a:t>.)</a:t>
            </a:r>
            <a:endParaRPr lang="en-US" sz="3600" dirty="0"/>
          </a:p>
          <a:p>
            <a:r>
              <a:rPr lang="en-US" sz="3600" dirty="0" smtClean="0"/>
              <a:t>He gave </a:t>
            </a:r>
            <a:r>
              <a:rPr lang="en-US" sz="3600" u="sng" dirty="0" smtClean="0"/>
              <a:t>running</a:t>
            </a:r>
            <a:r>
              <a:rPr lang="en-US" sz="3600" dirty="0" smtClean="0"/>
              <a:t> on his bad ankle a try, but it was too painful. (</a:t>
            </a:r>
            <a:r>
              <a:rPr lang="en-US" sz="3600" dirty="0" err="1" smtClean="0"/>
              <a:t>i.o</a:t>
            </a:r>
            <a:r>
              <a:rPr lang="en-US" sz="3600" dirty="0" smtClean="0"/>
              <a:t>.)</a:t>
            </a:r>
          </a:p>
          <a:p>
            <a:r>
              <a:rPr lang="en-US" sz="3600" dirty="0" smtClean="0"/>
              <a:t>He always talks about </a:t>
            </a:r>
            <a:r>
              <a:rPr lang="en-US" sz="3600" u="sng" dirty="0" smtClean="0"/>
              <a:t>fishing</a:t>
            </a:r>
            <a:r>
              <a:rPr lang="en-US" sz="3600" dirty="0" smtClean="0"/>
              <a:t>. (</a:t>
            </a:r>
            <a:r>
              <a:rPr lang="en-US" sz="3600" dirty="0" err="1" smtClean="0"/>
              <a:t>o.p</a:t>
            </a:r>
            <a:r>
              <a:rPr lang="en-US" sz="3600" dirty="0" smtClean="0"/>
              <a:t>.)</a:t>
            </a:r>
          </a:p>
          <a:p>
            <a:r>
              <a:rPr lang="en-US" sz="3600" dirty="0" smtClean="0"/>
              <a:t>One thing he has always enjoyed is </a:t>
            </a:r>
            <a:r>
              <a:rPr lang="en-US" sz="3600" u="sng" dirty="0" smtClean="0"/>
              <a:t>cooking</a:t>
            </a:r>
            <a:r>
              <a:rPr lang="en-US" sz="3600" dirty="0" smtClean="0"/>
              <a:t>, and the fancier the meal the better. (p.n.)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130719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Participles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105400"/>
          </a:xfrm>
        </p:spPr>
        <p:txBody>
          <a:bodyPr/>
          <a:lstStyle/>
          <a:p>
            <a:r>
              <a:rPr lang="en-US" i="1" dirty="0"/>
              <a:t>Participles</a:t>
            </a:r>
            <a:r>
              <a:rPr lang="en-US" dirty="0"/>
              <a:t> are verb forms (words we recognize as verbs, or “action” words) which are behaving as adjectives. As such, they are NOT verbs.</a:t>
            </a:r>
          </a:p>
          <a:p>
            <a:endParaRPr lang="en-US" dirty="0"/>
          </a:p>
          <a:p>
            <a:r>
              <a:rPr lang="en-US" dirty="0"/>
              <a:t>Present participles end </a:t>
            </a:r>
            <a:r>
              <a:rPr lang="en-US" b="1" dirty="0"/>
              <a:t>in </a:t>
            </a:r>
            <a:r>
              <a:rPr lang="en-US" b="1" i="1" dirty="0"/>
              <a:t>–ing</a:t>
            </a:r>
          </a:p>
          <a:p>
            <a:r>
              <a:rPr lang="en-US" dirty="0"/>
              <a:t>Past participles end in </a:t>
            </a:r>
            <a:r>
              <a:rPr lang="en-US" b="1" i="1" dirty="0"/>
              <a:t>–d</a:t>
            </a:r>
            <a:r>
              <a:rPr lang="en-US" dirty="0"/>
              <a:t> or </a:t>
            </a:r>
            <a:r>
              <a:rPr lang="en-US" b="1" i="1" dirty="0"/>
              <a:t>–</a:t>
            </a:r>
            <a:r>
              <a:rPr lang="en-US" b="1" i="1" dirty="0" err="1"/>
              <a:t>ed</a:t>
            </a:r>
            <a:r>
              <a:rPr lang="en-US" dirty="0"/>
              <a:t>, or may take an irregular </a:t>
            </a:r>
            <a:r>
              <a:rPr lang="en-US" dirty="0" smtClean="0"/>
              <a:t>form (“broken,” for example)</a:t>
            </a:r>
            <a:endParaRPr lang="en-US" dirty="0"/>
          </a:p>
          <a:p>
            <a:pPr>
              <a:buFontTx/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Participles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r>
              <a:rPr lang="en-US" sz="3600" dirty="0"/>
              <a:t>I wore my </a:t>
            </a:r>
            <a:r>
              <a:rPr lang="en-US" sz="3600" b="1" u="sng" dirty="0"/>
              <a:t>running</a:t>
            </a:r>
            <a:r>
              <a:rPr lang="en-US" sz="3600" dirty="0"/>
              <a:t> shoes for the race. </a:t>
            </a:r>
          </a:p>
          <a:p>
            <a:pPr>
              <a:buFontTx/>
              <a:buNone/>
            </a:pPr>
            <a:r>
              <a:rPr lang="en-US" sz="3600" i="1" dirty="0" smtClean="0"/>
              <a:t>	Verb: He </a:t>
            </a:r>
            <a:r>
              <a:rPr lang="en-US" sz="3600" i="1" u="sng" dirty="0" smtClean="0"/>
              <a:t>is running</a:t>
            </a:r>
            <a:r>
              <a:rPr lang="en-US" sz="3600" i="1" dirty="0" smtClean="0"/>
              <a:t> for president.</a:t>
            </a:r>
            <a:endParaRPr lang="en-US" sz="3600" i="1" dirty="0"/>
          </a:p>
          <a:p>
            <a:r>
              <a:rPr lang="en-US" sz="3600" dirty="0"/>
              <a:t>The </a:t>
            </a:r>
            <a:r>
              <a:rPr lang="en-US" sz="3600" b="1" u="sng" dirty="0"/>
              <a:t>finished</a:t>
            </a:r>
            <a:r>
              <a:rPr lang="en-US" sz="3600" dirty="0"/>
              <a:t> product looked very professional.</a:t>
            </a:r>
            <a:r>
              <a:rPr lang="en-US" dirty="0"/>
              <a:t> </a:t>
            </a:r>
          </a:p>
          <a:p>
            <a:pPr>
              <a:buFontTx/>
              <a:buNone/>
            </a:pPr>
            <a:r>
              <a:rPr lang="en-US" sz="3600" i="1" dirty="0" smtClean="0"/>
              <a:t>	Verb: We </a:t>
            </a:r>
            <a:r>
              <a:rPr lang="en-US" sz="3600" i="1" u="sng" dirty="0" smtClean="0"/>
              <a:t>finished</a:t>
            </a:r>
            <a:r>
              <a:rPr lang="en-US" sz="3600" i="1" dirty="0" smtClean="0"/>
              <a:t> the book yesterday.</a:t>
            </a:r>
            <a:endParaRPr lang="en-US" sz="3600" i="1" dirty="0"/>
          </a:p>
          <a:p>
            <a:r>
              <a:rPr lang="en-US" sz="3600" dirty="0"/>
              <a:t>The forest was filled with animals and </a:t>
            </a:r>
            <a:r>
              <a:rPr lang="en-US" sz="3600" b="1" u="sng" dirty="0"/>
              <a:t>fallen</a:t>
            </a:r>
            <a:r>
              <a:rPr lang="en-US" sz="3600" dirty="0"/>
              <a:t> trees</a:t>
            </a:r>
            <a:r>
              <a:rPr lang="en-US" sz="3600" dirty="0" smtClean="0"/>
              <a:t>.</a:t>
            </a:r>
          </a:p>
          <a:p>
            <a:pPr marL="0" indent="0">
              <a:buNone/>
            </a:pPr>
            <a:r>
              <a:rPr lang="en-US" sz="3500" i="1"/>
              <a:t> </a:t>
            </a:r>
            <a:r>
              <a:rPr lang="en-US" sz="3500" i="1" smtClean="0"/>
              <a:t>  Verb</a:t>
            </a:r>
            <a:r>
              <a:rPr lang="en-US" sz="3500" i="1" dirty="0" smtClean="0"/>
              <a:t>: The tree </a:t>
            </a:r>
            <a:r>
              <a:rPr lang="en-US" sz="3500" i="1" u="sng" dirty="0" smtClean="0"/>
              <a:t>had fallen</a:t>
            </a:r>
            <a:r>
              <a:rPr lang="en-US" sz="3500" i="1" dirty="0" smtClean="0"/>
              <a:t> across the street.</a:t>
            </a:r>
            <a:endParaRPr lang="en-US" sz="35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Participial phrases: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4525963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/>
              <a:t>participial phrases are phrases comprised of a participle and its modifiers. As such, these phrases act as adjective phrases.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/>
          </a:p>
          <a:p>
            <a:pPr>
              <a:lnSpc>
                <a:spcPct val="90000"/>
              </a:lnSpc>
            </a:pPr>
            <a:r>
              <a:rPr lang="en-US" u="sng"/>
              <a:t>[Finished] with his homework</a:t>
            </a:r>
            <a:r>
              <a:rPr lang="en-US"/>
              <a:t>, he turned on the television.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1800"/>
          </a:p>
          <a:p>
            <a:pPr>
              <a:lnSpc>
                <a:spcPct val="90000"/>
              </a:lnSpc>
            </a:pPr>
            <a:r>
              <a:rPr lang="en-US"/>
              <a:t>The candidate, </a:t>
            </a:r>
            <a:r>
              <a:rPr lang="en-US" u="sng"/>
              <a:t>[running] for mayor</a:t>
            </a:r>
            <a:r>
              <a:rPr lang="en-US"/>
              <a:t>, gave speeches all over the city.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9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457200"/>
            <a:ext cx="7772400" cy="1470025"/>
          </a:xfrm>
        </p:spPr>
        <p:txBody>
          <a:bodyPr/>
          <a:lstStyle/>
          <a:p>
            <a:r>
              <a:rPr lang="en-US"/>
              <a:t>verbals</a:t>
            </a: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228600" y="1981200"/>
            <a:ext cx="8686800" cy="1752600"/>
          </a:xfrm>
        </p:spPr>
        <p:txBody>
          <a:bodyPr/>
          <a:lstStyle/>
          <a:p>
            <a:r>
              <a:rPr lang="en-US" sz="3600"/>
              <a:t>Verbals and verbal phrases are formed from words we recognize as verbs, but that are serving some other function.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There are three kinds of verbals: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r>
              <a:rPr lang="en-US" sz="4000" dirty="0" smtClean="0"/>
              <a:t>Participle – verbal acting as </a:t>
            </a:r>
            <a:r>
              <a:rPr lang="en-US" sz="4000" b="1" dirty="0" smtClean="0"/>
              <a:t>adj.</a:t>
            </a:r>
          </a:p>
          <a:p>
            <a:pPr marL="0" indent="0">
              <a:buNone/>
            </a:pPr>
            <a:endParaRPr lang="en-US" sz="4000" dirty="0"/>
          </a:p>
          <a:p>
            <a:r>
              <a:rPr lang="en-US" sz="4000" dirty="0" smtClean="0"/>
              <a:t>Gerund </a:t>
            </a:r>
            <a:r>
              <a:rPr lang="en-US" sz="4000" dirty="0" smtClean="0"/>
              <a:t>– verbal ending with the </a:t>
            </a:r>
            <a:r>
              <a:rPr lang="en-US" sz="4000" i="1" dirty="0" smtClean="0"/>
              <a:t>-</a:t>
            </a:r>
            <a:r>
              <a:rPr lang="en-US" sz="4000" i="1" dirty="0" err="1" smtClean="0"/>
              <a:t>ing</a:t>
            </a:r>
            <a:r>
              <a:rPr lang="en-US" sz="4000" i="1" dirty="0" smtClean="0"/>
              <a:t> </a:t>
            </a:r>
            <a:r>
              <a:rPr lang="en-US" sz="4000" dirty="0" smtClean="0"/>
              <a:t>suffix, acting as </a:t>
            </a:r>
            <a:r>
              <a:rPr lang="en-US" sz="4000" b="1" dirty="0" smtClean="0"/>
              <a:t>noun</a:t>
            </a:r>
            <a:endParaRPr lang="en-US" sz="4000" b="1" dirty="0" smtClean="0"/>
          </a:p>
          <a:p>
            <a:pPr marL="0" indent="0">
              <a:buNone/>
            </a:pPr>
            <a:endParaRPr lang="en-US" sz="4000" dirty="0"/>
          </a:p>
          <a:p>
            <a:r>
              <a:rPr lang="en-US" sz="4000" dirty="0" smtClean="0"/>
              <a:t>Infinitive – 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Infinitives</a:t>
            </a:r>
            <a:endParaRPr lang="en-US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An infinitive is a verbal consisting of the word </a:t>
            </a:r>
            <a:r>
              <a:rPr lang="en-US" dirty="0" smtClean="0"/>
              <a:t>“to” followed by a </a:t>
            </a:r>
            <a:r>
              <a:rPr lang="en-US" dirty="0"/>
              <a:t>verb </a:t>
            </a:r>
            <a:r>
              <a:rPr lang="en-US" dirty="0" smtClean="0"/>
              <a:t>in </a:t>
            </a:r>
            <a:r>
              <a:rPr lang="en-US" dirty="0"/>
              <a:t>its simplest "stem" </a:t>
            </a:r>
            <a:r>
              <a:rPr lang="en-US" dirty="0" smtClean="0"/>
              <a:t>form, </a:t>
            </a:r>
            <a:r>
              <a:rPr lang="en-US" dirty="0"/>
              <a:t>and functioning as a noun, adjective, or </a:t>
            </a:r>
            <a:r>
              <a:rPr lang="en-US" dirty="0" smtClean="0"/>
              <a:t>adverb:</a:t>
            </a:r>
          </a:p>
          <a:p>
            <a:r>
              <a:rPr lang="en-US" dirty="0" smtClean="0"/>
              <a:t>To ask</a:t>
            </a:r>
          </a:p>
          <a:p>
            <a:r>
              <a:rPr lang="en-US" dirty="0" smtClean="0"/>
              <a:t>To try</a:t>
            </a:r>
          </a:p>
          <a:p>
            <a:r>
              <a:rPr lang="en-US" dirty="0" smtClean="0"/>
              <a:t>To graduate</a:t>
            </a:r>
          </a:p>
          <a:p>
            <a:r>
              <a:rPr lang="en-US" dirty="0" smtClean="0"/>
              <a:t>To celebrate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97376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Infinitives</a:t>
            </a:r>
            <a:endParaRPr lang="en-US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Note that “to” is also used as a preposition. Pay close attention to the word following “to”: if it is followed by an action word, you likely have an </a:t>
            </a:r>
            <a:r>
              <a:rPr lang="en-US" b="1" u="sng" dirty="0" smtClean="0"/>
              <a:t>infinitive</a:t>
            </a:r>
            <a:r>
              <a:rPr lang="en-US" dirty="0" smtClean="0"/>
              <a:t>; if it is followed by a noun or an adjective, you probably have a </a:t>
            </a:r>
            <a:r>
              <a:rPr lang="en-US" b="1" u="sng" dirty="0" smtClean="0"/>
              <a:t>prepositional phrase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09775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Infinitives</a:t>
            </a:r>
            <a:endParaRPr lang="en-US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pPr marL="0" indent="0">
              <a:buNone/>
            </a:pPr>
            <a:r>
              <a:rPr lang="en-US" sz="3500" i="1" dirty="0" smtClean="0"/>
              <a:t>He needed </a:t>
            </a:r>
            <a:r>
              <a:rPr lang="en-US" sz="3500" i="1" u="sng" dirty="0" smtClean="0"/>
              <a:t>to ask</a:t>
            </a:r>
            <a:r>
              <a:rPr lang="en-US" sz="3500" i="1" dirty="0" smtClean="0"/>
              <a:t> a question.</a:t>
            </a:r>
          </a:p>
          <a:p>
            <a:pPr marL="0" indent="0">
              <a:buNone/>
            </a:pPr>
            <a:r>
              <a:rPr lang="en-US" dirty="0" smtClean="0"/>
              <a:t>“ask” = action (verb) </a:t>
            </a:r>
            <a:r>
              <a:rPr lang="en-US" dirty="0" smtClean="0">
                <a:sym typeface="Wingdings" panose="05000000000000000000" pitchFamily="2" charset="2"/>
              </a:rPr>
              <a:t> “to ask” = </a:t>
            </a:r>
            <a:r>
              <a:rPr lang="en-US" b="1" dirty="0" smtClean="0">
                <a:sym typeface="Wingdings" panose="05000000000000000000" pitchFamily="2" charset="2"/>
              </a:rPr>
              <a:t>infinitive</a:t>
            </a:r>
          </a:p>
          <a:p>
            <a:pPr marL="0" indent="0">
              <a:buNone/>
            </a:pPr>
            <a:endParaRPr lang="en-US" b="1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US" sz="3500" i="1" dirty="0" smtClean="0">
                <a:sym typeface="Wingdings" panose="05000000000000000000" pitchFamily="2" charset="2"/>
              </a:rPr>
              <a:t>The students went </a:t>
            </a:r>
            <a:r>
              <a:rPr lang="en-US" sz="3500" i="1" u="sng" dirty="0" smtClean="0">
                <a:sym typeface="Wingdings" panose="05000000000000000000" pitchFamily="2" charset="2"/>
              </a:rPr>
              <a:t>to McDonald’s</a:t>
            </a:r>
            <a:r>
              <a:rPr lang="en-US" sz="3500" i="1" dirty="0" smtClean="0">
                <a:sym typeface="Wingdings" panose="05000000000000000000" pitchFamily="2" charset="2"/>
              </a:rPr>
              <a:t> for lunch.</a:t>
            </a:r>
          </a:p>
          <a:p>
            <a:pPr marL="0" indent="0">
              <a:buNone/>
            </a:pPr>
            <a:r>
              <a:rPr lang="en-US" sz="2800" dirty="0" smtClean="0">
                <a:sym typeface="Wingdings" panose="05000000000000000000" pitchFamily="2" charset="2"/>
              </a:rPr>
              <a:t>“McDonald’s” = noun  “to McDonald’s” = prep. phrase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sz="3500" i="1" dirty="0" smtClean="0"/>
              <a:t>They went </a:t>
            </a:r>
            <a:r>
              <a:rPr lang="en-US" sz="3500" i="1" u="sng" dirty="0" smtClean="0"/>
              <a:t>to the newest French restaurant</a:t>
            </a:r>
            <a:r>
              <a:rPr lang="en-US" sz="3500" i="1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“the” = adjective </a:t>
            </a:r>
            <a:r>
              <a:rPr lang="en-US" dirty="0" smtClean="0">
                <a:sym typeface="Wingdings" panose="05000000000000000000" pitchFamily="2" charset="2"/>
              </a:rPr>
              <a:t> “to the newest French restaurant” = prep. phrase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58107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600" dirty="0" smtClean="0"/>
              <a:t>Split infinitives</a:t>
            </a:r>
            <a:endParaRPr lang="en-US" sz="4600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pPr marL="0" indent="0">
              <a:buNone/>
            </a:pPr>
            <a:r>
              <a:rPr lang="en-US" sz="3500" dirty="0" smtClean="0"/>
              <a:t>Avoid splitting </a:t>
            </a:r>
            <a:r>
              <a:rPr lang="en-US" sz="3500" dirty="0" smtClean="0"/>
              <a:t>the parts of the infinitive (“to” + verb stem) with adverbs:</a:t>
            </a:r>
          </a:p>
          <a:p>
            <a:pPr marL="0" indent="0">
              <a:buNone/>
            </a:pPr>
            <a:endParaRPr lang="en-US" sz="3500" dirty="0"/>
          </a:p>
          <a:p>
            <a:pPr marL="0" indent="0">
              <a:buNone/>
            </a:pPr>
            <a:r>
              <a:rPr lang="en-US" dirty="0" smtClean="0"/>
              <a:t>Bad: He had </a:t>
            </a:r>
            <a:r>
              <a:rPr lang="en-US" u="sng" dirty="0" smtClean="0"/>
              <a:t>to</a:t>
            </a:r>
            <a:r>
              <a:rPr lang="en-US" dirty="0" smtClean="0"/>
              <a:t> quickly </a:t>
            </a:r>
            <a:r>
              <a:rPr lang="en-US" u="sng" dirty="0" smtClean="0"/>
              <a:t>decide</a:t>
            </a:r>
            <a:r>
              <a:rPr lang="en-US" dirty="0" smtClean="0"/>
              <a:t> before acting.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Better: He had </a:t>
            </a:r>
            <a:r>
              <a:rPr lang="en-US" u="sng" dirty="0" smtClean="0"/>
              <a:t>to decide</a:t>
            </a:r>
            <a:r>
              <a:rPr lang="en-US" dirty="0" smtClean="0"/>
              <a:t> quickly before acting.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08375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Gerunds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gerund is a verb form used as a noun, and ends in </a:t>
            </a:r>
            <a:r>
              <a:rPr lang="en-US" i="1" dirty="0"/>
              <a:t>–ing</a:t>
            </a:r>
            <a:r>
              <a:rPr lang="en-US" dirty="0"/>
              <a:t>.</a:t>
            </a:r>
          </a:p>
          <a:p>
            <a:r>
              <a:rPr lang="en-US" dirty="0"/>
              <a:t>Since gerunds act as nouns, they may be used in one of the following ways: subject, direct object, indirect object, object of the preposition, or predicate nominative.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/>
              <a:t>Gerunds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219200"/>
            <a:ext cx="8839200" cy="4906963"/>
          </a:xfrm>
        </p:spPr>
        <p:txBody>
          <a:bodyPr/>
          <a:lstStyle/>
          <a:p>
            <a:pPr>
              <a:buFontTx/>
              <a:buNone/>
            </a:pPr>
            <a:r>
              <a:rPr lang="en-US"/>
              <a:t>Example:</a:t>
            </a:r>
            <a:r>
              <a:rPr lang="en-US" b="1" i="1"/>
              <a:t> </a:t>
            </a:r>
            <a:r>
              <a:rPr lang="en-US" b="1" i="1" u="sng"/>
              <a:t>Running</a:t>
            </a:r>
            <a:r>
              <a:rPr lang="en-US" b="1" i="1"/>
              <a:t> is good exercise.</a:t>
            </a:r>
          </a:p>
          <a:p>
            <a:pPr>
              <a:buFontTx/>
              <a:buNone/>
            </a:pPr>
            <a:endParaRPr lang="en-US" sz="2000" b="1" i="1"/>
          </a:p>
          <a:p>
            <a:r>
              <a:rPr lang="en-US"/>
              <a:t>In the example above, note that the word “running” is the subject of the sentence, and any word acting as the subject </a:t>
            </a:r>
            <a:r>
              <a:rPr lang="en-US" b="1" i="1"/>
              <a:t>must</a:t>
            </a:r>
            <a:r>
              <a:rPr lang="en-US"/>
              <a:t> be a noun, or a word acting as a noun.</a:t>
            </a:r>
          </a:p>
          <a:p>
            <a:r>
              <a:rPr lang="en-US"/>
              <a:t>We normally think of “running” as action, but in this case, the word is not used to describe what some subject is doing.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</TotalTime>
  <Words>652</Words>
  <Application>Microsoft Office PowerPoint</Application>
  <PresentationFormat>On-screen Show (4:3)</PresentationFormat>
  <Paragraphs>76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Wingdings</vt:lpstr>
      <vt:lpstr>Default Design</vt:lpstr>
      <vt:lpstr>Verbals</vt:lpstr>
      <vt:lpstr>verbals</vt:lpstr>
      <vt:lpstr>There are three kinds of verbals:</vt:lpstr>
      <vt:lpstr>Infinitives</vt:lpstr>
      <vt:lpstr>Infinitives</vt:lpstr>
      <vt:lpstr>Infinitives</vt:lpstr>
      <vt:lpstr>Split infinitives</vt:lpstr>
      <vt:lpstr>Gerunds</vt:lpstr>
      <vt:lpstr>Gerunds</vt:lpstr>
      <vt:lpstr>Gerund phrases:</vt:lpstr>
      <vt:lpstr>Gerunds</vt:lpstr>
      <vt:lpstr>5 ways nouns are used:</vt:lpstr>
      <vt:lpstr>Participles</vt:lpstr>
      <vt:lpstr>Participles</vt:lpstr>
      <vt:lpstr>Participial phrases:</vt:lpstr>
    </vt:vector>
  </TitlesOfParts>
  <Company>AVUHSD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Verbals</dc:title>
  <dc:creator>QHHS</dc:creator>
  <cp:lastModifiedBy>Paul Toohey</cp:lastModifiedBy>
  <cp:revision>34</cp:revision>
  <dcterms:created xsi:type="dcterms:W3CDTF">2012-04-24T14:25:44Z</dcterms:created>
  <dcterms:modified xsi:type="dcterms:W3CDTF">2015-03-13T17:53:22Z</dcterms:modified>
</cp:coreProperties>
</file>