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  <p:sldId id="264" r:id="rId4"/>
    <p:sldId id="265" r:id="rId5"/>
    <p:sldId id="268" r:id="rId6"/>
    <p:sldId id="266" r:id="rId7"/>
    <p:sldId id="267" r:id="rId8"/>
    <p:sldId id="269" r:id="rId9"/>
    <p:sldId id="270" r:id="rId10"/>
    <p:sldId id="271" r:id="rId11"/>
    <p:sldId id="260" r:id="rId12"/>
    <p:sldId id="261" r:id="rId13"/>
    <p:sldId id="256" r:id="rId14"/>
    <p:sldId id="257" r:id="rId15"/>
    <p:sldId id="272" r:id="rId16"/>
    <p:sldId id="258" r:id="rId17"/>
    <p:sldId id="259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7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2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5F136-35C0-41B5-90BC-3AD96ECAB8CF}" type="datetimeFigureOut">
              <a:rPr lang="en-US" smtClean="0"/>
              <a:t>1/14/2020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5B0E8-67EC-4B41-9EFB-6BEC9490F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204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5F136-35C0-41B5-90BC-3AD96ECAB8CF}" type="datetimeFigureOut">
              <a:rPr lang="en-US" smtClean="0"/>
              <a:t>1/14/2020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5B0E8-67EC-4B41-9EFB-6BEC9490F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718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5F136-35C0-41B5-90BC-3AD96ECAB8CF}" type="datetimeFigureOut">
              <a:rPr lang="en-US" smtClean="0"/>
              <a:t>1/14/2020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5B0E8-67EC-4B41-9EFB-6BEC9490F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242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5F136-35C0-41B5-90BC-3AD96ECAB8CF}" type="datetimeFigureOut">
              <a:rPr lang="en-US" smtClean="0"/>
              <a:t>1/14/2020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5B0E8-67EC-4B41-9EFB-6BEC9490F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452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5F136-35C0-41B5-90BC-3AD96ECAB8CF}" type="datetimeFigureOut">
              <a:rPr lang="en-US" smtClean="0"/>
              <a:t>1/14/2020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5B0E8-67EC-4B41-9EFB-6BEC9490F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28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5F136-35C0-41B5-90BC-3AD96ECAB8CF}" type="datetimeFigureOut">
              <a:rPr lang="en-US" smtClean="0"/>
              <a:t>1/14/2020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5B0E8-67EC-4B41-9EFB-6BEC9490F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8667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5F136-35C0-41B5-90BC-3AD96ECAB8CF}" type="datetimeFigureOut">
              <a:rPr lang="en-US" smtClean="0"/>
              <a:t>1/14/2020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5B0E8-67EC-4B41-9EFB-6BEC9490F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394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5F136-35C0-41B5-90BC-3AD96ECAB8CF}" type="datetimeFigureOut">
              <a:rPr lang="en-US" smtClean="0"/>
              <a:t>1/14/2020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5B0E8-67EC-4B41-9EFB-6BEC9490F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1559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5F136-35C0-41B5-90BC-3AD96ECAB8CF}" type="datetimeFigureOut">
              <a:rPr lang="en-US" smtClean="0"/>
              <a:t>1/14/2020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5B0E8-67EC-4B41-9EFB-6BEC9490F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7988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5F136-35C0-41B5-90BC-3AD96ECAB8CF}" type="datetimeFigureOut">
              <a:rPr lang="en-US" smtClean="0"/>
              <a:t>1/14/2020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5B0E8-67EC-4B41-9EFB-6BEC9490F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63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5F136-35C0-41B5-90BC-3AD96ECAB8CF}" type="datetimeFigureOut">
              <a:rPr lang="en-US" smtClean="0"/>
              <a:t>1/14/2020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5B0E8-67EC-4B41-9EFB-6BEC9490F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84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C5F136-35C0-41B5-90BC-3AD96ECAB8CF}" type="datetimeFigureOut">
              <a:rPr lang="en-US" smtClean="0"/>
              <a:t>1/14/2020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65B0E8-67EC-4B41-9EFB-6BEC9490F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7307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6038F5-5575-44A1-AACC-52736C1387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012370"/>
            <a:ext cx="9144000" cy="1909763"/>
          </a:xfrm>
        </p:spPr>
        <p:txBody>
          <a:bodyPr>
            <a:normAutofit/>
          </a:bodyPr>
          <a:lstStyle/>
          <a:p>
            <a:r>
              <a:rPr lang="en-US" sz="8800" dirty="0"/>
              <a:t>Clauses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1446591-81E5-4C69-87F8-CFB546422ED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400" u="sng" dirty="0"/>
              <a:t>Clause</a:t>
            </a:r>
            <a:r>
              <a:rPr lang="en-US" sz="4400" dirty="0"/>
              <a:t>: a group of related words containing a subject and a verb</a:t>
            </a:r>
          </a:p>
        </p:txBody>
      </p:sp>
    </p:spTree>
    <p:extLst>
      <p:ext uri="{BB962C8B-B14F-4D97-AF65-F5344CB8AC3E}">
        <p14:creationId xmlns:p14="http://schemas.microsoft.com/office/powerpoint/2010/main" val="24530562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429395-DF0C-4691-9025-0DBA40DD13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/>
              <a:t>Independent or dependent?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23AE6C-7D72-4D5F-BCF3-8698873708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825625"/>
            <a:ext cx="10853057" cy="4351338"/>
          </a:xfrm>
        </p:spPr>
        <p:txBody>
          <a:bodyPr>
            <a:normAutofit/>
          </a:bodyPr>
          <a:lstStyle/>
          <a:p>
            <a:r>
              <a:rPr lang="en-US" sz="4000" dirty="0"/>
              <a:t>Sally slept several hours. </a:t>
            </a:r>
            <a:r>
              <a:rPr lang="en-US" sz="4000" b="1" dirty="0">
                <a:solidFill>
                  <a:srgbClr val="FF0000"/>
                </a:solidFill>
              </a:rPr>
              <a:t>(I)</a:t>
            </a:r>
          </a:p>
          <a:p>
            <a:r>
              <a:rPr lang="en-US" sz="4000" dirty="0"/>
              <a:t>Before Sally slept several hours.</a:t>
            </a:r>
            <a:r>
              <a:rPr lang="en-US" sz="4000" b="1" dirty="0">
                <a:solidFill>
                  <a:srgbClr val="FF0000"/>
                </a:solidFill>
              </a:rPr>
              <a:t> (D)</a:t>
            </a:r>
          </a:p>
          <a:p>
            <a:r>
              <a:rPr lang="en-US" sz="4000" dirty="0"/>
              <a:t>After Several hours, Sally slept. </a:t>
            </a:r>
            <a:r>
              <a:rPr lang="en-US" sz="4000" b="1" dirty="0">
                <a:solidFill>
                  <a:srgbClr val="FF0000"/>
                </a:solidFill>
              </a:rPr>
              <a:t>(I)</a:t>
            </a:r>
          </a:p>
          <a:p>
            <a:r>
              <a:rPr lang="en-US" sz="4000" dirty="0"/>
              <a:t>Sally, who slept for several hours. </a:t>
            </a:r>
            <a:r>
              <a:rPr lang="en-US" sz="4000" b="1" dirty="0">
                <a:solidFill>
                  <a:srgbClr val="FF0000"/>
                </a:solidFill>
              </a:rPr>
              <a:t>(D)</a:t>
            </a:r>
          </a:p>
          <a:p>
            <a:r>
              <a:rPr lang="en-US" sz="4000" dirty="0"/>
              <a:t>If Sally slept for several hours. </a:t>
            </a:r>
            <a:r>
              <a:rPr lang="en-US" sz="4000" b="1" dirty="0">
                <a:solidFill>
                  <a:srgbClr val="FF0000"/>
                </a:solidFill>
              </a:rPr>
              <a:t>(D)</a:t>
            </a:r>
          </a:p>
          <a:p>
            <a:r>
              <a:rPr lang="en-US" sz="4000" dirty="0"/>
              <a:t>After the game was over, Sally slept. </a:t>
            </a:r>
            <a:r>
              <a:rPr lang="en-US" sz="4000" b="1" dirty="0">
                <a:solidFill>
                  <a:srgbClr val="FF0000"/>
                </a:solidFill>
              </a:rPr>
              <a:t>(I)</a:t>
            </a:r>
          </a:p>
        </p:txBody>
      </p:sp>
    </p:spTree>
    <p:extLst>
      <p:ext uri="{BB962C8B-B14F-4D97-AF65-F5344CB8AC3E}">
        <p14:creationId xmlns:p14="http://schemas.microsoft.com/office/powerpoint/2010/main" val="5082758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CAB9D4-AB67-412B-8D90-D5E2DF859FF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Sentences by Structure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9AB574-16F9-4265-AD9E-F6B96EB9985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9835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6C293E-62C2-4C46-A7F4-E586EA829B4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789611"/>
            <a:ext cx="10186851" cy="4387352"/>
          </a:xfrm>
        </p:spPr>
        <p:txBody>
          <a:bodyPr>
            <a:normAutofit/>
          </a:bodyPr>
          <a:lstStyle/>
          <a:p>
            <a:r>
              <a:rPr lang="en-US" sz="4800" dirty="0"/>
              <a:t>Simple Sentence</a:t>
            </a:r>
          </a:p>
          <a:p>
            <a:r>
              <a:rPr lang="en-US" sz="4800" dirty="0"/>
              <a:t>Compound Sentence</a:t>
            </a:r>
          </a:p>
          <a:p>
            <a:r>
              <a:rPr lang="en-US" sz="4800" dirty="0"/>
              <a:t>Complex Sentence</a:t>
            </a:r>
          </a:p>
          <a:p>
            <a:r>
              <a:rPr lang="en-US" sz="4800" dirty="0"/>
              <a:t>Compound-Complex Sentence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96E7D60-BF7B-4C15-86FE-5C96226AF62B}"/>
              </a:ext>
            </a:extLst>
          </p:cNvPr>
          <p:cNvSpPr txBox="1"/>
          <p:nvPr/>
        </p:nvSpPr>
        <p:spPr>
          <a:xfrm>
            <a:off x="418011" y="209006"/>
            <a:ext cx="1060703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/>
              <a:t>Sentences by Structure</a:t>
            </a:r>
          </a:p>
        </p:txBody>
      </p:sp>
    </p:spTree>
    <p:extLst>
      <p:ext uri="{BB962C8B-B14F-4D97-AF65-F5344CB8AC3E}">
        <p14:creationId xmlns:p14="http://schemas.microsoft.com/office/powerpoint/2010/main" val="13884684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/>
              <a:t>Simple sentence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0" y="1825625"/>
            <a:ext cx="121920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i="1" dirty="0"/>
              <a:t>One and only one clause (therefore, independent)</a:t>
            </a:r>
          </a:p>
          <a:p>
            <a:pPr marL="0" indent="0">
              <a:buNone/>
            </a:pPr>
            <a:endParaRPr lang="en-US" sz="4400" dirty="0"/>
          </a:p>
          <a:p>
            <a:r>
              <a:rPr lang="en-US" sz="4400" dirty="0"/>
              <a:t>The bus </a:t>
            </a:r>
            <a:r>
              <a:rPr lang="en-US" sz="4400" u="sng" dirty="0"/>
              <a:t>driver</a:t>
            </a:r>
            <a:r>
              <a:rPr lang="en-US" sz="4400" dirty="0"/>
              <a:t> </a:t>
            </a:r>
            <a:r>
              <a:rPr lang="en-US" sz="4400" u="sng" dirty="0"/>
              <a:t>drove</a:t>
            </a:r>
            <a:r>
              <a:rPr lang="en-US" sz="4400" dirty="0"/>
              <a:t> the bus home.</a:t>
            </a:r>
          </a:p>
          <a:p>
            <a:pPr marL="0" indent="0">
              <a:buNone/>
            </a:pPr>
            <a:r>
              <a:rPr lang="en-US" sz="4400" dirty="0"/>
              <a:t>                 </a:t>
            </a:r>
            <a:r>
              <a:rPr lang="en-US" sz="3600" dirty="0"/>
              <a:t>Subject  verb</a:t>
            </a:r>
          </a:p>
        </p:txBody>
      </p:sp>
    </p:spTree>
    <p:extLst>
      <p:ext uri="{BB962C8B-B14F-4D97-AF65-F5344CB8AC3E}">
        <p14:creationId xmlns:p14="http://schemas.microsoft.com/office/powerpoint/2010/main" val="15063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/>
              <a:t>Compound sentence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0" y="1825625"/>
            <a:ext cx="121920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b="1" i="1" dirty="0"/>
              <a:t>More than one </a:t>
            </a:r>
            <a:r>
              <a:rPr lang="en-US" sz="4400" i="1" dirty="0"/>
              <a:t>independent clause, and </a:t>
            </a:r>
            <a:r>
              <a:rPr lang="en-US" sz="4400" b="1" i="1" dirty="0"/>
              <a:t>no</a:t>
            </a:r>
            <a:r>
              <a:rPr lang="en-US" sz="4400" i="1" dirty="0"/>
              <a:t> dependent clauses.</a:t>
            </a:r>
          </a:p>
          <a:p>
            <a:pPr marL="0" indent="0">
              <a:buNone/>
            </a:pPr>
            <a:endParaRPr lang="en-US" sz="1600" dirty="0"/>
          </a:p>
          <a:p>
            <a:r>
              <a:rPr lang="en-US" sz="4400" u="sng" dirty="0"/>
              <a:t>He</a:t>
            </a:r>
            <a:r>
              <a:rPr lang="en-US" sz="4400" dirty="0"/>
              <a:t> </a:t>
            </a:r>
            <a:r>
              <a:rPr lang="en-US" sz="4400" u="sng" dirty="0"/>
              <a:t>studied</a:t>
            </a:r>
            <a:r>
              <a:rPr lang="en-US" sz="4400" dirty="0"/>
              <a:t> for his test, and </a:t>
            </a:r>
            <a:r>
              <a:rPr lang="en-US" sz="4400" u="sng" dirty="0"/>
              <a:t>he</a:t>
            </a:r>
            <a:r>
              <a:rPr lang="en-US" sz="4400" dirty="0"/>
              <a:t> </a:t>
            </a:r>
            <a:r>
              <a:rPr lang="en-US" sz="4400" u="sng" dirty="0"/>
              <a:t>received</a:t>
            </a:r>
            <a:r>
              <a:rPr lang="en-US" sz="4400" dirty="0"/>
              <a:t> an A.</a:t>
            </a:r>
          </a:p>
          <a:p>
            <a:pPr marL="0" indent="0">
              <a:buNone/>
            </a:pPr>
            <a:r>
              <a:rPr lang="en-US" sz="3600" dirty="0"/>
              <a:t>  sub.   verb                                         sub.     verb</a:t>
            </a:r>
          </a:p>
        </p:txBody>
      </p:sp>
      <p:sp>
        <p:nvSpPr>
          <p:cNvPr id="6" name="Oval 5"/>
          <p:cNvSpPr/>
          <p:nvPr/>
        </p:nvSpPr>
        <p:spPr>
          <a:xfrm>
            <a:off x="5214938" y="3443288"/>
            <a:ext cx="1343025" cy="871537"/>
          </a:xfrm>
          <a:prstGeom prst="ellipse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0836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8A466F-FB4D-47E6-A880-7A954882D3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4129"/>
            <a:ext cx="10515600" cy="1062318"/>
          </a:xfrm>
        </p:spPr>
        <p:txBody>
          <a:bodyPr>
            <a:normAutofit/>
          </a:bodyPr>
          <a:lstStyle/>
          <a:p>
            <a:r>
              <a:rPr lang="en-US" sz="5400" b="1" dirty="0"/>
              <a:t>Note – compound sentences: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64F549-4DFC-456A-AA49-4FB2CC5628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3071" y="1290918"/>
            <a:ext cx="11524129" cy="5567081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3800" dirty="0"/>
              <a:t>To join independent clauses together, you must join them with</a:t>
            </a:r>
          </a:p>
          <a:p>
            <a:pPr marL="971550" lvl="1" indent="-514350">
              <a:lnSpc>
                <a:spcPct val="100000"/>
              </a:lnSpc>
              <a:buAutoNum type="alphaLcParenR"/>
            </a:pPr>
            <a:r>
              <a:rPr lang="en-US" sz="3800" dirty="0"/>
              <a:t>A semicolon ( ; )</a:t>
            </a:r>
          </a:p>
          <a:p>
            <a:pPr marL="457200" lvl="1" indent="0">
              <a:lnSpc>
                <a:spcPct val="100000"/>
              </a:lnSpc>
              <a:buNone/>
            </a:pPr>
            <a:r>
              <a:rPr lang="en-US" sz="3800" dirty="0"/>
              <a:t>-or-</a:t>
            </a:r>
          </a:p>
          <a:p>
            <a:pPr marL="457200" lvl="1" indent="0">
              <a:lnSpc>
                <a:spcPct val="100000"/>
              </a:lnSpc>
              <a:buNone/>
            </a:pPr>
            <a:r>
              <a:rPr lang="en-US" sz="3800" dirty="0"/>
              <a:t>b) With a comma + FANBOYS conjunction</a:t>
            </a:r>
          </a:p>
          <a:p>
            <a:pPr marL="0" indent="0">
              <a:lnSpc>
                <a:spcPct val="100000"/>
              </a:lnSpc>
              <a:buNone/>
            </a:pPr>
            <a:endParaRPr lang="en-US" sz="380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3800" dirty="0"/>
              <a:t>Example 1: Billy ran</a:t>
            </a:r>
            <a:r>
              <a:rPr lang="en-US" sz="3800" b="1" dirty="0">
                <a:solidFill>
                  <a:srgbClr val="FF0000"/>
                </a:solidFill>
              </a:rPr>
              <a:t>;</a:t>
            </a:r>
            <a:r>
              <a:rPr lang="en-US" sz="3800" dirty="0"/>
              <a:t> Sally ran faster.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3800" dirty="0"/>
              <a:t>Example 2: Billy ran</a:t>
            </a:r>
            <a:r>
              <a:rPr lang="en-US" sz="3800" b="1" dirty="0">
                <a:solidFill>
                  <a:srgbClr val="FF0000"/>
                </a:solidFill>
              </a:rPr>
              <a:t>, but </a:t>
            </a:r>
            <a:r>
              <a:rPr lang="en-US" sz="3800" dirty="0"/>
              <a:t>Sally ran faster.</a:t>
            </a:r>
          </a:p>
        </p:txBody>
      </p:sp>
    </p:spTree>
    <p:extLst>
      <p:ext uri="{BB962C8B-B14F-4D97-AF65-F5344CB8AC3E}">
        <p14:creationId xmlns:p14="http://schemas.microsoft.com/office/powerpoint/2010/main" val="15728534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169182"/>
            <a:ext cx="10515600" cy="1325563"/>
          </a:xfrm>
        </p:spPr>
        <p:txBody>
          <a:bodyPr>
            <a:normAutofit/>
          </a:bodyPr>
          <a:lstStyle/>
          <a:p>
            <a:r>
              <a:rPr lang="en-US" sz="6000" b="1" dirty="0"/>
              <a:t>Complex sentence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0" y="1690688"/>
            <a:ext cx="12192000" cy="516731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4400" i="1" dirty="0"/>
              <a:t>only one independent clause, and at least one dependent clause</a:t>
            </a:r>
          </a:p>
          <a:p>
            <a:pPr marL="0" indent="0">
              <a:buNone/>
            </a:pPr>
            <a:endParaRPr lang="en-US" sz="1400" dirty="0"/>
          </a:p>
          <a:p>
            <a:r>
              <a:rPr lang="en-US" sz="4400" b="1" i="1" dirty="0"/>
              <a:t>When</a:t>
            </a:r>
            <a:r>
              <a:rPr lang="en-US" sz="4400" dirty="0"/>
              <a:t> </a:t>
            </a:r>
            <a:r>
              <a:rPr lang="en-US" sz="4400" u="sng" dirty="0"/>
              <a:t>Sally</a:t>
            </a:r>
            <a:r>
              <a:rPr lang="en-US" sz="4400" dirty="0"/>
              <a:t> </a:t>
            </a:r>
            <a:r>
              <a:rPr lang="en-US" sz="4400" u="sng" dirty="0"/>
              <a:t>arrived</a:t>
            </a:r>
            <a:r>
              <a:rPr lang="en-US" sz="4400" dirty="0"/>
              <a:t> home, </a:t>
            </a:r>
            <a:r>
              <a:rPr lang="en-US" sz="4400" u="sng" dirty="0"/>
              <a:t>she</a:t>
            </a:r>
            <a:r>
              <a:rPr lang="en-US" sz="4400" dirty="0"/>
              <a:t> </a:t>
            </a:r>
            <a:r>
              <a:rPr lang="en-US" sz="4400" u="sng" dirty="0"/>
              <a:t>found</a:t>
            </a:r>
            <a:r>
              <a:rPr lang="en-US" sz="4400" dirty="0"/>
              <a:t> another car in the driveway.</a:t>
            </a:r>
          </a:p>
          <a:p>
            <a:pPr marL="0" indent="0">
              <a:buNone/>
            </a:pPr>
            <a:r>
              <a:rPr lang="en-US" sz="4400" dirty="0"/>
              <a:t> -or-</a:t>
            </a:r>
          </a:p>
          <a:p>
            <a:r>
              <a:rPr lang="en-US" sz="4400" b="1" i="1" dirty="0"/>
              <a:t>When</a:t>
            </a:r>
            <a:r>
              <a:rPr lang="en-US" sz="4400" dirty="0"/>
              <a:t> </a:t>
            </a:r>
            <a:r>
              <a:rPr lang="en-US" sz="4400" u="sng" dirty="0"/>
              <a:t>Sally</a:t>
            </a:r>
            <a:r>
              <a:rPr lang="en-US" sz="4400" dirty="0"/>
              <a:t> </a:t>
            </a:r>
            <a:r>
              <a:rPr lang="en-US" sz="4400" u="sng" dirty="0"/>
              <a:t>arrived</a:t>
            </a:r>
            <a:r>
              <a:rPr lang="en-US" sz="4400" dirty="0"/>
              <a:t> home, </a:t>
            </a:r>
            <a:r>
              <a:rPr lang="en-US" sz="4400" u="sng" dirty="0"/>
              <a:t>she</a:t>
            </a:r>
            <a:r>
              <a:rPr lang="en-US" sz="4400" dirty="0"/>
              <a:t> </a:t>
            </a:r>
            <a:r>
              <a:rPr lang="en-US" sz="4400" u="sng" dirty="0"/>
              <a:t>found</a:t>
            </a:r>
            <a:r>
              <a:rPr lang="en-US" sz="4400" dirty="0"/>
              <a:t> another car in the driveway, </a:t>
            </a:r>
            <a:r>
              <a:rPr lang="en-US" sz="4400" b="1" i="1" dirty="0"/>
              <a:t>although</a:t>
            </a:r>
            <a:r>
              <a:rPr lang="en-US" sz="4400" dirty="0"/>
              <a:t> </a:t>
            </a:r>
            <a:r>
              <a:rPr lang="en-US" sz="4400" u="sng" dirty="0"/>
              <a:t>she</a:t>
            </a:r>
            <a:r>
              <a:rPr lang="en-US" sz="4400" dirty="0"/>
              <a:t> </a:t>
            </a:r>
            <a:r>
              <a:rPr lang="en-US" sz="4400" u="sng" dirty="0"/>
              <a:t>was</a:t>
            </a:r>
            <a:r>
              <a:rPr lang="en-US" sz="4400" dirty="0"/>
              <a:t> not </a:t>
            </a:r>
            <a:r>
              <a:rPr lang="en-US" sz="4400" u="sng" dirty="0"/>
              <a:t>expecting</a:t>
            </a:r>
            <a:r>
              <a:rPr lang="en-US" sz="4400" dirty="0"/>
              <a:t> any visitors.</a:t>
            </a:r>
          </a:p>
          <a:p>
            <a:pPr marL="0" indent="0">
              <a:buNone/>
            </a:pP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1218951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/>
              <a:t>Compound-complex sentence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0" y="1825625"/>
            <a:ext cx="121920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i="1" dirty="0"/>
              <a:t>More than one independent clause, and at least one dependent clause</a:t>
            </a:r>
          </a:p>
          <a:p>
            <a:pPr marL="0" indent="0">
              <a:buNone/>
            </a:pPr>
            <a:endParaRPr lang="en-US" sz="1400" dirty="0"/>
          </a:p>
          <a:p>
            <a:r>
              <a:rPr lang="en-US" sz="4500" dirty="0"/>
              <a:t>The bus </a:t>
            </a:r>
            <a:r>
              <a:rPr lang="en-US" sz="4500" u="sng" dirty="0"/>
              <a:t>driver</a:t>
            </a:r>
            <a:r>
              <a:rPr lang="en-US" sz="4500" dirty="0"/>
              <a:t> </a:t>
            </a:r>
            <a:r>
              <a:rPr lang="en-US" sz="4500" u="sng" dirty="0"/>
              <a:t>drove</a:t>
            </a:r>
            <a:r>
              <a:rPr lang="en-US" sz="4500" dirty="0"/>
              <a:t> the bus </a:t>
            </a:r>
            <a:r>
              <a:rPr lang="en-US" sz="4500" b="1" i="1" dirty="0"/>
              <a:t>where</a:t>
            </a:r>
            <a:r>
              <a:rPr lang="en-US" sz="4500" dirty="0"/>
              <a:t> </a:t>
            </a:r>
            <a:r>
              <a:rPr lang="en-US" sz="4500" u="sng" dirty="0"/>
              <a:t>he</a:t>
            </a:r>
            <a:r>
              <a:rPr lang="en-US" sz="4500" dirty="0"/>
              <a:t> </a:t>
            </a:r>
            <a:r>
              <a:rPr lang="en-US" sz="4500" u="sng" dirty="0"/>
              <a:t>was told</a:t>
            </a:r>
            <a:r>
              <a:rPr lang="en-US" sz="4500" dirty="0"/>
              <a:t> to, but </a:t>
            </a:r>
            <a:r>
              <a:rPr lang="en-US" sz="4500" u="sng" dirty="0"/>
              <a:t>he</a:t>
            </a:r>
            <a:r>
              <a:rPr lang="en-US" sz="4500" dirty="0"/>
              <a:t> </a:t>
            </a:r>
            <a:r>
              <a:rPr lang="en-US" sz="4500" u="sng" dirty="0"/>
              <a:t>drove</a:t>
            </a:r>
            <a:r>
              <a:rPr lang="en-US" sz="4500" dirty="0"/>
              <a:t> it much faster than previous drivers.</a:t>
            </a:r>
          </a:p>
        </p:txBody>
      </p:sp>
    </p:spTree>
    <p:extLst>
      <p:ext uri="{BB962C8B-B14F-4D97-AF65-F5344CB8AC3E}">
        <p14:creationId xmlns:p14="http://schemas.microsoft.com/office/powerpoint/2010/main" val="29121890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8D5DC6-08B9-446B-9EE9-9680E60864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/>
              <a:t>Types of clauses: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66360D-28B5-440E-885F-9B19C3EA70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7482840" cy="4351338"/>
          </a:xfrm>
        </p:spPr>
        <p:txBody>
          <a:bodyPr>
            <a:normAutofit/>
          </a:bodyPr>
          <a:lstStyle/>
          <a:p>
            <a:r>
              <a:rPr lang="en-US" sz="4800" dirty="0"/>
              <a:t>Independent clause</a:t>
            </a:r>
          </a:p>
          <a:p>
            <a:pPr marL="0" indent="0">
              <a:buNone/>
            </a:pPr>
            <a:endParaRPr lang="en-US" sz="1800" dirty="0"/>
          </a:p>
          <a:p>
            <a:r>
              <a:rPr lang="en-US" sz="4800" dirty="0"/>
              <a:t>Dependent clause</a:t>
            </a:r>
          </a:p>
        </p:txBody>
      </p:sp>
    </p:spTree>
    <p:extLst>
      <p:ext uri="{BB962C8B-B14F-4D97-AF65-F5344CB8AC3E}">
        <p14:creationId xmlns:p14="http://schemas.microsoft.com/office/powerpoint/2010/main" val="10871715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1E6B74-530E-4398-A738-4CDA69B1CD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/>
              <a:t>Independent clause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F81107-DB62-48C5-B275-5EF1D7D66F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4400" dirty="0"/>
              <a:t>Contains a subject and a verb – as all clauses do.</a:t>
            </a:r>
          </a:p>
          <a:p>
            <a:r>
              <a:rPr lang="en-US" sz="4400" dirty="0"/>
              <a:t>Is a completed </a:t>
            </a:r>
            <a:r>
              <a:rPr lang="en-US" sz="4400" b="1" dirty="0"/>
              <a:t>thought</a:t>
            </a:r>
            <a:r>
              <a:rPr lang="en-US" sz="4400" dirty="0"/>
              <a:t>.</a:t>
            </a:r>
          </a:p>
          <a:p>
            <a:r>
              <a:rPr lang="en-US" sz="4400" dirty="0"/>
              <a:t>Can, with proper punctuation, stand on its own as a complete sentence; it is </a:t>
            </a:r>
            <a:r>
              <a:rPr lang="en-US" sz="4400" b="1" dirty="0"/>
              <a:t>independent</a:t>
            </a:r>
            <a:r>
              <a:rPr lang="en-US" sz="4400" dirty="0"/>
              <a:t> – needs nothing else to be complete!</a:t>
            </a:r>
          </a:p>
        </p:txBody>
      </p:sp>
    </p:spTree>
    <p:extLst>
      <p:ext uri="{BB962C8B-B14F-4D97-AF65-F5344CB8AC3E}">
        <p14:creationId xmlns:p14="http://schemas.microsoft.com/office/powerpoint/2010/main" val="20680450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1E6B74-530E-4398-A738-4CDA69B1CD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/>
              <a:t>Independent clause examples: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F81107-DB62-48C5-B275-5EF1D7D66F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5625"/>
            <a:ext cx="11273246" cy="4351338"/>
          </a:xfrm>
        </p:spPr>
        <p:txBody>
          <a:bodyPr>
            <a:normAutofit fontScale="92500" lnSpcReduction="10000"/>
          </a:bodyPr>
          <a:lstStyle/>
          <a:p>
            <a:r>
              <a:rPr lang="en-US" sz="4400" b="1" dirty="0"/>
              <a:t>Billy ran</a:t>
            </a:r>
            <a:r>
              <a:rPr lang="en-US" sz="4400" dirty="0"/>
              <a:t>.</a:t>
            </a:r>
          </a:p>
          <a:p>
            <a:r>
              <a:rPr lang="en-US" sz="4400" b="1" dirty="0"/>
              <a:t>Billy ran </a:t>
            </a:r>
            <a:r>
              <a:rPr lang="en-US" sz="4400" dirty="0"/>
              <a:t>in that direction.</a:t>
            </a:r>
          </a:p>
          <a:p>
            <a:r>
              <a:rPr lang="en-US" sz="4400" dirty="0"/>
              <a:t>Exhausted, </a:t>
            </a:r>
            <a:r>
              <a:rPr lang="en-US" sz="4400" b="1" dirty="0"/>
              <a:t>Billy ran </a:t>
            </a:r>
            <a:r>
              <a:rPr lang="en-US" sz="4400" dirty="0"/>
              <a:t>in that direction.</a:t>
            </a:r>
          </a:p>
          <a:p>
            <a:r>
              <a:rPr lang="en-US" sz="4400" dirty="0"/>
              <a:t>Exhausted after staying up all night, </a:t>
            </a:r>
            <a:r>
              <a:rPr lang="en-US" sz="4400" b="1" dirty="0"/>
              <a:t>Billy ran </a:t>
            </a:r>
            <a:r>
              <a:rPr lang="en-US" sz="4400" dirty="0"/>
              <a:t>in that direction.</a:t>
            </a:r>
          </a:p>
          <a:p>
            <a:endParaRPr lang="en-US" sz="4400" dirty="0"/>
          </a:p>
          <a:p>
            <a:pPr marL="0" indent="0">
              <a:buNone/>
            </a:pPr>
            <a:r>
              <a:rPr lang="en-US" sz="4400" dirty="0"/>
              <a:t>**Note: only </a:t>
            </a:r>
            <a:r>
              <a:rPr lang="en-US" sz="4400" b="1" dirty="0"/>
              <a:t>one</a:t>
            </a:r>
            <a:r>
              <a:rPr lang="en-US" sz="4400" dirty="0"/>
              <a:t> subject/verb pair. </a:t>
            </a:r>
          </a:p>
        </p:txBody>
      </p:sp>
    </p:spTree>
    <p:extLst>
      <p:ext uri="{BB962C8B-B14F-4D97-AF65-F5344CB8AC3E}">
        <p14:creationId xmlns:p14="http://schemas.microsoft.com/office/powerpoint/2010/main" val="26621600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429395-DF0C-4691-9025-0DBA40DD13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/>
              <a:t>On a separate sheet of paper: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23AE6C-7D72-4D5F-BCF3-8698873708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825625"/>
            <a:ext cx="10853057" cy="4351338"/>
          </a:xfrm>
        </p:spPr>
        <p:txBody>
          <a:bodyPr>
            <a:normAutofit/>
          </a:bodyPr>
          <a:lstStyle/>
          <a:p>
            <a:r>
              <a:rPr lang="en-US" sz="4000" dirty="0"/>
              <a:t>Write out </a:t>
            </a:r>
            <a:r>
              <a:rPr lang="en-US" sz="4000" b="1" dirty="0"/>
              <a:t>two</a:t>
            </a:r>
            <a:r>
              <a:rPr lang="en-US" sz="4000" dirty="0"/>
              <a:t> </a:t>
            </a:r>
            <a:r>
              <a:rPr lang="en-US" sz="4000" b="1" dirty="0"/>
              <a:t>independent</a:t>
            </a:r>
            <a:r>
              <a:rPr lang="en-US" sz="4000" dirty="0"/>
              <a:t> clauses. Keep the first simple (like my first example) and have the second build on it (like my other examples)</a:t>
            </a:r>
          </a:p>
        </p:txBody>
      </p:sp>
    </p:spTree>
    <p:extLst>
      <p:ext uri="{BB962C8B-B14F-4D97-AF65-F5344CB8AC3E}">
        <p14:creationId xmlns:p14="http://schemas.microsoft.com/office/powerpoint/2010/main" val="6977092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1E6B74-530E-4398-A738-4CDA69B1CD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/>
              <a:t>Dependent clause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F81107-DB62-48C5-B275-5EF1D7D66F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Contains a subject and a verb – as all clauses do.</a:t>
            </a:r>
          </a:p>
          <a:p>
            <a:r>
              <a:rPr lang="en-US" sz="4400" dirty="0"/>
              <a:t>Is an incomplete thought</a:t>
            </a:r>
          </a:p>
          <a:p>
            <a:r>
              <a:rPr lang="en-US" sz="4400" dirty="0"/>
              <a:t>Cannot stand on its own as a complete sentence; it is </a:t>
            </a:r>
            <a:r>
              <a:rPr lang="en-US" sz="4400" b="1" dirty="0"/>
              <a:t>dependent</a:t>
            </a:r>
            <a:r>
              <a:rPr lang="en-US" sz="4400" dirty="0"/>
              <a:t> – needs something else to be complete!</a:t>
            </a:r>
          </a:p>
        </p:txBody>
      </p:sp>
    </p:spTree>
    <p:extLst>
      <p:ext uri="{BB962C8B-B14F-4D97-AF65-F5344CB8AC3E}">
        <p14:creationId xmlns:p14="http://schemas.microsoft.com/office/powerpoint/2010/main" val="20595119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1E6B74-530E-4398-A738-4CDA69B1CD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/>
              <a:t>Dependent clause examples: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F81107-DB62-48C5-B275-5EF1D7D66F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5625"/>
            <a:ext cx="11273246" cy="4351338"/>
          </a:xfrm>
        </p:spPr>
        <p:txBody>
          <a:bodyPr>
            <a:normAutofit/>
          </a:bodyPr>
          <a:lstStyle/>
          <a:p>
            <a:r>
              <a:rPr lang="en-US" sz="4400" dirty="0"/>
              <a:t>When </a:t>
            </a:r>
            <a:r>
              <a:rPr lang="en-US" sz="4400" b="1" dirty="0"/>
              <a:t>Sally ran</a:t>
            </a:r>
            <a:r>
              <a:rPr lang="en-US" sz="4400" dirty="0"/>
              <a:t>.</a:t>
            </a:r>
          </a:p>
          <a:p>
            <a:r>
              <a:rPr lang="en-US" sz="4400" dirty="0"/>
              <a:t>Although </a:t>
            </a:r>
            <a:r>
              <a:rPr lang="en-US" sz="4400" b="1" dirty="0"/>
              <a:t>Sally ran </a:t>
            </a:r>
            <a:r>
              <a:rPr lang="en-US" sz="4400" dirty="0"/>
              <a:t>in the race.</a:t>
            </a:r>
          </a:p>
          <a:p>
            <a:r>
              <a:rPr lang="en-US" sz="4400" dirty="0"/>
              <a:t>Since </a:t>
            </a:r>
            <a:r>
              <a:rPr lang="en-US" sz="4400" b="1" dirty="0"/>
              <a:t>Sally ran </a:t>
            </a:r>
            <a:r>
              <a:rPr lang="en-US" sz="4400" dirty="0"/>
              <a:t>in the race yesterday.</a:t>
            </a:r>
          </a:p>
          <a:p>
            <a:r>
              <a:rPr lang="en-US" sz="4400" dirty="0"/>
              <a:t>The race </a:t>
            </a:r>
            <a:r>
              <a:rPr lang="en-US" sz="4400" b="1" dirty="0"/>
              <a:t>Sally ran </a:t>
            </a:r>
            <a:r>
              <a:rPr lang="en-US" sz="4400" dirty="0"/>
              <a:t>yesterday in the rain.</a:t>
            </a:r>
          </a:p>
          <a:p>
            <a:pPr marL="0" indent="0">
              <a:buNone/>
            </a:pPr>
            <a:endParaRPr lang="en-US" sz="4400" dirty="0"/>
          </a:p>
          <a:p>
            <a:pPr marL="0" indent="0">
              <a:buNone/>
            </a:pPr>
            <a:r>
              <a:rPr lang="en-US" sz="4400" dirty="0"/>
              <a:t>**Note: still only </a:t>
            </a:r>
            <a:r>
              <a:rPr lang="en-US" sz="4400" b="1" dirty="0"/>
              <a:t>one</a:t>
            </a:r>
            <a:r>
              <a:rPr lang="en-US" sz="4400" dirty="0"/>
              <a:t> subject/verb pair. </a:t>
            </a:r>
          </a:p>
        </p:txBody>
      </p:sp>
    </p:spTree>
    <p:extLst>
      <p:ext uri="{BB962C8B-B14F-4D97-AF65-F5344CB8AC3E}">
        <p14:creationId xmlns:p14="http://schemas.microsoft.com/office/powerpoint/2010/main" val="9106007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429395-DF0C-4691-9025-0DBA40DD13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/>
              <a:t>On your separate sheet of paper: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23AE6C-7D72-4D5F-BCF3-8698873708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825625"/>
            <a:ext cx="10853057" cy="4351338"/>
          </a:xfrm>
        </p:spPr>
        <p:txBody>
          <a:bodyPr>
            <a:normAutofit/>
          </a:bodyPr>
          <a:lstStyle/>
          <a:p>
            <a:r>
              <a:rPr lang="en-US" sz="4000" dirty="0"/>
              <a:t>Skip down 3-4 lines from your independent clauses, and write out two </a:t>
            </a:r>
            <a:r>
              <a:rPr lang="en-US" sz="4000" b="1" dirty="0"/>
              <a:t>dependent</a:t>
            </a:r>
            <a:r>
              <a:rPr lang="en-US" sz="4000" dirty="0"/>
              <a:t> clauses. Keep the first simple (like my first example) and have the second build on it (like my other examples).</a:t>
            </a:r>
          </a:p>
        </p:txBody>
      </p:sp>
    </p:spTree>
    <p:extLst>
      <p:ext uri="{BB962C8B-B14F-4D97-AF65-F5344CB8AC3E}">
        <p14:creationId xmlns:p14="http://schemas.microsoft.com/office/powerpoint/2010/main" val="29924306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429395-DF0C-4691-9025-0DBA40DD13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/>
              <a:t>Independent or dependent?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23AE6C-7D72-4D5F-BCF3-8698873708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825625"/>
            <a:ext cx="10853057" cy="4351338"/>
          </a:xfrm>
        </p:spPr>
        <p:txBody>
          <a:bodyPr>
            <a:normAutofit/>
          </a:bodyPr>
          <a:lstStyle/>
          <a:p>
            <a:r>
              <a:rPr lang="en-US" sz="4000" dirty="0"/>
              <a:t>Sally slept several hours.</a:t>
            </a:r>
          </a:p>
          <a:p>
            <a:r>
              <a:rPr lang="en-US" sz="4000" dirty="0"/>
              <a:t>Before Sally slept several hours.</a:t>
            </a:r>
          </a:p>
          <a:p>
            <a:r>
              <a:rPr lang="en-US" sz="4000" dirty="0"/>
              <a:t>After Several hours, Sally slept.</a:t>
            </a:r>
          </a:p>
          <a:p>
            <a:r>
              <a:rPr lang="en-US" sz="4000" dirty="0"/>
              <a:t>Sally, who slept for several hours.</a:t>
            </a:r>
          </a:p>
          <a:p>
            <a:r>
              <a:rPr lang="en-US" sz="4000" dirty="0"/>
              <a:t>If Sally slept for several hours.</a:t>
            </a:r>
          </a:p>
          <a:p>
            <a:r>
              <a:rPr lang="en-US" sz="4000" dirty="0"/>
              <a:t>After the game was over, Sally slept.</a:t>
            </a:r>
          </a:p>
        </p:txBody>
      </p:sp>
    </p:spTree>
    <p:extLst>
      <p:ext uri="{BB962C8B-B14F-4D97-AF65-F5344CB8AC3E}">
        <p14:creationId xmlns:p14="http://schemas.microsoft.com/office/powerpoint/2010/main" val="5366156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561</TotalTime>
  <Words>592</Words>
  <Application>Microsoft Office PowerPoint</Application>
  <PresentationFormat>Widescreen</PresentationFormat>
  <Paragraphs>80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Office Theme</vt:lpstr>
      <vt:lpstr>Clauses</vt:lpstr>
      <vt:lpstr>Types of clauses:</vt:lpstr>
      <vt:lpstr>Independent clause </vt:lpstr>
      <vt:lpstr>Independent clause examples: </vt:lpstr>
      <vt:lpstr>On a separate sheet of paper:</vt:lpstr>
      <vt:lpstr>Dependent clause </vt:lpstr>
      <vt:lpstr>Dependent clause examples: </vt:lpstr>
      <vt:lpstr>On your separate sheet of paper:</vt:lpstr>
      <vt:lpstr>Independent or dependent?</vt:lpstr>
      <vt:lpstr>Independent or dependent?</vt:lpstr>
      <vt:lpstr>Sentences by Structure</vt:lpstr>
      <vt:lpstr>PowerPoint Presentation</vt:lpstr>
      <vt:lpstr>Simple sentence</vt:lpstr>
      <vt:lpstr>Compound sentence</vt:lpstr>
      <vt:lpstr>Note – compound sentences:</vt:lpstr>
      <vt:lpstr>Complex sentence</vt:lpstr>
      <vt:lpstr>Compound-complex sentence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Simple sentence</dc:title>
  <dc:creator>Paul Toohey</dc:creator>
  <cp:lastModifiedBy>Paul Toohey</cp:lastModifiedBy>
  <cp:revision>23</cp:revision>
  <dcterms:created xsi:type="dcterms:W3CDTF">2015-05-20T14:20:22Z</dcterms:created>
  <dcterms:modified xsi:type="dcterms:W3CDTF">2020-01-14T23:54:26Z</dcterms:modified>
</cp:coreProperties>
</file>