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horzBarState="maximized">
    <p:restoredLeft sz="18959" autoAdjust="0"/>
    <p:restoredTop sz="94660"/>
  </p:normalViewPr>
  <p:slideViewPr>
    <p:cSldViewPr snapToGrid="0">
      <p:cViewPr varScale="1">
        <p:scale>
          <a:sx n="73" d="100"/>
          <a:sy n="73" d="100"/>
        </p:scale>
        <p:origin x="324" y="72"/>
      </p:cViewPr>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6C389BA0-D120-4FDF-8991-691BA78BDBDB}" type="slidenum">
              <a:rPr lang="en-US"/>
              <a:pPr>
                <a:defRPr/>
              </a:pPr>
              <a:t>‹#›</a:t>
            </a:fld>
            <a:endParaRPr lang="en-US"/>
          </a:p>
        </p:txBody>
      </p:sp>
    </p:spTree>
    <p:extLst>
      <p:ext uri="{BB962C8B-B14F-4D97-AF65-F5344CB8AC3E}">
        <p14:creationId xmlns:p14="http://schemas.microsoft.com/office/powerpoint/2010/main" val="284233793"/>
      </p:ext>
    </p:extLst>
  </p:cSld>
  <p:clrMapOvr>
    <a:masterClrMapping/>
  </p:clrMapOvr>
  <p:transition>
    <p:dissolv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59140C44-EA8D-4803-865E-4D81009F91F9}" type="slidenum">
              <a:rPr lang="en-US"/>
              <a:pPr>
                <a:defRPr/>
              </a:pPr>
              <a:t>‹#›</a:t>
            </a:fld>
            <a:endParaRPr lang="en-US"/>
          </a:p>
        </p:txBody>
      </p:sp>
    </p:spTree>
    <p:extLst>
      <p:ext uri="{BB962C8B-B14F-4D97-AF65-F5344CB8AC3E}">
        <p14:creationId xmlns:p14="http://schemas.microsoft.com/office/powerpoint/2010/main" val="1043639976"/>
      </p:ext>
    </p:extLst>
  </p:cSld>
  <p:clrMapOvr>
    <a:masterClrMapping/>
  </p:clrMapOvr>
  <p:transition>
    <p:dissolv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609600"/>
            <a:ext cx="1943100" cy="5486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85800" y="609600"/>
            <a:ext cx="5676900" cy="5486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8C09AFFD-08FD-40C1-A36B-65F2494F5678}" type="slidenum">
              <a:rPr lang="en-US"/>
              <a:pPr>
                <a:defRPr/>
              </a:pPr>
              <a:t>‹#›</a:t>
            </a:fld>
            <a:endParaRPr lang="en-US"/>
          </a:p>
        </p:txBody>
      </p:sp>
    </p:spTree>
    <p:extLst>
      <p:ext uri="{BB962C8B-B14F-4D97-AF65-F5344CB8AC3E}">
        <p14:creationId xmlns:p14="http://schemas.microsoft.com/office/powerpoint/2010/main" val="881312081"/>
      </p:ext>
    </p:extLst>
  </p:cSld>
  <p:clrMapOvr>
    <a:masterClrMapping/>
  </p:clrMapOvr>
  <p:transition>
    <p:dissolve/>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txAndClipArt" preserve="1">
  <p:cSld name="Title, Text and Clip Art">
    <p:spTree>
      <p:nvGrpSpPr>
        <p:cNvPr id="1" name=""/>
        <p:cNvGrpSpPr/>
        <p:nvPr/>
      </p:nvGrpSpPr>
      <p:grpSpPr>
        <a:xfrm>
          <a:off x="0" y="0"/>
          <a:ext cx="0" cy="0"/>
          <a:chOff x="0" y="0"/>
          <a:chExt cx="0" cy="0"/>
        </a:xfrm>
      </p:grpSpPr>
      <p:sp>
        <p:nvSpPr>
          <p:cNvPr id="2" name="Title 1"/>
          <p:cNvSpPr>
            <a:spLocks noGrp="1"/>
          </p:cNvSpPr>
          <p:nvPr>
            <p:ph type="title"/>
          </p:nvPr>
        </p:nvSpPr>
        <p:spPr>
          <a:xfrm>
            <a:off x="685800" y="609600"/>
            <a:ext cx="77724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685800" y="1981200"/>
            <a:ext cx="38100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lipArt Placeholder 3"/>
          <p:cNvSpPr>
            <a:spLocks noGrp="1"/>
          </p:cNvSpPr>
          <p:nvPr>
            <p:ph type="clipArt" sz="half" idx="2"/>
          </p:nvPr>
        </p:nvSpPr>
        <p:spPr>
          <a:xfrm>
            <a:off x="4648200" y="1981200"/>
            <a:ext cx="3810000" cy="4114800"/>
          </a:xfrm>
        </p:spPr>
        <p:txBody>
          <a:bodyPr/>
          <a:lstStyle/>
          <a:p>
            <a:pPr lvl="0"/>
            <a:endParaRPr lang="en-US" noProof="0" smtClean="0"/>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BCE9BD8D-9686-48E2-BB69-CFEE815EAC66}" type="slidenum">
              <a:rPr lang="en-US"/>
              <a:pPr>
                <a:defRPr/>
              </a:pPr>
              <a:t>‹#›</a:t>
            </a:fld>
            <a:endParaRPr lang="en-US"/>
          </a:p>
        </p:txBody>
      </p:sp>
    </p:spTree>
    <p:extLst>
      <p:ext uri="{BB962C8B-B14F-4D97-AF65-F5344CB8AC3E}">
        <p14:creationId xmlns:p14="http://schemas.microsoft.com/office/powerpoint/2010/main" val="3872945042"/>
      </p:ext>
    </p:extLst>
  </p:cSld>
  <p:clrMapOvr>
    <a:masterClrMapping/>
  </p:clrMapOvr>
  <p:transition>
    <p:dissolve/>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685800" y="609600"/>
            <a:ext cx="7772400" cy="1143000"/>
          </a:xfrm>
        </p:spPr>
        <p:txBody>
          <a:bodyPr/>
          <a:lstStyle/>
          <a:p>
            <a:r>
              <a:rPr lang="en-US" smtClean="0"/>
              <a:t>Click to edit Master title style</a:t>
            </a:r>
            <a:endParaRPr lang="en-US"/>
          </a:p>
        </p:txBody>
      </p:sp>
      <p:sp>
        <p:nvSpPr>
          <p:cNvPr id="3" name="Table Placeholder 2"/>
          <p:cNvSpPr>
            <a:spLocks noGrp="1"/>
          </p:cNvSpPr>
          <p:nvPr>
            <p:ph type="tbl" idx="1"/>
          </p:nvPr>
        </p:nvSpPr>
        <p:spPr>
          <a:xfrm>
            <a:off x="685800" y="1981200"/>
            <a:ext cx="7772400" cy="4114800"/>
          </a:xfrm>
        </p:spPr>
        <p:txBody>
          <a:bodyPr/>
          <a:lstStyle/>
          <a:p>
            <a:pPr lvl="0"/>
            <a:endParaRPr lang="en-US" noProof="0" smtClean="0"/>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08ABFBD6-323A-448A-91D9-2E34FF73E3A4}" type="slidenum">
              <a:rPr lang="en-US"/>
              <a:pPr>
                <a:defRPr/>
              </a:pPr>
              <a:t>‹#›</a:t>
            </a:fld>
            <a:endParaRPr lang="en-US"/>
          </a:p>
        </p:txBody>
      </p:sp>
    </p:spTree>
    <p:extLst>
      <p:ext uri="{BB962C8B-B14F-4D97-AF65-F5344CB8AC3E}">
        <p14:creationId xmlns:p14="http://schemas.microsoft.com/office/powerpoint/2010/main" val="3676849234"/>
      </p:ext>
    </p:extLst>
  </p:cSld>
  <p:clrMapOvr>
    <a:masterClrMapping/>
  </p:clrMapOvr>
  <p:transition>
    <p:dissolve/>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txAndObj">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111ACF07-6B22-4081-8C5E-DC39D6FB20B0}" type="slidenum">
              <a:rPr lang="en-US"/>
              <a:pPr>
                <a:defRPr/>
              </a:pPr>
              <a:t>‹#›</a:t>
            </a:fld>
            <a:endParaRPr lang="en-US"/>
          </a:p>
        </p:txBody>
      </p:sp>
    </p:spTree>
    <p:extLst>
      <p:ext uri="{BB962C8B-B14F-4D97-AF65-F5344CB8AC3E}">
        <p14:creationId xmlns:p14="http://schemas.microsoft.com/office/powerpoint/2010/main" val="12748964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697F9231-B0CE-404C-94C8-B68498213F53}" type="slidenum">
              <a:rPr lang="en-US"/>
              <a:pPr>
                <a:defRPr/>
              </a:pPr>
              <a:t>‹#›</a:t>
            </a:fld>
            <a:endParaRPr lang="en-US"/>
          </a:p>
        </p:txBody>
      </p:sp>
    </p:spTree>
    <p:extLst>
      <p:ext uri="{BB962C8B-B14F-4D97-AF65-F5344CB8AC3E}">
        <p14:creationId xmlns:p14="http://schemas.microsoft.com/office/powerpoint/2010/main" val="523930633"/>
      </p:ext>
    </p:extLst>
  </p:cSld>
  <p:clrMapOvr>
    <a:masterClrMapping/>
  </p:clrMapOvr>
  <p:transition>
    <p:dissolv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C2AE8989-A4A2-4601-806C-4CF947D8F540}" type="slidenum">
              <a:rPr lang="en-US"/>
              <a:pPr>
                <a:defRPr/>
              </a:pPr>
              <a:t>‹#›</a:t>
            </a:fld>
            <a:endParaRPr lang="en-US"/>
          </a:p>
        </p:txBody>
      </p:sp>
    </p:spTree>
    <p:extLst>
      <p:ext uri="{BB962C8B-B14F-4D97-AF65-F5344CB8AC3E}">
        <p14:creationId xmlns:p14="http://schemas.microsoft.com/office/powerpoint/2010/main" val="3440546351"/>
      </p:ext>
    </p:extLst>
  </p:cSld>
  <p:clrMapOvr>
    <a:masterClrMapping/>
  </p:clrMapOvr>
  <p:transition>
    <p:dissolv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74F6D506-5FB6-411A-97FE-5B6F50C38C82}" type="slidenum">
              <a:rPr lang="en-US"/>
              <a:pPr>
                <a:defRPr/>
              </a:pPr>
              <a:t>‹#›</a:t>
            </a:fld>
            <a:endParaRPr lang="en-US"/>
          </a:p>
        </p:txBody>
      </p:sp>
    </p:spTree>
    <p:extLst>
      <p:ext uri="{BB962C8B-B14F-4D97-AF65-F5344CB8AC3E}">
        <p14:creationId xmlns:p14="http://schemas.microsoft.com/office/powerpoint/2010/main" val="325906317"/>
      </p:ext>
    </p:extLst>
  </p:cSld>
  <p:clrMapOvr>
    <a:masterClrMapping/>
  </p:clrMapOvr>
  <p:transition>
    <p:dissolv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CA25ED14-53FF-4D37-A4C7-BDC99588D301}" type="slidenum">
              <a:rPr lang="en-US"/>
              <a:pPr>
                <a:defRPr/>
              </a:pPr>
              <a:t>‹#›</a:t>
            </a:fld>
            <a:endParaRPr lang="en-US"/>
          </a:p>
        </p:txBody>
      </p:sp>
    </p:spTree>
    <p:extLst>
      <p:ext uri="{BB962C8B-B14F-4D97-AF65-F5344CB8AC3E}">
        <p14:creationId xmlns:p14="http://schemas.microsoft.com/office/powerpoint/2010/main" val="2207252855"/>
      </p:ext>
    </p:extLst>
  </p:cSld>
  <p:clrMapOvr>
    <a:masterClrMapping/>
  </p:clrMapOvr>
  <p:transition>
    <p:dissolv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6BCABF7C-1DA6-4F5B-9385-2B32466DFEEB}" type="slidenum">
              <a:rPr lang="en-US"/>
              <a:pPr>
                <a:defRPr/>
              </a:pPr>
              <a:t>‹#›</a:t>
            </a:fld>
            <a:endParaRPr lang="en-US"/>
          </a:p>
        </p:txBody>
      </p:sp>
    </p:spTree>
    <p:extLst>
      <p:ext uri="{BB962C8B-B14F-4D97-AF65-F5344CB8AC3E}">
        <p14:creationId xmlns:p14="http://schemas.microsoft.com/office/powerpoint/2010/main" val="324997475"/>
      </p:ext>
    </p:extLst>
  </p:cSld>
  <p:clrMapOvr>
    <a:masterClrMapping/>
  </p:clrMapOvr>
  <p:transition>
    <p:dissolv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6AB0C4A2-B060-428D-AEDD-B554938264C7}" type="slidenum">
              <a:rPr lang="en-US"/>
              <a:pPr>
                <a:defRPr/>
              </a:pPr>
              <a:t>‹#›</a:t>
            </a:fld>
            <a:endParaRPr lang="en-US"/>
          </a:p>
        </p:txBody>
      </p:sp>
    </p:spTree>
    <p:extLst>
      <p:ext uri="{BB962C8B-B14F-4D97-AF65-F5344CB8AC3E}">
        <p14:creationId xmlns:p14="http://schemas.microsoft.com/office/powerpoint/2010/main" val="3823030585"/>
      </p:ext>
    </p:extLst>
  </p:cSld>
  <p:clrMapOvr>
    <a:masterClrMapping/>
  </p:clrMapOvr>
  <p:transition>
    <p:dissolv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437CDE35-F3D1-465C-8943-854481E7246E}" type="slidenum">
              <a:rPr lang="en-US"/>
              <a:pPr>
                <a:defRPr/>
              </a:pPr>
              <a:t>‹#›</a:t>
            </a:fld>
            <a:endParaRPr lang="en-US"/>
          </a:p>
        </p:txBody>
      </p:sp>
    </p:spTree>
    <p:extLst>
      <p:ext uri="{BB962C8B-B14F-4D97-AF65-F5344CB8AC3E}">
        <p14:creationId xmlns:p14="http://schemas.microsoft.com/office/powerpoint/2010/main" val="4007071920"/>
      </p:ext>
    </p:extLst>
  </p:cSld>
  <p:clrMapOvr>
    <a:masterClrMapping/>
  </p:clrMapOvr>
  <p:transition>
    <p:dissolv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88170F8F-6A80-436D-932B-38C2C3723D5F}" type="slidenum">
              <a:rPr lang="en-US"/>
              <a:pPr>
                <a:defRPr/>
              </a:pPr>
              <a:t>‹#›</a:t>
            </a:fld>
            <a:endParaRPr lang="en-US"/>
          </a:p>
        </p:txBody>
      </p:sp>
    </p:spTree>
    <p:extLst>
      <p:ext uri="{BB962C8B-B14F-4D97-AF65-F5344CB8AC3E}">
        <p14:creationId xmlns:p14="http://schemas.microsoft.com/office/powerpoint/2010/main" val="300161815"/>
      </p:ext>
    </p:extLst>
  </p:cSld>
  <p:clrMapOvr>
    <a:masterClrMapping/>
  </p:clrMapOvr>
  <p:transition>
    <p:dissolv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rgbClr val="5E9EFF"/>
            </a:gs>
            <a:gs pos="39999">
              <a:srgbClr val="85C2FF"/>
            </a:gs>
            <a:gs pos="70000">
              <a:srgbClr val="C4D6EB"/>
            </a:gs>
            <a:gs pos="100000">
              <a:srgbClr val="FFEBFA"/>
            </a:gs>
          </a:gsLst>
          <a:lin ang="5400000" scaled="1"/>
        </a:gra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609600"/>
            <a:ext cx="77724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1027" name="Rectangle 3"/>
          <p:cNvSpPr>
            <a:spLocks noGrp="1" noChangeArrowheads="1"/>
          </p:cNvSpPr>
          <p:nvPr>
            <p:ph type="body" idx="1"/>
          </p:nvPr>
        </p:nvSpPr>
        <p:spPr bwMode="auto">
          <a:xfrm>
            <a:off x="685800" y="1981200"/>
            <a:ext cx="7772400"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1028" name="Rectangle 4"/>
          <p:cNvSpPr>
            <a:spLocks noGrp="1" noChangeArrowheads="1"/>
          </p:cNvSpPr>
          <p:nvPr>
            <p:ph type="dt" sz="half" idx="2"/>
          </p:nvPr>
        </p:nvSpPr>
        <p:spPr bwMode="auto">
          <a:xfrm>
            <a:off x="6858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400" b="0"/>
            </a:lvl1pPr>
          </a:lstStyle>
          <a:p>
            <a:pPr>
              <a:defRPr/>
            </a:pPr>
            <a:endParaRPr lang="en-US"/>
          </a:p>
        </p:txBody>
      </p:sp>
      <p:sp>
        <p:nvSpPr>
          <p:cNvPr id="1029" name="Rectangle 5"/>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400" b="0"/>
            </a:lvl1pPr>
          </a:lstStyle>
          <a:p>
            <a:pPr>
              <a:defRPr/>
            </a:pPr>
            <a:endParaRPr lang="en-US"/>
          </a:p>
        </p:txBody>
      </p:sp>
      <p:sp>
        <p:nvSpPr>
          <p:cNvPr id="1030" name="Rectangle 6"/>
          <p:cNvSpPr>
            <a:spLocks noGrp="1" noChangeArrowheads="1"/>
          </p:cNvSpPr>
          <p:nvPr>
            <p:ph type="sldNum" sz="quarter" idx="4"/>
          </p:nvPr>
        </p:nvSpPr>
        <p:spPr bwMode="auto">
          <a:xfrm>
            <a:off x="65532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400" b="0"/>
            </a:lvl1pPr>
          </a:lstStyle>
          <a:p>
            <a:pPr>
              <a:defRPr/>
            </a:pPr>
            <a:fld id="{B3FAB072-7343-45BD-909D-A8EF443DC1F7}" type="slidenum">
              <a:rPr lang="en-US"/>
              <a:pPr>
                <a:defRPr/>
              </a:pPr>
              <a:t>‹#›</a:t>
            </a:fld>
            <a:endParaRPr lang="en-US"/>
          </a:p>
        </p:txBody>
      </p:sp>
    </p:spTree>
    <p:extLst>
      <p:ext uri="{BB962C8B-B14F-4D97-AF65-F5344CB8AC3E}">
        <p14:creationId xmlns:p14="http://schemas.microsoft.com/office/powerpoint/2010/main" val="1084719068"/>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 id="2147483685" r:id="rId13"/>
    <p:sldLayoutId id="2147483686" r:id="rId14"/>
  </p:sldLayoutIdLst>
  <p:transition>
    <p:dissolve/>
  </p:transition>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Times New Roman" pitchFamily="18" charset="0"/>
        </a:defRPr>
      </a:lvl2pPr>
      <a:lvl3pPr algn="ctr" rtl="0" eaLnBrk="0" fontAlgn="base" hangingPunct="0">
        <a:spcBef>
          <a:spcPct val="0"/>
        </a:spcBef>
        <a:spcAft>
          <a:spcPct val="0"/>
        </a:spcAft>
        <a:defRPr sz="4400">
          <a:solidFill>
            <a:schemeClr val="tx2"/>
          </a:solidFill>
          <a:latin typeface="Times New Roman" pitchFamily="18" charset="0"/>
        </a:defRPr>
      </a:lvl3pPr>
      <a:lvl4pPr algn="ctr" rtl="0" eaLnBrk="0" fontAlgn="base" hangingPunct="0">
        <a:spcBef>
          <a:spcPct val="0"/>
        </a:spcBef>
        <a:spcAft>
          <a:spcPct val="0"/>
        </a:spcAft>
        <a:defRPr sz="4400">
          <a:solidFill>
            <a:schemeClr val="tx2"/>
          </a:solidFill>
          <a:latin typeface="Times New Roman" pitchFamily="18" charset="0"/>
        </a:defRPr>
      </a:lvl4pPr>
      <a:lvl5pPr algn="ctr" rtl="0" eaLnBrk="0" fontAlgn="base" hangingPunct="0">
        <a:spcBef>
          <a:spcPct val="0"/>
        </a:spcBef>
        <a:spcAft>
          <a:spcPct val="0"/>
        </a:spcAft>
        <a:defRPr sz="4400">
          <a:solidFill>
            <a:schemeClr val="tx2"/>
          </a:solidFill>
          <a:latin typeface="Times New Roman" pitchFamily="18" charset="0"/>
        </a:defRPr>
      </a:lvl5pPr>
      <a:lvl6pPr marL="457200" algn="ctr" rtl="0" fontAlgn="base">
        <a:spcBef>
          <a:spcPct val="0"/>
        </a:spcBef>
        <a:spcAft>
          <a:spcPct val="0"/>
        </a:spcAft>
        <a:defRPr sz="4400">
          <a:solidFill>
            <a:schemeClr val="tx2"/>
          </a:solidFill>
          <a:latin typeface="Times New Roman" pitchFamily="18" charset="0"/>
        </a:defRPr>
      </a:lvl6pPr>
      <a:lvl7pPr marL="914400" algn="ctr" rtl="0" fontAlgn="base">
        <a:spcBef>
          <a:spcPct val="0"/>
        </a:spcBef>
        <a:spcAft>
          <a:spcPct val="0"/>
        </a:spcAft>
        <a:defRPr sz="4400">
          <a:solidFill>
            <a:schemeClr val="tx2"/>
          </a:solidFill>
          <a:latin typeface="Times New Roman" pitchFamily="18" charset="0"/>
        </a:defRPr>
      </a:lvl7pPr>
      <a:lvl8pPr marL="1371600" algn="ctr" rtl="0" fontAlgn="base">
        <a:spcBef>
          <a:spcPct val="0"/>
        </a:spcBef>
        <a:spcAft>
          <a:spcPct val="0"/>
        </a:spcAft>
        <a:defRPr sz="4400">
          <a:solidFill>
            <a:schemeClr val="tx2"/>
          </a:solidFill>
          <a:latin typeface="Times New Roman" pitchFamily="18" charset="0"/>
        </a:defRPr>
      </a:lvl8pPr>
      <a:lvl9pPr marL="1828800" algn="ctr" rtl="0" fontAlgn="base">
        <a:spcBef>
          <a:spcPct val="0"/>
        </a:spcBef>
        <a:spcAft>
          <a:spcPct val="0"/>
        </a:spcAft>
        <a:defRPr sz="4400">
          <a:solidFill>
            <a:schemeClr val="tx2"/>
          </a:solidFill>
          <a:latin typeface="Times New Roman" pitchFamily="18"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hyperlink" Target="http://www.rollins.edu/Foreign_Lang/Russian/malev2.jpg" TargetMode="External"/><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hyperlink" Target="http://proquest.umi.com/pqdweb?vinst=PROD&amp;fmt=4&amp;filenumber=1&amp;clientid=12384&amp;vname=PQD&amp;did=000000412283741&amp;scaling=HALF&amp;ts=1097856384&amp;vtype=PQD&amp;rqt=309" TargetMode="Externa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666" name="Rectangle 2"/>
          <p:cNvSpPr>
            <a:spLocks noGrp="1" noChangeArrowheads="1"/>
          </p:cNvSpPr>
          <p:nvPr>
            <p:ph type="title"/>
          </p:nvPr>
        </p:nvSpPr>
        <p:spPr/>
        <p:txBody>
          <a:bodyPr/>
          <a:lstStyle/>
          <a:p>
            <a:pPr eaLnBrk="1" hangingPunct="1"/>
            <a:r>
              <a:rPr lang="en-US" altLang="en-US" smtClean="0"/>
              <a:t>Russia Pulls Out of the War</a:t>
            </a:r>
          </a:p>
        </p:txBody>
      </p:sp>
      <p:sp>
        <p:nvSpPr>
          <p:cNvPr id="113667" name="Rectangle 3"/>
          <p:cNvSpPr>
            <a:spLocks noGrp="1" noChangeArrowheads="1"/>
          </p:cNvSpPr>
          <p:nvPr>
            <p:ph type="body" idx="1"/>
          </p:nvPr>
        </p:nvSpPr>
        <p:spPr/>
        <p:txBody>
          <a:bodyPr/>
          <a:lstStyle/>
          <a:p>
            <a:pPr eaLnBrk="1" hangingPunct="1"/>
            <a:r>
              <a:rPr lang="en-US" altLang="en-US" sz="2800" smtClean="0"/>
              <a:t>Treaty of Brest-Litovsk </a:t>
            </a:r>
            <a:r>
              <a:rPr lang="en-US" altLang="en-US" sz="2800" i="1" smtClean="0"/>
              <a:t>(February 1918)</a:t>
            </a:r>
            <a:endParaRPr lang="en-US" altLang="en-US" sz="2800" smtClean="0"/>
          </a:p>
          <a:p>
            <a:pPr eaLnBrk="1" hangingPunct="1"/>
            <a:r>
              <a:rPr lang="en-US" altLang="en-US" sz="2800" smtClean="0"/>
              <a:t>Negotiated by Leon Trotsky</a:t>
            </a:r>
          </a:p>
          <a:p>
            <a:pPr eaLnBrk="1" hangingPunct="1"/>
            <a:r>
              <a:rPr lang="en-US" altLang="en-US" sz="2800" smtClean="0"/>
              <a:t>Russia lost the Ukraine, parts of Poland, and </a:t>
            </a:r>
          </a:p>
          <a:p>
            <a:pPr eaLnBrk="1" hangingPunct="1">
              <a:buFontTx/>
              <a:buNone/>
            </a:pPr>
            <a:r>
              <a:rPr lang="en-US" altLang="en-US" sz="2800" smtClean="0"/>
              <a:t>	Finland, Baltic States</a:t>
            </a:r>
          </a:p>
          <a:p>
            <a:pPr eaLnBrk="1" hangingPunct="1">
              <a:buFontTx/>
              <a:buNone/>
            </a:pPr>
            <a:r>
              <a:rPr lang="en-US" altLang="en-US" sz="2800" smtClean="0"/>
              <a:t>		-Annulled with defeat of Germany by</a:t>
            </a:r>
          </a:p>
          <a:p>
            <a:pPr eaLnBrk="1" hangingPunct="1">
              <a:buFontTx/>
              <a:buNone/>
            </a:pPr>
            <a:r>
              <a:rPr lang="en-US" altLang="en-US" sz="2800" smtClean="0"/>
              <a:t>		 Allies</a:t>
            </a:r>
          </a:p>
          <a:p>
            <a:pPr eaLnBrk="1" hangingPunct="1">
              <a:buFontTx/>
              <a:buNone/>
            </a:pPr>
            <a:r>
              <a:rPr lang="en-US" altLang="en-US" sz="2800" smtClean="0"/>
              <a:t>--Capital moved to Moscow in case Germans attack Baltic area</a:t>
            </a:r>
          </a:p>
        </p:txBody>
      </p:sp>
    </p:spTree>
    <p:extLst>
      <p:ext uri="{BB962C8B-B14F-4D97-AF65-F5344CB8AC3E}">
        <p14:creationId xmlns:p14="http://schemas.microsoft.com/office/powerpoint/2010/main" val="388627096"/>
      </p:ext>
    </p:extLst>
  </p:cSld>
  <p:clrMapOvr>
    <a:masterClrMapping/>
  </p:clrMapOvr>
  <p:transition>
    <p:dissolv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3906" name="Rectangle 2"/>
          <p:cNvSpPr>
            <a:spLocks noGrp="1" noChangeArrowheads="1"/>
          </p:cNvSpPr>
          <p:nvPr>
            <p:ph type="title"/>
          </p:nvPr>
        </p:nvSpPr>
        <p:spPr/>
        <p:txBody>
          <a:bodyPr/>
          <a:lstStyle/>
          <a:p>
            <a:pPr eaLnBrk="1" hangingPunct="1"/>
            <a:r>
              <a:rPr lang="en-US" altLang="en-US" smtClean="0"/>
              <a:t>Bolshevik Culture</a:t>
            </a:r>
          </a:p>
        </p:txBody>
      </p:sp>
      <p:sp>
        <p:nvSpPr>
          <p:cNvPr id="123907" name="Rectangle 3"/>
          <p:cNvSpPr>
            <a:spLocks noGrp="1" noChangeArrowheads="1"/>
          </p:cNvSpPr>
          <p:nvPr>
            <p:ph type="body" idx="1"/>
          </p:nvPr>
        </p:nvSpPr>
        <p:spPr/>
        <p:txBody>
          <a:bodyPr/>
          <a:lstStyle/>
          <a:p>
            <a:pPr eaLnBrk="1" hangingPunct="1"/>
            <a:r>
              <a:rPr lang="en-US" altLang="en-US" smtClean="0"/>
              <a:t>Women’s liberation:  equal rights, right to divorce, equal pay</a:t>
            </a:r>
          </a:p>
          <a:p>
            <a:pPr eaLnBrk="1" hangingPunct="1"/>
            <a:r>
              <a:rPr lang="en-US" altLang="en-US" smtClean="0"/>
              <a:t>Popularity of cubism in art</a:t>
            </a:r>
          </a:p>
          <a:p>
            <a:pPr eaLnBrk="1" hangingPunct="1"/>
            <a:r>
              <a:rPr lang="en-US" altLang="en-US" smtClean="0"/>
              <a:t>Esparanto</a:t>
            </a:r>
          </a:p>
          <a:p>
            <a:pPr eaLnBrk="1" hangingPunct="1"/>
            <a:r>
              <a:rPr lang="en-US" altLang="en-US" smtClean="0"/>
              <a:t>Libertine attitudes about sex among young communists</a:t>
            </a:r>
          </a:p>
          <a:p>
            <a:pPr eaLnBrk="1" hangingPunct="1"/>
            <a:endParaRPr lang="en-US" altLang="en-US" smtClean="0"/>
          </a:p>
          <a:p>
            <a:pPr eaLnBrk="1" hangingPunct="1"/>
            <a:endParaRPr lang="en-US" altLang="en-US" smtClean="0"/>
          </a:p>
        </p:txBody>
      </p:sp>
    </p:spTree>
    <p:extLst>
      <p:ext uri="{BB962C8B-B14F-4D97-AF65-F5344CB8AC3E}">
        <p14:creationId xmlns:p14="http://schemas.microsoft.com/office/powerpoint/2010/main" val="1817204367"/>
      </p:ext>
    </p:extLst>
  </p:cSld>
  <p:clrMapOvr>
    <a:masterClrMapping/>
  </p:clrMapOvr>
  <p:transition>
    <p:dissolve/>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4930" name="Rectangle 2050"/>
          <p:cNvSpPr>
            <a:spLocks noGrp="1" noChangeArrowheads="1"/>
          </p:cNvSpPr>
          <p:nvPr>
            <p:ph type="title"/>
          </p:nvPr>
        </p:nvSpPr>
        <p:spPr>
          <a:xfrm>
            <a:off x="914400" y="0"/>
            <a:ext cx="7772400" cy="1143000"/>
          </a:xfrm>
        </p:spPr>
        <p:txBody>
          <a:bodyPr/>
          <a:lstStyle/>
          <a:p>
            <a:pPr eaLnBrk="1" hangingPunct="1"/>
            <a:r>
              <a:rPr lang="en-US" altLang="en-US" smtClean="0"/>
              <a:t>Futurism</a:t>
            </a:r>
          </a:p>
        </p:txBody>
      </p:sp>
      <p:pic>
        <p:nvPicPr>
          <p:cNvPr id="124931" name="Picture 2056" descr="Futurism.JPG (30424 bytes)"/>
          <p:cNvPicPr>
            <a:picLocks noChangeAspect="1" noChangeArrowheads="1"/>
          </p:cNvPicPr>
          <p:nvPr>
            <p:ph type="clipArt" sz="half" idx="2"/>
          </p:nvPr>
        </p:nvPicPr>
        <p:blipFill>
          <a:blip r:embed="rId2">
            <a:extLst>
              <a:ext uri="{28A0092B-C50C-407E-A947-70E740481C1C}">
                <a14:useLocalDpi xmlns:a14="http://schemas.microsoft.com/office/drawing/2010/main" val="0"/>
              </a:ext>
            </a:extLst>
          </a:blip>
          <a:srcRect/>
          <a:stretch>
            <a:fillRect/>
          </a:stretch>
        </p:blipFill>
        <p:spPr>
          <a:xfrm>
            <a:off x="5105400" y="990600"/>
            <a:ext cx="2957513" cy="4114800"/>
          </a:xfrm>
          <a:noFill/>
        </p:spPr>
      </p:pic>
      <p:sp>
        <p:nvSpPr>
          <p:cNvPr id="124932" name="Text Box 2057"/>
          <p:cNvSpPr>
            <a:spLocks noChangeArrowheads="1"/>
          </p:cNvSpPr>
          <p:nvPr>
            <p:ph type="body" sz="half" idx="1"/>
          </p:nvPr>
        </p:nvSpPr>
        <p:spPr>
          <a:xfrm>
            <a:off x="762000" y="914400"/>
            <a:ext cx="3810000" cy="4114800"/>
          </a:xfrm>
          <a:noFill/>
        </p:spPr>
        <p:txBody>
          <a:bodyPr/>
          <a:lstStyle/>
          <a:p>
            <a:pPr algn="ctr" eaLnBrk="1" hangingPunct="1">
              <a:lnSpc>
                <a:spcPct val="90000"/>
              </a:lnSpc>
              <a:spcBef>
                <a:spcPct val="0"/>
              </a:spcBef>
              <a:buFontTx/>
              <a:buNone/>
            </a:pPr>
            <a:endParaRPr lang="en-US" altLang="en-US" sz="1800" b="1" smtClean="0"/>
          </a:p>
          <a:p>
            <a:pPr algn="ctr" eaLnBrk="1" hangingPunct="1">
              <a:lnSpc>
                <a:spcPct val="90000"/>
              </a:lnSpc>
              <a:spcBef>
                <a:spcPct val="0"/>
              </a:spcBef>
              <a:buFontTx/>
              <a:buNone/>
            </a:pPr>
            <a:r>
              <a:rPr lang="en-US" altLang="en-US" sz="1800" b="1" smtClean="0"/>
              <a:t>Futurism</a:t>
            </a:r>
            <a:br>
              <a:rPr lang="en-US" altLang="en-US" sz="1800" b="1" smtClean="0"/>
            </a:br>
            <a:r>
              <a:rPr lang="en-US" altLang="en-US" sz="1800" b="1" smtClean="0"/>
              <a:t>Early 20</a:t>
            </a:r>
            <a:r>
              <a:rPr lang="en-US" altLang="en-US" sz="1800" b="1" baseline="30000" smtClean="0"/>
              <a:t>th</a:t>
            </a:r>
            <a:r>
              <a:rPr lang="en-US" altLang="en-US" sz="1800" b="1" smtClean="0"/>
              <a:t> Century</a:t>
            </a:r>
          </a:p>
          <a:p>
            <a:pPr algn="ctr" eaLnBrk="1" hangingPunct="1">
              <a:lnSpc>
                <a:spcPct val="90000"/>
              </a:lnSpc>
              <a:spcBef>
                <a:spcPct val="0"/>
              </a:spcBef>
              <a:buFontTx/>
              <a:buNone/>
            </a:pPr>
            <a:r>
              <a:rPr lang="en-US" altLang="en-US" sz="1800" b="1" smtClean="0"/>
              <a:t>Speed and energy were the main preoccupations of the Futurists from around 1910 - dedicated to the triumph of motion in modern life. The machines of the 20</a:t>
            </a:r>
            <a:r>
              <a:rPr lang="en-US" altLang="en-US" sz="1800" b="1" baseline="30000" smtClean="0"/>
              <a:t>th</a:t>
            </a:r>
            <a:r>
              <a:rPr lang="en-US" altLang="en-US" sz="1800" b="1" smtClean="0"/>
              <a:t> Century were the inspiration for this movement, sequential or multiple exposure photography were often used as reference for the art works. Brilliant colours and flowing brush strokes created the illusion of movement. </a:t>
            </a:r>
          </a:p>
          <a:p>
            <a:pPr eaLnBrk="1" hangingPunct="1">
              <a:lnSpc>
                <a:spcPct val="90000"/>
              </a:lnSpc>
              <a:spcBef>
                <a:spcPct val="0"/>
              </a:spcBef>
              <a:buFontTx/>
              <a:buNone/>
            </a:pPr>
            <a:endParaRPr lang="en-US" altLang="en-US" sz="1800" b="1" smtClean="0"/>
          </a:p>
        </p:txBody>
      </p:sp>
      <p:sp>
        <p:nvSpPr>
          <p:cNvPr id="124933" name="Text Box 2058"/>
          <p:cNvSpPr txBox="1">
            <a:spLocks noChangeArrowheads="1"/>
          </p:cNvSpPr>
          <p:nvPr/>
        </p:nvSpPr>
        <p:spPr bwMode="auto">
          <a:xfrm>
            <a:off x="5318125" y="5119688"/>
            <a:ext cx="3471863"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altLang="en-US" sz="2000" b="1"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mn-cs"/>
              </a:rPr>
              <a:t>The Traveler:  Liubov Popova</a:t>
            </a:r>
          </a:p>
        </p:txBody>
      </p:sp>
    </p:spTree>
    <p:extLst>
      <p:ext uri="{BB962C8B-B14F-4D97-AF65-F5344CB8AC3E}">
        <p14:creationId xmlns:p14="http://schemas.microsoft.com/office/powerpoint/2010/main" val="3381664537"/>
      </p:ext>
    </p:extLst>
  </p:cSld>
  <p:clrMapOvr>
    <a:masterClrMapping/>
  </p:clrMapOvr>
  <p:transition>
    <p:dissolve/>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5954" name="Rectangle 2052"/>
          <p:cNvSpPr>
            <a:spLocks noGrp="1" noChangeArrowheads="1"/>
          </p:cNvSpPr>
          <p:nvPr>
            <p:ph type="title"/>
          </p:nvPr>
        </p:nvSpPr>
        <p:spPr/>
        <p:txBody>
          <a:bodyPr/>
          <a:lstStyle/>
          <a:p>
            <a:pPr eaLnBrk="1" hangingPunct="1"/>
            <a:r>
              <a:rPr lang="en-US" altLang="en-US" smtClean="0"/>
              <a:t>Cubo-futurism</a:t>
            </a:r>
          </a:p>
        </p:txBody>
      </p:sp>
      <p:sp>
        <p:nvSpPr>
          <p:cNvPr id="125955" name="Rectangle 2053"/>
          <p:cNvSpPr>
            <a:spLocks noGrp="1" noChangeArrowheads="1"/>
          </p:cNvSpPr>
          <p:nvPr>
            <p:ph type="body" sz="half" idx="1"/>
          </p:nvPr>
        </p:nvSpPr>
        <p:spPr/>
        <p:txBody>
          <a:bodyPr/>
          <a:lstStyle/>
          <a:p>
            <a:pPr eaLnBrk="1" hangingPunct="1">
              <a:buFontTx/>
              <a:buNone/>
            </a:pPr>
            <a:r>
              <a:rPr lang="en-US" altLang="en-US" sz="2400" b="1" smtClean="0">
                <a:latin typeface="Arial" panose="020B0604020202020204" pitchFamily="34" charset="0"/>
                <a:cs typeface="Arial" panose="020B0604020202020204" pitchFamily="34" charset="0"/>
              </a:rPr>
              <a:t>Note:</a:t>
            </a:r>
          </a:p>
          <a:p>
            <a:pPr eaLnBrk="1" hangingPunct="1"/>
            <a:r>
              <a:rPr lang="en-US" altLang="en-US" sz="2400" b="1" smtClean="0">
                <a:latin typeface="Arial" panose="020B0604020202020204" pitchFamily="34" charset="0"/>
                <a:cs typeface="Arial" panose="020B0604020202020204" pitchFamily="34" charset="0"/>
              </a:rPr>
              <a:t>the fragmentation of forms (derived from Cubism)</a:t>
            </a:r>
            <a:endParaRPr lang="en-US" altLang="en-US" sz="2400" b="1" smtClean="0"/>
          </a:p>
          <a:p>
            <a:pPr eaLnBrk="1" hangingPunct="1"/>
            <a:r>
              <a:rPr lang="en-US" altLang="en-US" sz="2400" b="1" smtClean="0">
                <a:latin typeface="Arial" panose="020B0604020202020204" pitchFamily="34" charset="0"/>
                <a:cs typeface="Arial" panose="020B0604020202020204" pitchFamily="34" charset="0"/>
              </a:rPr>
              <a:t>the focus on movement (from Futurism)</a:t>
            </a:r>
            <a:endParaRPr lang="en-US" altLang="en-US" sz="2400" b="1" smtClean="0"/>
          </a:p>
          <a:p>
            <a:pPr eaLnBrk="1" hangingPunct="1"/>
            <a:r>
              <a:rPr lang="en-US" altLang="en-US" sz="2400" b="1" smtClean="0">
                <a:latin typeface="Arial" panose="020B0604020202020204" pitchFamily="34" charset="0"/>
                <a:cs typeface="Arial" panose="020B0604020202020204" pitchFamily="34" charset="0"/>
              </a:rPr>
              <a:t>the bold colors and lines (from Neo-primitivism</a:t>
            </a:r>
            <a:endParaRPr lang="en-US" altLang="en-US" sz="2400" b="1" smtClean="0"/>
          </a:p>
          <a:p>
            <a:pPr eaLnBrk="1" hangingPunct="1"/>
            <a:endParaRPr lang="en-US" altLang="en-US" sz="2400" smtClean="0"/>
          </a:p>
          <a:p>
            <a:pPr eaLnBrk="1" hangingPunct="1"/>
            <a:endParaRPr lang="en-US" altLang="en-US" sz="2400" smtClean="0"/>
          </a:p>
        </p:txBody>
      </p:sp>
      <p:pic>
        <p:nvPicPr>
          <p:cNvPr id="125956" name="Picture 2055" descr="Malevich: The Knife Grinder">
            <a:hlinkClick r:id="rId2"/>
          </p:cNvPr>
          <p:cNvPicPr>
            <a:picLocks noChangeAspect="1" noChangeArrowheads="1"/>
          </p:cNvPicPr>
          <p:nvPr>
            <p:ph type="clipArt" sz="half" idx="2"/>
          </p:nvPr>
        </p:nvPicPr>
        <p:blipFill>
          <a:blip r:embed="rId3">
            <a:extLst>
              <a:ext uri="{28A0092B-C50C-407E-A947-70E740481C1C}">
                <a14:useLocalDpi xmlns:a14="http://schemas.microsoft.com/office/drawing/2010/main" val="0"/>
              </a:ext>
            </a:extLst>
          </a:blip>
          <a:srcRect/>
          <a:stretch>
            <a:fillRect/>
          </a:stretch>
        </p:blipFill>
        <p:spPr>
          <a:xfrm>
            <a:off x="5029200" y="1828800"/>
            <a:ext cx="3779838" cy="4114800"/>
          </a:xfrm>
        </p:spPr>
      </p:pic>
      <p:sp>
        <p:nvSpPr>
          <p:cNvPr id="125957" name="Text Box 2056"/>
          <p:cNvSpPr txBox="1">
            <a:spLocks noChangeArrowheads="1"/>
          </p:cNvSpPr>
          <p:nvPr/>
        </p:nvSpPr>
        <p:spPr bwMode="auto">
          <a:xfrm>
            <a:off x="5089525" y="5957888"/>
            <a:ext cx="860425"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altLang="en-US" sz="2000" b="1"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mn-cs"/>
              </a:rPr>
              <a:t>(1912)</a:t>
            </a:r>
          </a:p>
        </p:txBody>
      </p:sp>
    </p:spTree>
    <p:extLst>
      <p:ext uri="{BB962C8B-B14F-4D97-AF65-F5344CB8AC3E}">
        <p14:creationId xmlns:p14="http://schemas.microsoft.com/office/powerpoint/2010/main" val="2054952184"/>
      </p:ext>
    </p:extLst>
  </p:cSld>
  <p:clrMapOvr>
    <a:masterClrMapping/>
  </p:clrMapOvr>
  <p:transition>
    <p:dissolve/>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978" name="Rectangle 2050"/>
          <p:cNvSpPr>
            <a:spLocks noGrp="1" noChangeArrowheads="1"/>
          </p:cNvSpPr>
          <p:nvPr>
            <p:ph type="title"/>
          </p:nvPr>
        </p:nvSpPr>
        <p:spPr/>
        <p:txBody>
          <a:bodyPr/>
          <a:lstStyle/>
          <a:p>
            <a:pPr eaLnBrk="1" hangingPunct="1"/>
            <a:r>
              <a:rPr lang="en-US" altLang="en-US" smtClean="0"/>
              <a:t>Suprematism</a:t>
            </a:r>
          </a:p>
        </p:txBody>
      </p:sp>
      <p:sp>
        <p:nvSpPr>
          <p:cNvPr id="126979" name="Rectangle 2051"/>
          <p:cNvSpPr>
            <a:spLocks noGrp="1" noChangeArrowheads="1"/>
          </p:cNvSpPr>
          <p:nvPr>
            <p:ph type="body" sz="half" idx="1"/>
          </p:nvPr>
        </p:nvSpPr>
        <p:spPr/>
        <p:txBody>
          <a:bodyPr/>
          <a:lstStyle/>
          <a:p>
            <a:pPr eaLnBrk="1" hangingPunct="1"/>
            <a:r>
              <a:rPr lang="en-US" altLang="en-US" sz="2800" smtClean="0"/>
              <a:t>Nonobjective </a:t>
            </a:r>
          </a:p>
          <a:p>
            <a:pPr eaLnBrk="1" hangingPunct="1">
              <a:buFontTx/>
              <a:buNone/>
            </a:pPr>
            <a:r>
              <a:rPr lang="en-US" altLang="en-US" sz="2800" smtClean="0"/>
              <a:t>    representation</a:t>
            </a:r>
          </a:p>
          <a:p>
            <a:pPr eaLnBrk="1" hangingPunct="1">
              <a:buFontTx/>
              <a:buNone/>
            </a:pPr>
            <a:endParaRPr lang="en-US" altLang="en-US" sz="2800" smtClean="0"/>
          </a:p>
        </p:txBody>
      </p:sp>
      <p:sp>
        <p:nvSpPr>
          <p:cNvPr id="126980" name="Text Box 2056"/>
          <p:cNvSpPr txBox="1">
            <a:spLocks noChangeArrowheads="1"/>
          </p:cNvSpPr>
          <p:nvPr/>
        </p:nvSpPr>
        <p:spPr bwMode="auto">
          <a:xfrm>
            <a:off x="762000" y="4267200"/>
            <a:ext cx="3543300" cy="701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altLang="en-US" sz="2000" b="1"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mn-cs"/>
              </a:rPr>
              <a:t>Self-portrait in two dimensions</a:t>
            </a:r>
          </a:p>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altLang="en-US" sz="2000" b="1"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mn-cs"/>
              </a:rPr>
              <a:t>By Malevich</a:t>
            </a:r>
          </a:p>
        </p:txBody>
      </p:sp>
      <p:pic>
        <p:nvPicPr>
          <p:cNvPr id="126981" name="Picture 2060" descr="malevich"/>
          <p:cNvPicPr>
            <a:picLocks noChangeAspect="1" noChangeArrowheads="1"/>
          </p:cNvPicPr>
          <p:nvPr>
            <p:ph type="clipArt" sz="half" idx="2"/>
          </p:nvPr>
        </p:nvPicPr>
        <p:blipFill>
          <a:blip r:embed="rId2">
            <a:extLst>
              <a:ext uri="{28A0092B-C50C-407E-A947-70E740481C1C}">
                <a14:useLocalDpi xmlns:a14="http://schemas.microsoft.com/office/drawing/2010/main" val="0"/>
              </a:ext>
            </a:extLst>
          </a:blip>
          <a:srcRect/>
          <a:stretch>
            <a:fillRect/>
          </a:stretch>
        </p:blipFill>
        <p:spPr>
          <a:xfrm>
            <a:off x="4876800" y="1524000"/>
            <a:ext cx="3181350" cy="4114800"/>
          </a:xfrm>
          <a:noFill/>
        </p:spPr>
      </p:pic>
    </p:spTree>
    <p:extLst>
      <p:ext uri="{BB962C8B-B14F-4D97-AF65-F5344CB8AC3E}">
        <p14:creationId xmlns:p14="http://schemas.microsoft.com/office/powerpoint/2010/main" val="3268934086"/>
      </p:ext>
    </p:extLst>
  </p:cSld>
  <p:clrMapOvr>
    <a:masterClrMapping/>
  </p:clrMapOvr>
  <p:transition>
    <p:dissolve/>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8002" name="Picture 3075" descr="malevich"/>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057400" y="0"/>
            <a:ext cx="5253038" cy="6283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8003" name="Text Box 3076"/>
          <p:cNvSpPr txBox="1">
            <a:spLocks noChangeArrowheads="1"/>
          </p:cNvSpPr>
          <p:nvPr/>
        </p:nvSpPr>
        <p:spPr bwMode="auto">
          <a:xfrm>
            <a:off x="365125" y="852488"/>
            <a:ext cx="1509713" cy="701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altLang="en-US" sz="2000" b="1"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mn-cs"/>
              </a:rPr>
              <a:t>Aero-plane</a:t>
            </a:r>
          </a:p>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altLang="en-US" sz="2000" b="1"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mn-cs"/>
              </a:rPr>
              <a:t>Flying, 1915</a:t>
            </a:r>
          </a:p>
        </p:txBody>
      </p:sp>
    </p:spTree>
    <p:extLst>
      <p:ext uri="{BB962C8B-B14F-4D97-AF65-F5344CB8AC3E}">
        <p14:creationId xmlns:p14="http://schemas.microsoft.com/office/powerpoint/2010/main" val="1828955196"/>
      </p:ext>
    </p:extLst>
  </p:cSld>
  <p:clrMapOvr>
    <a:masterClrMapping/>
  </p:clrMapOvr>
  <p:transition>
    <p:dissolve/>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2098" name="Rectangle 2"/>
          <p:cNvSpPr>
            <a:spLocks noGrp="1" noChangeArrowheads="1"/>
          </p:cNvSpPr>
          <p:nvPr>
            <p:ph type="title"/>
          </p:nvPr>
        </p:nvSpPr>
        <p:spPr>
          <a:xfrm>
            <a:off x="685800" y="0"/>
            <a:ext cx="7772400" cy="914400"/>
          </a:xfrm>
        </p:spPr>
        <p:txBody>
          <a:bodyPr/>
          <a:lstStyle/>
          <a:p>
            <a:pPr eaLnBrk="1" hangingPunct="1"/>
            <a:r>
              <a:rPr lang="en-US" altLang="en-US" sz="3200" smtClean="0"/>
              <a:t>The Communist Government</a:t>
            </a:r>
          </a:p>
        </p:txBody>
      </p:sp>
      <p:sp>
        <p:nvSpPr>
          <p:cNvPr id="132099" name="Rectangle 3"/>
          <p:cNvSpPr>
            <a:spLocks noGrp="1" noChangeArrowheads="1"/>
          </p:cNvSpPr>
          <p:nvPr>
            <p:ph type="body" idx="1"/>
          </p:nvPr>
        </p:nvSpPr>
        <p:spPr>
          <a:xfrm>
            <a:off x="762000" y="838200"/>
            <a:ext cx="7772400" cy="4114800"/>
          </a:xfrm>
        </p:spPr>
        <p:txBody>
          <a:bodyPr/>
          <a:lstStyle/>
          <a:p>
            <a:pPr eaLnBrk="1" hangingPunct="1">
              <a:lnSpc>
                <a:spcPct val="90000"/>
              </a:lnSpc>
            </a:pPr>
            <a:r>
              <a:rPr lang="en-US" altLang="en-US" sz="2400" smtClean="0"/>
              <a:t>Dictatorship of the Proletariat</a:t>
            </a:r>
          </a:p>
          <a:p>
            <a:pPr eaLnBrk="1" hangingPunct="1">
              <a:lnSpc>
                <a:spcPct val="90000"/>
              </a:lnSpc>
            </a:pPr>
            <a:r>
              <a:rPr lang="en-US" altLang="en-US" sz="2400" smtClean="0"/>
              <a:t>State government bureaucracies paralleled by Bolshevik organizations</a:t>
            </a:r>
            <a:endParaRPr lang="en-US" altLang="en-US" sz="2800" smtClean="0"/>
          </a:p>
          <a:p>
            <a:pPr lvl="1" eaLnBrk="1" hangingPunct="1">
              <a:lnSpc>
                <a:spcPct val="90000"/>
              </a:lnSpc>
            </a:pPr>
            <a:r>
              <a:rPr lang="en-US" altLang="en-US" sz="2400" smtClean="0"/>
              <a:t>Central Government:Council of People’s Commissars</a:t>
            </a:r>
          </a:p>
          <a:p>
            <a:pPr lvl="1" eaLnBrk="1" hangingPunct="1">
              <a:lnSpc>
                <a:spcPct val="90000"/>
              </a:lnSpc>
            </a:pPr>
            <a:r>
              <a:rPr lang="en-US" altLang="en-US" sz="2400" smtClean="0"/>
              <a:t>Party:  The Politburo is the supreme policy-making body of the Communist Party	</a:t>
            </a:r>
          </a:p>
          <a:p>
            <a:pPr lvl="2" eaLnBrk="1" hangingPunct="1">
              <a:lnSpc>
                <a:spcPct val="90000"/>
              </a:lnSpc>
            </a:pPr>
            <a:r>
              <a:rPr lang="en-US" altLang="en-US" sz="2000" smtClean="0"/>
              <a:t>Appointed by Central Committee of Communist Party</a:t>
            </a:r>
          </a:p>
          <a:p>
            <a:pPr lvl="2" eaLnBrk="1" hangingPunct="1">
              <a:lnSpc>
                <a:spcPct val="90000"/>
              </a:lnSpc>
            </a:pPr>
            <a:r>
              <a:rPr lang="en-US" altLang="en-US" sz="2000" smtClean="0"/>
              <a:t>Came to overshadow the Central Committee</a:t>
            </a:r>
          </a:p>
          <a:p>
            <a:pPr lvl="2" eaLnBrk="1" hangingPunct="1">
              <a:lnSpc>
                <a:spcPct val="90000"/>
              </a:lnSpc>
            </a:pPr>
            <a:r>
              <a:rPr lang="en-US" altLang="en-US" sz="2000" smtClean="0"/>
              <a:t>General Secretary of the Communist Party was the chairman of the Politburo (about 12-15 members)</a:t>
            </a:r>
          </a:p>
          <a:p>
            <a:pPr lvl="2" eaLnBrk="1" hangingPunct="1">
              <a:lnSpc>
                <a:spcPct val="90000"/>
              </a:lnSpc>
            </a:pPr>
            <a:r>
              <a:rPr lang="en-US" altLang="en-US" sz="2000" smtClean="0"/>
              <a:t>Lenin and after 1924, Stalin </a:t>
            </a:r>
          </a:p>
        </p:txBody>
      </p:sp>
    </p:spTree>
    <p:extLst>
      <p:ext uri="{BB962C8B-B14F-4D97-AF65-F5344CB8AC3E}">
        <p14:creationId xmlns:p14="http://schemas.microsoft.com/office/powerpoint/2010/main" val="231200437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4146" name="Rectangle 2"/>
          <p:cNvSpPr>
            <a:spLocks noGrp="1" noChangeArrowheads="1"/>
          </p:cNvSpPr>
          <p:nvPr>
            <p:ph type="title"/>
          </p:nvPr>
        </p:nvSpPr>
        <p:spPr/>
        <p:txBody>
          <a:bodyPr/>
          <a:lstStyle/>
          <a:p>
            <a:pPr eaLnBrk="1" hangingPunct="1"/>
            <a:r>
              <a:rPr lang="en-US" altLang="en-US" smtClean="0"/>
              <a:t>New Economic Policy (NEP)</a:t>
            </a:r>
          </a:p>
        </p:txBody>
      </p:sp>
      <p:sp>
        <p:nvSpPr>
          <p:cNvPr id="134147" name="Rectangle 3"/>
          <p:cNvSpPr>
            <a:spLocks noGrp="1" noChangeArrowheads="1"/>
          </p:cNvSpPr>
          <p:nvPr>
            <p:ph type="body" sz="half" idx="1"/>
          </p:nvPr>
        </p:nvSpPr>
        <p:spPr/>
        <p:txBody>
          <a:bodyPr/>
          <a:lstStyle/>
          <a:p>
            <a:pPr eaLnBrk="1" hangingPunct="1">
              <a:lnSpc>
                <a:spcPct val="90000"/>
              </a:lnSpc>
            </a:pPr>
            <a:r>
              <a:rPr lang="en-US" altLang="en-US" sz="2400" smtClean="0"/>
              <a:t>War Communism had led to starvation</a:t>
            </a:r>
          </a:p>
          <a:p>
            <a:pPr eaLnBrk="1" hangingPunct="1">
              <a:lnSpc>
                <a:spcPct val="90000"/>
              </a:lnSpc>
            </a:pPr>
            <a:r>
              <a:rPr lang="en-US" altLang="en-US" sz="2400" smtClean="0"/>
              <a:t>NEP:  Re-introduction of free market for agriculture (1921)</a:t>
            </a:r>
          </a:p>
          <a:p>
            <a:pPr eaLnBrk="1" hangingPunct="1">
              <a:lnSpc>
                <a:spcPct val="90000"/>
              </a:lnSpc>
            </a:pPr>
            <a:r>
              <a:rPr lang="en-US" altLang="en-US" sz="2400" smtClean="0"/>
              <a:t>Lenin, responding to criticism from orthodox Marxists:</a:t>
            </a:r>
          </a:p>
          <a:p>
            <a:pPr eaLnBrk="1" hangingPunct="1">
              <a:lnSpc>
                <a:spcPct val="90000"/>
              </a:lnSpc>
            </a:pPr>
            <a:r>
              <a:rPr lang="en-US" altLang="en-US" sz="2400" smtClean="0"/>
              <a:t>“Please don’t try teaching me what to include and what to leave out of Marxism:  eggs don’t teach their hens how to lay!”</a:t>
            </a:r>
          </a:p>
          <a:p>
            <a:pPr eaLnBrk="1" hangingPunct="1">
              <a:lnSpc>
                <a:spcPct val="90000"/>
              </a:lnSpc>
            </a:pPr>
            <a:endParaRPr lang="en-US" altLang="en-US" sz="2400" smtClean="0"/>
          </a:p>
          <a:p>
            <a:pPr eaLnBrk="1" hangingPunct="1">
              <a:lnSpc>
                <a:spcPct val="90000"/>
              </a:lnSpc>
            </a:pPr>
            <a:endParaRPr lang="en-US" altLang="en-US" sz="2400" smtClean="0"/>
          </a:p>
        </p:txBody>
      </p:sp>
      <p:pic>
        <p:nvPicPr>
          <p:cNvPr id="134148" name="Picture 10" descr="dw702"/>
          <p:cNvPicPr>
            <a:picLocks noChangeAspect="1" noChangeArrowheads="1"/>
          </p:cNvPicPr>
          <p:nvPr>
            <p:ph type="clipArt" sz="half" idx="2"/>
          </p:nvPr>
        </p:nvPicPr>
        <p:blipFill>
          <a:blip r:embed="rId2">
            <a:extLst>
              <a:ext uri="{28A0092B-C50C-407E-A947-70E740481C1C}">
                <a14:useLocalDpi xmlns:a14="http://schemas.microsoft.com/office/drawing/2010/main" val="0"/>
              </a:ext>
            </a:extLst>
          </a:blip>
          <a:srcRect/>
          <a:stretch>
            <a:fillRect/>
          </a:stretch>
        </p:blipFill>
        <p:spPr>
          <a:xfrm>
            <a:off x="4572000" y="2057400"/>
            <a:ext cx="3810000" cy="2508250"/>
          </a:xfrm>
          <a:noFill/>
        </p:spPr>
      </p:pic>
    </p:spTree>
    <p:extLst>
      <p:ext uri="{BB962C8B-B14F-4D97-AF65-F5344CB8AC3E}">
        <p14:creationId xmlns:p14="http://schemas.microsoft.com/office/powerpoint/2010/main" val="43045275"/>
      </p:ext>
    </p:extLst>
  </p:cSld>
  <p:clrMapOvr>
    <a:masterClrMapping/>
  </p:clrMapOvr>
  <p:transition>
    <p:dissolve/>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5170" name="Rectangle 2"/>
          <p:cNvSpPr>
            <a:spLocks noGrp="1" noChangeArrowheads="1"/>
          </p:cNvSpPr>
          <p:nvPr>
            <p:ph type="title"/>
          </p:nvPr>
        </p:nvSpPr>
        <p:spPr/>
        <p:txBody>
          <a:bodyPr/>
          <a:lstStyle/>
          <a:p>
            <a:pPr eaLnBrk="1" hangingPunct="1"/>
            <a:r>
              <a:rPr lang="en-US" altLang="en-US" smtClean="0"/>
              <a:t>Party Centralizes Power</a:t>
            </a:r>
          </a:p>
        </p:txBody>
      </p:sp>
      <p:sp>
        <p:nvSpPr>
          <p:cNvPr id="135171" name="Rectangle 3"/>
          <p:cNvSpPr>
            <a:spLocks noGrp="1" noChangeArrowheads="1"/>
          </p:cNvSpPr>
          <p:nvPr>
            <p:ph type="body" idx="1"/>
          </p:nvPr>
        </p:nvSpPr>
        <p:spPr/>
        <p:txBody>
          <a:bodyPr/>
          <a:lstStyle/>
          <a:p>
            <a:pPr eaLnBrk="1" hangingPunct="1"/>
            <a:r>
              <a:rPr lang="en-US" altLang="en-US" smtClean="0"/>
              <a:t>Trade Unions shall not run industry, the Communist Party shall</a:t>
            </a:r>
          </a:p>
          <a:p>
            <a:pPr eaLnBrk="1" hangingPunct="1"/>
            <a:r>
              <a:rPr lang="en-US" altLang="en-US" smtClean="0"/>
              <a:t>Kronstadt Revolt of 1921:  sailors believe that revolution is betrayed</a:t>
            </a:r>
          </a:p>
          <a:p>
            <a:pPr lvl="1" eaLnBrk="1" hangingPunct="1"/>
            <a:r>
              <a:rPr lang="en-US" altLang="en-US" smtClean="0"/>
              <a:t>Put down by military</a:t>
            </a:r>
          </a:p>
        </p:txBody>
      </p:sp>
    </p:spTree>
    <p:extLst>
      <p:ext uri="{BB962C8B-B14F-4D97-AF65-F5344CB8AC3E}">
        <p14:creationId xmlns:p14="http://schemas.microsoft.com/office/powerpoint/2010/main" val="1450067165"/>
      </p:ext>
    </p:extLst>
  </p:cSld>
  <p:clrMapOvr>
    <a:masterClrMapping/>
  </p:clrMapOvr>
  <p:transition>
    <p:dissolve/>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6194" name="Rectangle 4"/>
          <p:cNvSpPr>
            <a:spLocks noGrp="1" noChangeArrowheads="1"/>
          </p:cNvSpPr>
          <p:nvPr>
            <p:ph type="title"/>
          </p:nvPr>
        </p:nvSpPr>
        <p:spPr/>
        <p:txBody>
          <a:bodyPr/>
          <a:lstStyle/>
          <a:p>
            <a:pPr eaLnBrk="1" hangingPunct="1"/>
            <a:r>
              <a:rPr lang="en-US" altLang="en-US" smtClean="0"/>
              <a:t>Party Organization</a:t>
            </a:r>
          </a:p>
        </p:txBody>
      </p:sp>
      <p:sp>
        <p:nvSpPr>
          <p:cNvPr id="136195" name="Rectangle 5"/>
          <p:cNvSpPr>
            <a:spLocks noGrp="1" noChangeArrowheads="1"/>
          </p:cNvSpPr>
          <p:nvPr>
            <p:ph type="body" idx="1"/>
          </p:nvPr>
        </p:nvSpPr>
        <p:spPr/>
        <p:txBody>
          <a:bodyPr/>
          <a:lstStyle/>
          <a:p>
            <a:pPr eaLnBrk="1" hangingPunct="1">
              <a:lnSpc>
                <a:spcPct val="90000"/>
              </a:lnSpc>
            </a:pPr>
            <a:r>
              <a:rPr lang="en-US" altLang="en-US" sz="2800" smtClean="0"/>
              <a:t>Party grows as an administrative organization reaching to the local level:  by 1927, million members</a:t>
            </a:r>
          </a:p>
          <a:p>
            <a:pPr eaLnBrk="1" hangingPunct="1">
              <a:lnSpc>
                <a:spcPct val="90000"/>
              </a:lnSpc>
            </a:pPr>
            <a:r>
              <a:rPr lang="en-US" altLang="en-US" sz="2800" smtClean="0"/>
              <a:t>Bolshevik Party puts down rival parties</a:t>
            </a:r>
          </a:p>
          <a:p>
            <a:pPr lvl="1" eaLnBrk="1" hangingPunct="1">
              <a:lnSpc>
                <a:spcPct val="90000"/>
              </a:lnSpc>
            </a:pPr>
            <a:r>
              <a:rPr lang="en-US" altLang="en-US" sz="2400" smtClean="0"/>
              <a:t>Arrest and trial of Mensheviks and Cadets (liberals)</a:t>
            </a:r>
          </a:p>
          <a:p>
            <a:pPr lvl="1" eaLnBrk="1" hangingPunct="1">
              <a:lnSpc>
                <a:spcPct val="90000"/>
              </a:lnSpc>
            </a:pPr>
            <a:r>
              <a:rPr lang="en-US" altLang="en-US" sz="2400" smtClean="0"/>
              <a:t>Seizing of Orthodox Church property</a:t>
            </a:r>
          </a:p>
          <a:p>
            <a:pPr eaLnBrk="1" hangingPunct="1">
              <a:lnSpc>
                <a:spcPct val="90000"/>
              </a:lnSpc>
            </a:pPr>
            <a:r>
              <a:rPr lang="en-US" altLang="en-US" sz="2800" smtClean="0"/>
              <a:t>Democratic Centralism:  Top-down decision-making in Party</a:t>
            </a:r>
          </a:p>
          <a:p>
            <a:pPr lvl="1" eaLnBrk="1" hangingPunct="1">
              <a:lnSpc>
                <a:spcPct val="90000"/>
              </a:lnSpc>
            </a:pPr>
            <a:r>
              <a:rPr lang="en-US" altLang="en-US" sz="2400" smtClean="0"/>
              <a:t>Tenth Party Congress (1921) </a:t>
            </a:r>
          </a:p>
          <a:p>
            <a:pPr lvl="2" eaLnBrk="1" hangingPunct="1">
              <a:lnSpc>
                <a:spcPct val="90000"/>
              </a:lnSpc>
            </a:pPr>
            <a:r>
              <a:rPr lang="en-US" altLang="en-US" sz="2000" smtClean="0"/>
              <a:t>Ban on party factions, independent trade unions favored by Trotsky</a:t>
            </a:r>
          </a:p>
          <a:p>
            <a:pPr lvl="2" eaLnBrk="1" hangingPunct="1">
              <a:lnSpc>
                <a:spcPct val="90000"/>
              </a:lnSpc>
              <a:buFontTx/>
              <a:buNone/>
            </a:pPr>
            <a:endParaRPr lang="en-US" altLang="en-US" sz="2000" smtClean="0"/>
          </a:p>
        </p:txBody>
      </p:sp>
    </p:spTree>
    <p:extLst>
      <p:ext uri="{BB962C8B-B14F-4D97-AF65-F5344CB8AC3E}">
        <p14:creationId xmlns:p14="http://schemas.microsoft.com/office/powerpoint/2010/main" val="3208478991"/>
      </p:ext>
    </p:extLst>
  </p:cSld>
  <p:clrMapOvr>
    <a:masterClrMapping/>
  </p:clrMapOvr>
  <p:transition>
    <p:dissolve/>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22" name="Rectangle 2"/>
          <p:cNvSpPr>
            <a:spLocks noGrp="1" noChangeArrowheads="1"/>
          </p:cNvSpPr>
          <p:nvPr>
            <p:ph type="title"/>
          </p:nvPr>
        </p:nvSpPr>
        <p:spPr/>
        <p:txBody>
          <a:bodyPr/>
          <a:lstStyle/>
          <a:p>
            <a:pPr eaLnBrk="1" hangingPunct="1"/>
            <a:r>
              <a:rPr lang="en-US" altLang="en-US" smtClean="0"/>
              <a:t>Chapter 3 Key Terms</a:t>
            </a:r>
          </a:p>
        </p:txBody>
      </p:sp>
      <p:sp>
        <p:nvSpPr>
          <p:cNvPr id="133123" name="Rectangle 3"/>
          <p:cNvSpPr>
            <a:spLocks noGrp="1" noChangeArrowheads="1"/>
          </p:cNvSpPr>
          <p:nvPr>
            <p:ph type="body" sz="half" idx="1"/>
          </p:nvPr>
        </p:nvSpPr>
        <p:spPr/>
        <p:txBody>
          <a:bodyPr/>
          <a:lstStyle/>
          <a:p>
            <a:pPr eaLnBrk="1" hangingPunct="1">
              <a:lnSpc>
                <a:spcPct val="90000"/>
              </a:lnSpc>
            </a:pPr>
            <a:r>
              <a:rPr lang="en-US" altLang="en-US" sz="2000" smtClean="0"/>
              <a:t>Peace, Land, and Bread</a:t>
            </a:r>
          </a:p>
          <a:p>
            <a:pPr eaLnBrk="1" hangingPunct="1">
              <a:lnSpc>
                <a:spcPct val="90000"/>
              </a:lnSpc>
            </a:pPr>
            <a:r>
              <a:rPr lang="en-US" altLang="en-US" sz="2000" smtClean="0"/>
              <a:t>Treaty of Brest Litovsk</a:t>
            </a:r>
          </a:p>
          <a:p>
            <a:pPr eaLnBrk="1" hangingPunct="1">
              <a:lnSpc>
                <a:spcPct val="90000"/>
              </a:lnSpc>
            </a:pPr>
            <a:r>
              <a:rPr lang="en-US" altLang="en-US" sz="2000" smtClean="0"/>
              <a:t>Trotsky</a:t>
            </a:r>
          </a:p>
          <a:p>
            <a:pPr eaLnBrk="1" hangingPunct="1">
              <a:lnSpc>
                <a:spcPct val="90000"/>
              </a:lnSpc>
            </a:pPr>
            <a:endParaRPr lang="en-US" altLang="en-US" sz="2000" smtClean="0"/>
          </a:p>
          <a:p>
            <a:pPr eaLnBrk="1" hangingPunct="1">
              <a:lnSpc>
                <a:spcPct val="90000"/>
              </a:lnSpc>
              <a:buFontTx/>
              <a:buNone/>
            </a:pPr>
            <a:endParaRPr lang="en-US" altLang="en-US" sz="2000" smtClean="0"/>
          </a:p>
          <a:p>
            <a:pPr eaLnBrk="1" hangingPunct="1">
              <a:lnSpc>
                <a:spcPct val="90000"/>
              </a:lnSpc>
            </a:pPr>
            <a:r>
              <a:rPr lang="en-US" altLang="en-US" sz="2000" smtClean="0"/>
              <a:t>Civil War</a:t>
            </a:r>
          </a:p>
          <a:p>
            <a:pPr eaLnBrk="1" hangingPunct="1">
              <a:lnSpc>
                <a:spcPct val="90000"/>
              </a:lnSpc>
            </a:pPr>
            <a:r>
              <a:rPr lang="en-US" altLang="en-US" sz="2000" smtClean="0"/>
              <a:t>1918-1920</a:t>
            </a:r>
          </a:p>
          <a:p>
            <a:pPr eaLnBrk="1" hangingPunct="1">
              <a:lnSpc>
                <a:spcPct val="90000"/>
              </a:lnSpc>
            </a:pPr>
            <a:r>
              <a:rPr lang="en-US" altLang="en-US" sz="2000" smtClean="0"/>
              <a:t>Reds and Whites</a:t>
            </a:r>
          </a:p>
          <a:p>
            <a:pPr eaLnBrk="1" hangingPunct="1">
              <a:lnSpc>
                <a:spcPct val="90000"/>
              </a:lnSpc>
            </a:pPr>
            <a:r>
              <a:rPr lang="en-US" altLang="en-US" sz="2000" smtClean="0"/>
              <a:t>Moscow</a:t>
            </a:r>
          </a:p>
          <a:p>
            <a:pPr eaLnBrk="1" hangingPunct="1">
              <a:lnSpc>
                <a:spcPct val="90000"/>
              </a:lnSpc>
            </a:pPr>
            <a:r>
              <a:rPr lang="en-US" altLang="en-US" sz="2000" smtClean="0"/>
              <a:t>Admiral Kolchak</a:t>
            </a:r>
          </a:p>
          <a:p>
            <a:pPr eaLnBrk="1" hangingPunct="1">
              <a:lnSpc>
                <a:spcPct val="90000"/>
              </a:lnSpc>
            </a:pPr>
            <a:r>
              <a:rPr lang="en-US" altLang="en-US" sz="2000" smtClean="0"/>
              <a:t>Capitalist encirclement</a:t>
            </a:r>
          </a:p>
          <a:p>
            <a:pPr lvl="1" eaLnBrk="1" hangingPunct="1">
              <a:lnSpc>
                <a:spcPct val="90000"/>
              </a:lnSpc>
            </a:pPr>
            <a:r>
              <a:rPr lang="en-US" altLang="en-US" sz="2000" smtClean="0"/>
              <a:t>U.S., France, Britain, Japan</a:t>
            </a:r>
          </a:p>
          <a:p>
            <a:pPr eaLnBrk="1" hangingPunct="1">
              <a:lnSpc>
                <a:spcPct val="90000"/>
              </a:lnSpc>
              <a:buFontTx/>
              <a:buNone/>
            </a:pPr>
            <a:r>
              <a:rPr lang="en-US" altLang="en-US" sz="2000" smtClean="0"/>
              <a:t>		</a:t>
            </a:r>
          </a:p>
          <a:p>
            <a:pPr eaLnBrk="1" hangingPunct="1">
              <a:lnSpc>
                <a:spcPct val="90000"/>
              </a:lnSpc>
              <a:buFontTx/>
              <a:buNone/>
            </a:pPr>
            <a:endParaRPr lang="en-US" altLang="en-US" sz="2000" smtClean="0"/>
          </a:p>
          <a:p>
            <a:pPr eaLnBrk="1" hangingPunct="1">
              <a:lnSpc>
                <a:spcPct val="90000"/>
              </a:lnSpc>
              <a:buFontTx/>
              <a:buNone/>
            </a:pPr>
            <a:endParaRPr lang="en-US" altLang="en-US" sz="2000" smtClean="0"/>
          </a:p>
          <a:p>
            <a:pPr eaLnBrk="1" hangingPunct="1">
              <a:lnSpc>
                <a:spcPct val="90000"/>
              </a:lnSpc>
            </a:pPr>
            <a:endParaRPr lang="en-US" altLang="en-US" sz="2000" smtClean="0"/>
          </a:p>
          <a:p>
            <a:pPr eaLnBrk="1" hangingPunct="1">
              <a:lnSpc>
                <a:spcPct val="90000"/>
              </a:lnSpc>
            </a:pPr>
            <a:endParaRPr lang="en-US" altLang="en-US" sz="1800" smtClean="0"/>
          </a:p>
        </p:txBody>
      </p:sp>
      <p:sp>
        <p:nvSpPr>
          <p:cNvPr id="133124" name="Rectangle 4"/>
          <p:cNvSpPr>
            <a:spLocks noGrp="1" noChangeArrowheads="1"/>
          </p:cNvSpPr>
          <p:nvPr>
            <p:ph type="body" sz="half" idx="2"/>
          </p:nvPr>
        </p:nvSpPr>
        <p:spPr/>
        <p:txBody>
          <a:bodyPr/>
          <a:lstStyle/>
          <a:p>
            <a:pPr eaLnBrk="1" hangingPunct="1">
              <a:lnSpc>
                <a:spcPct val="90000"/>
              </a:lnSpc>
            </a:pPr>
            <a:r>
              <a:rPr lang="en-US" altLang="en-US" sz="2000" smtClean="0"/>
              <a:t>Central Committee </a:t>
            </a:r>
          </a:p>
          <a:p>
            <a:pPr eaLnBrk="1" hangingPunct="1">
              <a:lnSpc>
                <a:spcPct val="90000"/>
              </a:lnSpc>
            </a:pPr>
            <a:r>
              <a:rPr lang="en-US" altLang="en-US" sz="2000" smtClean="0"/>
              <a:t>Politboro</a:t>
            </a:r>
          </a:p>
          <a:p>
            <a:pPr eaLnBrk="1" hangingPunct="1">
              <a:lnSpc>
                <a:spcPct val="90000"/>
              </a:lnSpc>
            </a:pPr>
            <a:r>
              <a:rPr lang="en-US" altLang="en-US" sz="2000" smtClean="0"/>
              <a:t>1924</a:t>
            </a:r>
          </a:p>
          <a:p>
            <a:pPr eaLnBrk="1" hangingPunct="1">
              <a:lnSpc>
                <a:spcPct val="90000"/>
              </a:lnSpc>
            </a:pPr>
            <a:r>
              <a:rPr lang="en-US" altLang="en-US" sz="2000" smtClean="0"/>
              <a:t>Cheka</a:t>
            </a:r>
          </a:p>
          <a:p>
            <a:pPr eaLnBrk="1" hangingPunct="1">
              <a:lnSpc>
                <a:spcPct val="90000"/>
              </a:lnSpc>
            </a:pPr>
            <a:r>
              <a:rPr lang="en-US" altLang="en-US" sz="2000" smtClean="0"/>
              <a:t>Counterrevolutionaries</a:t>
            </a:r>
          </a:p>
          <a:p>
            <a:pPr lvl="1" eaLnBrk="1" hangingPunct="1">
              <a:lnSpc>
                <a:spcPct val="90000"/>
              </a:lnSpc>
            </a:pPr>
            <a:r>
              <a:rPr lang="en-US" altLang="en-US" sz="1800" smtClean="0"/>
              <a:t>nobles, bourgeoisie</a:t>
            </a:r>
          </a:p>
          <a:p>
            <a:pPr eaLnBrk="1" hangingPunct="1">
              <a:lnSpc>
                <a:spcPct val="90000"/>
              </a:lnSpc>
            </a:pPr>
            <a:r>
              <a:rPr lang="en-US" altLang="en-US" sz="2000" smtClean="0"/>
              <a:t>The Red Terror</a:t>
            </a:r>
          </a:p>
          <a:p>
            <a:pPr eaLnBrk="1" hangingPunct="1">
              <a:lnSpc>
                <a:spcPct val="90000"/>
              </a:lnSpc>
            </a:pPr>
            <a:endParaRPr lang="en-US" altLang="en-US" sz="2000" smtClean="0"/>
          </a:p>
          <a:p>
            <a:pPr eaLnBrk="1" hangingPunct="1">
              <a:lnSpc>
                <a:spcPct val="90000"/>
              </a:lnSpc>
            </a:pPr>
            <a:r>
              <a:rPr lang="en-US" altLang="en-US" sz="2000" smtClean="0"/>
              <a:t>War communism</a:t>
            </a:r>
          </a:p>
          <a:p>
            <a:pPr eaLnBrk="1" hangingPunct="1">
              <a:lnSpc>
                <a:spcPct val="90000"/>
              </a:lnSpc>
            </a:pPr>
            <a:r>
              <a:rPr lang="en-US" altLang="en-US" sz="2000" smtClean="0"/>
              <a:t>Command Economy</a:t>
            </a:r>
          </a:p>
          <a:p>
            <a:pPr eaLnBrk="1" hangingPunct="1">
              <a:lnSpc>
                <a:spcPct val="90000"/>
              </a:lnSpc>
            </a:pPr>
            <a:r>
              <a:rPr lang="en-US" altLang="en-US" sz="2000" smtClean="0"/>
              <a:t>Nationalization</a:t>
            </a:r>
          </a:p>
          <a:p>
            <a:pPr eaLnBrk="1" hangingPunct="1">
              <a:lnSpc>
                <a:spcPct val="90000"/>
              </a:lnSpc>
            </a:pPr>
            <a:r>
              <a:rPr lang="en-US" altLang="en-US" sz="2000" i="1" smtClean="0"/>
              <a:t>Kohlkozy </a:t>
            </a:r>
            <a:r>
              <a:rPr lang="en-US" altLang="en-US" sz="2000" smtClean="0"/>
              <a:t>(collective farms)</a:t>
            </a:r>
            <a:endParaRPr lang="en-US" altLang="en-US" sz="2000" i="1" smtClean="0"/>
          </a:p>
        </p:txBody>
      </p:sp>
    </p:spTree>
    <p:extLst>
      <p:ext uri="{BB962C8B-B14F-4D97-AF65-F5344CB8AC3E}">
        <p14:creationId xmlns:p14="http://schemas.microsoft.com/office/powerpoint/2010/main" val="713036705"/>
      </p:ext>
    </p:extLst>
  </p:cSld>
  <p:clrMapOvr>
    <a:masterClrMapping/>
  </p:clrMapOvr>
  <p:transition>
    <p:dissolv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690" name="Rectangle 2"/>
          <p:cNvSpPr>
            <a:spLocks noChangeArrowheads="1"/>
          </p:cNvSpPr>
          <p:nvPr/>
        </p:nvSpPr>
        <p:spPr bwMode="auto">
          <a:xfrm>
            <a:off x="0" y="2481263"/>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altLang="en-US" sz="2000" b="1"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mn-cs"/>
            </a:endParaRPr>
          </a:p>
        </p:txBody>
      </p:sp>
      <p:pic>
        <p:nvPicPr>
          <p:cNvPr id="114691" name="Picture 4" descr="Photograph">
            <a:hlinkClick r:id="rId2"/>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743200" y="990600"/>
            <a:ext cx="3071813" cy="4483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4692" name="Text Box 7"/>
          <p:cNvSpPr txBox="1">
            <a:spLocks noChangeArrowheads="1"/>
          </p:cNvSpPr>
          <p:nvPr/>
        </p:nvSpPr>
        <p:spPr bwMode="auto">
          <a:xfrm>
            <a:off x="2803525" y="5573713"/>
            <a:ext cx="2782888" cy="517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altLang="en-US" sz="14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mn-cs"/>
              </a:rPr>
              <a:t>You!  Are You a Volunteer Yet!</a:t>
            </a:r>
          </a:p>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altLang="en-US" sz="14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mn-cs"/>
              </a:rPr>
              <a:t>(Bolshevik Propaganda Poster, 1920</a:t>
            </a:r>
          </a:p>
        </p:txBody>
      </p:sp>
    </p:spTree>
    <p:extLst>
      <p:ext uri="{BB962C8B-B14F-4D97-AF65-F5344CB8AC3E}">
        <p14:creationId xmlns:p14="http://schemas.microsoft.com/office/powerpoint/2010/main" val="514747670"/>
      </p:ext>
    </p:extLst>
  </p:cSld>
  <p:clrMapOvr>
    <a:masterClrMapping/>
  </p:clrMapOvr>
  <p:transition>
    <p:dissolv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714" name="Rectangle 2"/>
          <p:cNvSpPr>
            <a:spLocks noGrp="1" noChangeArrowheads="1"/>
          </p:cNvSpPr>
          <p:nvPr>
            <p:ph type="title"/>
          </p:nvPr>
        </p:nvSpPr>
        <p:spPr/>
        <p:txBody>
          <a:bodyPr/>
          <a:lstStyle/>
          <a:p>
            <a:pPr eaLnBrk="1" hangingPunct="1"/>
            <a:r>
              <a:rPr lang="en-US" altLang="en-US" smtClean="0"/>
              <a:t>Civil War begins:  Reds vs. Whites (Summer 1918)</a:t>
            </a:r>
          </a:p>
        </p:txBody>
      </p:sp>
      <p:sp>
        <p:nvSpPr>
          <p:cNvPr id="115715" name="Rectangle 3"/>
          <p:cNvSpPr>
            <a:spLocks noGrp="1" noChangeArrowheads="1"/>
          </p:cNvSpPr>
          <p:nvPr>
            <p:ph type="body" idx="1"/>
          </p:nvPr>
        </p:nvSpPr>
        <p:spPr/>
        <p:txBody>
          <a:bodyPr/>
          <a:lstStyle/>
          <a:p>
            <a:pPr eaLnBrk="1" hangingPunct="1">
              <a:lnSpc>
                <a:spcPct val="90000"/>
              </a:lnSpc>
            </a:pPr>
            <a:r>
              <a:rPr lang="en-US" altLang="en-US" smtClean="0"/>
              <a:t>Reds:  communist</a:t>
            </a:r>
          </a:p>
          <a:p>
            <a:pPr eaLnBrk="1" hangingPunct="1">
              <a:lnSpc>
                <a:spcPct val="90000"/>
              </a:lnSpc>
            </a:pPr>
            <a:r>
              <a:rPr lang="en-US" altLang="en-US" smtClean="0"/>
              <a:t>Whites: Tsarists, </a:t>
            </a:r>
            <a:r>
              <a:rPr lang="en-US" altLang="en-US" sz="1800" smtClean="0"/>
              <a:t>white is symbol of royal support</a:t>
            </a:r>
          </a:p>
          <a:p>
            <a:pPr eaLnBrk="1" hangingPunct="1">
              <a:lnSpc>
                <a:spcPct val="90000"/>
              </a:lnSpc>
            </a:pPr>
            <a:r>
              <a:rPr lang="en-US" altLang="en-US" sz="2400" smtClean="0"/>
              <a:t>Part of old Russian army led by Admiral Kolchak, started anti-communist government in Siberia, British, French, and American troops aid Tsarists</a:t>
            </a:r>
          </a:p>
          <a:p>
            <a:pPr eaLnBrk="1" hangingPunct="1">
              <a:lnSpc>
                <a:spcPct val="90000"/>
              </a:lnSpc>
            </a:pPr>
            <a:r>
              <a:rPr lang="en-US" altLang="en-US" sz="2400" smtClean="0"/>
              <a:t>Capital moved to Moscow when Petrograd is threatened by Whites</a:t>
            </a:r>
          </a:p>
          <a:p>
            <a:pPr eaLnBrk="1" hangingPunct="1">
              <a:lnSpc>
                <a:spcPct val="90000"/>
              </a:lnSpc>
            </a:pPr>
            <a:r>
              <a:rPr lang="en-US" altLang="en-US" sz="2400" smtClean="0"/>
              <a:t>Peasants conscripted by both Whites and Reds.  But Reds promised land to peasants whereas Whites had only a conservative agenda</a:t>
            </a:r>
          </a:p>
        </p:txBody>
      </p:sp>
    </p:spTree>
    <p:extLst>
      <p:ext uri="{BB962C8B-B14F-4D97-AF65-F5344CB8AC3E}">
        <p14:creationId xmlns:p14="http://schemas.microsoft.com/office/powerpoint/2010/main" val="126452276"/>
      </p:ext>
    </p:extLst>
  </p:cSld>
  <p:clrMapOvr>
    <a:masterClrMapping/>
  </p:clrMapOvr>
  <p:transition>
    <p:dissolv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6738" name="Picture 4"/>
          <p:cNvPicPr>
            <a:picLocks noChangeAspect="1" noChangeArrowheads="1"/>
          </p:cNvPicPr>
          <p:nvPr/>
        </p:nvPicPr>
        <p:blipFill>
          <a:blip r:embed="rId2">
            <a:extLst>
              <a:ext uri="{28A0092B-C50C-407E-A947-70E740481C1C}">
                <a14:useLocalDpi xmlns:a14="http://schemas.microsoft.com/office/drawing/2010/main" val="0"/>
              </a:ext>
            </a:extLst>
          </a:blip>
          <a:srcRect t="11217" b="8012"/>
          <a:stretch>
            <a:fillRect/>
          </a:stretch>
        </p:blipFill>
        <p:spPr bwMode="auto">
          <a:xfrm>
            <a:off x="4038600" y="533400"/>
            <a:ext cx="4373563" cy="5672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6739" name="Text Box 5"/>
          <p:cNvSpPr txBox="1">
            <a:spLocks noChangeArrowheads="1"/>
          </p:cNvSpPr>
          <p:nvPr/>
        </p:nvSpPr>
        <p:spPr bwMode="auto">
          <a:xfrm>
            <a:off x="1431925" y="1081088"/>
            <a:ext cx="2227263" cy="1311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altLang="en-US" sz="2000" b="1"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mn-cs"/>
              </a:rPr>
              <a:t>The White Stallion</a:t>
            </a:r>
          </a:p>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altLang="en-US" sz="2000" b="1"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mn-cs"/>
              </a:rPr>
              <a:t>Must slay the Red </a:t>
            </a:r>
          </a:p>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altLang="en-US" sz="2000" b="1"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mn-cs"/>
              </a:rPr>
              <a:t>Dragon encircling </a:t>
            </a:r>
          </a:p>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altLang="en-US" sz="2000" b="1"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mn-cs"/>
              </a:rPr>
              <a:t>Russia!</a:t>
            </a:r>
          </a:p>
        </p:txBody>
      </p:sp>
    </p:spTree>
    <p:extLst>
      <p:ext uri="{BB962C8B-B14F-4D97-AF65-F5344CB8AC3E}">
        <p14:creationId xmlns:p14="http://schemas.microsoft.com/office/powerpoint/2010/main" val="1556538252"/>
      </p:ext>
    </p:extLst>
  </p:cSld>
  <p:clrMapOvr>
    <a:masterClrMapping/>
  </p:clrMapOvr>
  <p:transition>
    <p:dissolv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7762"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76400" y="1143000"/>
            <a:ext cx="6153150" cy="4614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7763" name="Text Box 5"/>
          <p:cNvSpPr txBox="1">
            <a:spLocks noChangeArrowheads="1"/>
          </p:cNvSpPr>
          <p:nvPr/>
        </p:nvSpPr>
        <p:spPr bwMode="auto">
          <a:xfrm>
            <a:off x="1676400" y="5791200"/>
            <a:ext cx="6356350"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altLang="en-US" sz="2000" b="1"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mn-cs"/>
              </a:rPr>
              <a:t>White Generals on the Leash of the American Capitalists</a:t>
            </a:r>
          </a:p>
        </p:txBody>
      </p:sp>
    </p:spTree>
    <p:extLst>
      <p:ext uri="{BB962C8B-B14F-4D97-AF65-F5344CB8AC3E}">
        <p14:creationId xmlns:p14="http://schemas.microsoft.com/office/powerpoint/2010/main" val="362388298"/>
      </p:ext>
    </p:extLst>
  </p:cSld>
  <p:clrMapOvr>
    <a:masterClrMapping/>
  </p:clrMapOvr>
  <p:transition>
    <p:dissolv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8786" name="Rectangle 2"/>
          <p:cNvSpPr>
            <a:spLocks noGrp="1" noChangeArrowheads="1"/>
          </p:cNvSpPr>
          <p:nvPr>
            <p:ph type="title"/>
          </p:nvPr>
        </p:nvSpPr>
        <p:spPr/>
        <p:txBody>
          <a:bodyPr/>
          <a:lstStyle/>
          <a:p>
            <a:pPr eaLnBrk="1" hangingPunct="1"/>
            <a:r>
              <a:rPr lang="en-US" altLang="en-US" smtClean="0"/>
              <a:t>The Red Army</a:t>
            </a:r>
          </a:p>
        </p:txBody>
      </p:sp>
      <p:sp>
        <p:nvSpPr>
          <p:cNvPr id="118787" name="Rectangle 3"/>
          <p:cNvSpPr>
            <a:spLocks noGrp="1" noChangeArrowheads="1"/>
          </p:cNvSpPr>
          <p:nvPr>
            <p:ph type="body" idx="1"/>
          </p:nvPr>
        </p:nvSpPr>
        <p:spPr/>
        <p:txBody>
          <a:bodyPr/>
          <a:lstStyle/>
          <a:p>
            <a:pPr eaLnBrk="1" hangingPunct="1"/>
            <a:r>
              <a:rPr lang="en-US" altLang="en-US" smtClean="0"/>
              <a:t>Trotsky:  Commissar for War</a:t>
            </a:r>
          </a:p>
          <a:p>
            <a:pPr eaLnBrk="1" hangingPunct="1"/>
            <a:r>
              <a:rPr lang="en-US" altLang="en-US" smtClean="0"/>
              <a:t>Red Guards from factories and pro-Bolshevik factions of old army</a:t>
            </a:r>
          </a:p>
          <a:p>
            <a:pPr eaLnBrk="1" hangingPunct="1"/>
            <a:r>
              <a:rPr lang="en-US" altLang="en-US" smtClean="0"/>
              <a:t>Military conscription of five million</a:t>
            </a:r>
          </a:p>
          <a:p>
            <a:pPr eaLnBrk="1" hangingPunct="1"/>
            <a:r>
              <a:rPr lang="en-US" altLang="en-US" smtClean="0"/>
              <a:t>Soldiers subject to military discipline, officers appointed</a:t>
            </a:r>
          </a:p>
          <a:p>
            <a:pPr eaLnBrk="1" hangingPunct="1"/>
            <a:r>
              <a:rPr lang="en-US" altLang="en-US" smtClean="0"/>
              <a:t>Officers from old Tsarist Army used</a:t>
            </a:r>
          </a:p>
        </p:txBody>
      </p:sp>
    </p:spTree>
    <p:extLst>
      <p:ext uri="{BB962C8B-B14F-4D97-AF65-F5344CB8AC3E}">
        <p14:creationId xmlns:p14="http://schemas.microsoft.com/office/powerpoint/2010/main" val="546287815"/>
      </p:ext>
    </p:extLst>
  </p:cSld>
  <p:clrMapOvr>
    <a:masterClrMapping/>
  </p:clrMapOvr>
  <p:transition>
    <p:dissolv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810" name="Rectangle 2"/>
          <p:cNvSpPr>
            <a:spLocks noGrp="1" noChangeArrowheads="1"/>
          </p:cNvSpPr>
          <p:nvPr>
            <p:ph type="title"/>
          </p:nvPr>
        </p:nvSpPr>
        <p:spPr/>
        <p:txBody>
          <a:bodyPr/>
          <a:lstStyle/>
          <a:p>
            <a:pPr eaLnBrk="1" hangingPunct="1"/>
            <a:r>
              <a:rPr lang="en-US" altLang="en-US" smtClean="0"/>
              <a:t>The Cheka:  The Secret Police</a:t>
            </a:r>
          </a:p>
        </p:txBody>
      </p:sp>
      <p:sp>
        <p:nvSpPr>
          <p:cNvPr id="119811" name="Rectangle 3"/>
          <p:cNvSpPr>
            <a:spLocks noGrp="1" noChangeArrowheads="1"/>
          </p:cNvSpPr>
          <p:nvPr>
            <p:ph type="body" idx="1"/>
          </p:nvPr>
        </p:nvSpPr>
        <p:spPr/>
        <p:txBody>
          <a:bodyPr/>
          <a:lstStyle/>
          <a:p>
            <a:pPr eaLnBrk="1" hangingPunct="1"/>
            <a:r>
              <a:rPr lang="en-US" altLang="en-US" smtClean="0"/>
              <a:t>The All-Russian Extraordinary Commission for Struggle against Counter-Revolution, Sabotage and Speculation (the Cheka)</a:t>
            </a:r>
          </a:p>
          <a:p>
            <a:pPr eaLnBrk="1" hangingPunct="1"/>
            <a:r>
              <a:rPr lang="en-US" altLang="en-US" smtClean="0"/>
              <a:t>Protect regimes from counterrevolution</a:t>
            </a:r>
          </a:p>
          <a:p>
            <a:pPr eaLnBrk="1" hangingPunct="1"/>
            <a:r>
              <a:rPr lang="en-US" altLang="en-US" smtClean="0"/>
              <a:t>Organ of Terror</a:t>
            </a:r>
          </a:p>
          <a:p>
            <a:pPr lvl="1" eaLnBrk="1" hangingPunct="1"/>
            <a:r>
              <a:rPr lang="en-US" altLang="en-US" smtClean="0"/>
              <a:t>Summary justice:  arrests and executions</a:t>
            </a:r>
          </a:p>
        </p:txBody>
      </p:sp>
    </p:spTree>
    <p:extLst>
      <p:ext uri="{BB962C8B-B14F-4D97-AF65-F5344CB8AC3E}">
        <p14:creationId xmlns:p14="http://schemas.microsoft.com/office/powerpoint/2010/main" val="2303122681"/>
      </p:ext>
    </p:extLst>
  </p:cSld>
  <p:clrMapOvr>
    <a:masterClrMapping/>
  </p:clrMapOvr>
  <p:transition>
    <p:dissolv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0834" name="Rectangle 2"/>
          <p:cNvSpPr>
            <a:spLocks noGrp="1" noChangeArrowheads="1"/>
          </p:cNvSpPr>
          <p:nvPr>
            <p:ph type="title"/>
          </p:nvPr>
        </p:nvSpPr>
        <p:spPr/>
        <p:txBody>
          <a:bodyPr/>
          <a:lstStyle/>
          <a:p>
            <a:pPr eaLnBrk="1" hangingPunct="1"/>
            <a:r>
              <a:rPr lang="en-US" altLang="en-US" smtClean="0"/>
              <a:t>War Communism</a:t>
            </a:r>
          </a:p>
        </p:txBody>
      </p:sp>
      <p:sp>
        <p:nvSpPr>
          <p:cNvPr id="120835" name="Rectangle 3"/>
          <p:cNvSpPr>
            <a:spLocks noGrp="1" noChangeArrowheads="1"/>
          </p:cNvSpPr>
          <p:nvPr>
            <p:ph type="body" idx="1"/>
          </p:nvPr>
        </p:nvSpPr>
        <p:spPr/>
        <p:txBody>
          <a:bodyPr/>
          <a:lstStyle/>
          <a:p>
            <a:pPr eaLnBrk="1" hangingPunct="1"/>
            <a:r>
              <a:rPr lang="en-US" altLang="en-US" smtClean="0"/>
              <a:t>1918-1920</a:t>
            </a:r>
          </a:p>
          <a:p>
            <a:pPr eaLnBrk="1" hangingPunct="1"/>
            <a:r>
              <a:rPr lang="en-US" altLang="en-US" smtClean="0"/>
              <a:t>Rapid nationalization banking and credit</a:t>
            </a:r>
          </a:p>
          <a:p>
            <a:pPr eaLnBrk="1" hangingPunct="1"/>
            <a:r>
              <a:rPr lang="en-US" altLang="en-US" smtClean="0"/>
              <a:t>Nationalization of industry</a:t>
            </a:r>
          </a:p>
          <a:p>
            <a:pPr eaLnBrk="1" hangingPunct="1"/>
            <a:r>
              <a:rPr lang="en-US" altLang="en-US" smtClean="0"/>
              <a:t>Requisition of food from peasants, by force is necessary</a:t>
            </a:r>
          </a:p>
          <a:p>
            <a:pPr eaLnBrk="1" hangingPunct="1"/>
            <a:r>
              <a:rPr lang="en-US" altLang="en-US" smtClean="0"/>
              <a:t>Collapse of money economy: barter only</a:t>
            </a:r>
          </a:p>
          <a:p>
            <a:pPr eaLnBrk="1" hangingPunct="1"/>
            <a:r>
              <a:rPr lang="en-US" altLang="en-US" smtClean="0"/>
              <a:t>Collective and state farms created</a:t>
            </a:r>
          </a:p>
        </p:txBody>
      </p:sp>
    </p:spTree>
    <p:extLst>
      <p:ext uri="{BB962C8B-B14F-4D97-AF65-F5344CB8AC3E}">
        <p14:creationId xmlns:p14="http://schemas.microsoft.com/office/powerpoint/2010/main" val="2746352850"/>
      </p:ext>
    </p:extLst>
  </p:cSld>
  <p:clrMapOvr>
    <a:masterClrMapping/>
  </p:clrMapOvr>
  <p:transition>
    <p:dissolv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82" name="Rectangle 1027"/>
          <p:cNvSpPr>
            <a:spLocks noChangeArrowheads="1"/>
          </p:cNvSpPr>
          <p:nvPr/>
        </p:nvSpPr>
        <p:spPr bwMode="auto">
          <a:xfrm>
            <a:off x="352425" y="1360488"/>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altLang="en-US" sz="2000" b="1"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mn-cs"/>
            </a:endParaRPr>
          </a:p>
        </p:txBody>
      </p:sp>
      <p:pic>
        <p:nvPicPr>
          <p:cNvPr id="122883" name="Picture 1029" descr="kids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66800" y="1295400"/>
            <a:ext cx="7100888" cy="4938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304635022"/>
      </p:ext>
    </p:extLst>
  </p:cSld>
  <p:clrMapOvr>
    <a:masterClrMapping/>
  </p:clrMapOvr>
  <p:transition>
    <p:dissolve/>
  </p:transition>
  <p:timing>
    <p:tnLst>
      <p:par>
        <p:cTn id="1" dur="indefinite" restart="never" nodeType="tmRoot"/>
      </p:par>
    </p:tnLst>
  </p:timing>
</p:sld>
</file>

<file path=ppt/theme/theme1.xml><?xml version="1.0" encoding="utf-8"?>
<a:theme xmlns:a="http://schemas.openxmlformats.org/drawingml/2006/main" name="Default Design">
  <a:themeElements>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000" b="1"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000" b="1"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Default Design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emplate>Office Theme</Template>
  <TotalTime>1</TotalTime>
  <Words>564</Words>
  <Application>Microsoft Office PowerPoint</Application>
  <PresentationFormat>On-screen Show (4:3)</PresentationFormat>
  <Paragraphs>116</Paragraphs>
  <Slides>19</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19</vt:i4>
      </vt:variant>
    </vt:vector>
  </HeadingPairs>
  <TitlesOfParts>
    <vt:vector size="22" baseType="lpstr">
      <vt:lpstr>Arial</vt:lpstr>
      <vt:lpstr>Times New Roman</vt:lpstr>
      <vt:lpstr>Default Design</vt:lpstr>
      <vt:lpstr>Russia Pulls Out of the War</vt:lpstr>
      <vt:lpstr>PowerPoint Presentation</vt:lpstr>
      <vt:lpstr>Civil War begins:  Reds vs. Whites (Summer 1918)</vt:lpstr>
      <vt:lpstr>PowerPoint Presentation</vt:lpstr>
      <vt:lpstr>PowerPoint Presentation</vt:lpstr>
      <vt:lpstr>The Red Army</vt:lpstr>
      <vt:lpstr>The Cheka:  The Secret Police</vt:lpstr>
      <vt:lpstr>War Communism</vt:lpstr>
      <vt:lpstr>PowerPoint Presentation</vt:lpstr>
      <vt:lpstr>Bolshevik Culture</vt:lpstr>
      <vt:lpstr>Futurism</vt:lpstr>
      <vt:lpstr>Cubo-futurism</vt:lpstr>
      <vt:lpstr>Suprematism</vt:lpstr>
      <vt:lpstr>PowerPoint Presentation</vt:lpstr>
      <vt:lpstr>The Communist Government</vt:lpstr>
      <vt:lpstr>New Economic Policy (NEP)</vt:lpstr>
      <vt:lpstr>Party Centralizes Power</vt:lpstr>
      <vt:lpstr>Party Organization</vt:lpstr>
      <vt:lpstr>Chapter 3 Key Terms</vt:lpstr>
    </vt:vector>
  </TitlesOfParts>
  <Company>Antelope Valley Union High School District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Russia Pulls Out of the War</dc:title>
  <dc:creator>Steve Reti</dc:creator>
  <cp:lastModifiedBy>Steve Reti</cp:lastModifiedBy>
  <cp:revision>1</cp:revision>
  <dcterms:created xsi:type="dcterms:W3CDTF">2019-09-17T21:26:13Z</dcterms:created>
  <dcterms:modified xsi:type="dcterms:W3CDTF">2019-09-17T21:27:31Z</dcterms:modified>
</cp:coreProperties>
</file>