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61" r:id="rId2"/>
    <p:sldId id="269" r:id="rId3"/>
    <p:sldId id="270" r:id="rId4"/>
    <p:sldId id="262" r:id="rId5"/>
    <p:sldId id="263" r:id="rId6"/>
    <p:sldId id="264" r:id="rId7"/>
    <p:sldId id="266" r:id="rId8"/>
    <p:sldId id="267" r:id="rId9"/>
    <p:sldId id="268" r:id="rId10"/>
    <p:sldId id="256" r:id="rId11"/>
    <p:sldId id="257" r:id="rId12"/>
    <p:sldId id="258" r:id="rId13"/>
    <p:sldId id="260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0816F-747F-4C7A-86E7-D9A58F71A13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F0410-41D3-4E35-85FD-85423A4A4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12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F0410-41D3-4E35-85FD-85423A4A4C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6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6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7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8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4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6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1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F38C-3B7E-4F6C-9170-A2D68A1BED5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E50F-4EA2-4D0F-8896-6B6F65A0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8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200" y="762000"/>
            <a:ext cx="1066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1. Shakespeare </a:t>
            </a:r>
            <a:r>
              <a:rPr lang="en-US" sz="5400" dirty="0"/>
              <a:t>was a poet, and the language shows it.</a:t>
            </a:r>
          </a:p>
        </p:txBody>
      </p:sp>
    </p:spTree>
    <p:extLst>
      <p:ext uri="{BB962C8B-B14F-4D97-AF65-F5344CB8AC3E}">
        <p14:creationId xmlns:p14="http://schemas.microsoft.com/office/powerpoint/2010/main" val="38578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or I would say this: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613" y="2185988"/>
            <a:ext cx="11025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Johnny will go to the movies today.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08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7163" y="365125"/>
            <a:ext cx="11615737" cy="1325563"/>
          </a:xfrm>
        </p:spPr>
        <p:txBody>
          <a:bodyPr>
            <a:noAutofit/>
          </a:bodyPr>
          <a:lstStyle/>
          <a:p>
            <a:r>
              <a:rPr lang="en-US" sz="5000" dirty="0" smtClean="0"/>
              <a:t>Shakespeare, however, might put it this way:</a:t>
            </a:r>
            <a:endParaRPr lang="en-US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2243138"/>
            <a:ext cx="1135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To the movies today will go Johnny.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" y="4438650"/>
            <a:ext cx="1135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Johnny will today to the movies go.</a:t>
            </a:r>
            <a:endParaRPr lang="en-US" sz="6000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838200" y="31859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smtClean="0"/>
              <a:t>Or this way: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737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 #1: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613" y="2185988"/>
            <a:ext cx="11025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No night is now with hymn or carol blest:</a:t>
            </a:r>
          </a:p>
        </p:txBody>
      </p:sp>
    </p:spTree>
    <p:extLst>
      <p:ext uri="{BB962C8B-B14F-4D97-AF65-F5344CB8AC3E}">
        <p14:creationId xmlns:p14="http://schemas.microsoft.com/office/powerpoint/2010/main" val="39368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 #2: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613" y="2185988"/>
            <a:ext cx="11025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He murder cries and help from Athens calls.</a:t>
            </a:r>
          </a:p>
        </p:txBody>
      </p:sp>
    </p:spTree>
    <p:extLst>
      <p:ext uri="{BB962C8B-B14F-4D97-AF65-F5344CB8AC3E}">
        <p14:creationId xmlns:p14="http://schemas.microsoft.com/office/powerpoint/2010/main" val="33455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54014"/>
            <a:ext cx="10515600" cy="1325563"/>
          </a:xfrm>
        </p:spPr>
        <p:txBody>
          <a:bodyPr/>
          <a:lstStyle/>
          <a:p>
            <a:r>
              <a:rPr lang="en-US" dirty="0" smtClean="0"/>
              <a:t>Reorder #3: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79577"/>
            <a:ext cx="12191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            When they him spy,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wild geese that the creeping fowler eye,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 russet-pated choughs, many in sort,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Rising and cawing at the gun's report,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Sever themselves and madly sweep the sky,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So, at his sight, away his fellows fly;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5469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5178" y="87683"/>
            <a:ext cx="681415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Fæder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þu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þe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eart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heofonum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þin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nama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gehalgod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becume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þin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rice</a:t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gewurþe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ðin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willa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eorðan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swa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swa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heofonum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urne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gedæghwamlican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hlaf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syle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us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todæg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forgyf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us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gyltas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swa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swa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we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forgyfað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urum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gyltendum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ne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gelæd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þu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us on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costnunge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alys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us of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yfele</a:t>
            </a:r>
            <a:r>
              <a:rPr lang="en-US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soþlice</a:t>
            </a:r>
            <a:endParaRPr lang="en-US" sz="3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417" y="726510"/>
            <a:ext cx="3269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anose="02020602080505020303" pitchFamily="18" charset="0"/>
              </a:rPr>
              <a:t>This is </a:t>
            </a:r>
            <a:r>
              <a:rPr lang="en-US" sz="4800" b="1" dirty="0">
                <a:latin typeface="Baskerville Old Face" panose="02020602080505020303" pitchFamily="18" charset="0"/>
              </a:rPr>
              <a:t>O</a:t>
            </a:r>
            <a:r>
              <a:rPr lang="en-US" sz="4800" b="1" dirty="0" smtClean="0">
                <a:latin typeface="Baskerville Old Face" panose="02020602080505020303" pitchFamily="18" charset="0"/>
              </a:rPr>
              <a:t>ld English:</a:t>
            </a:r>
            <a:endParaRPr lang="en-US" sz="48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417" y="726510"/>
            <a:ext cx="3269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askerville Old Face" panose="02020602080505020303" pitchFamily="18" charset="0"/>
              </a:rPr>
              <a:t>This is Middle English:</a:t>
            </a:r>
            <a:endParaRPr lang="en-US" sz="4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180" y="0"/>
            <a:ext cx="6546204" cy="681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9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200" y="762000"/>
            <a:ext cx="10668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2</a:t>
            </a:r>
            <a:r>
              <a:rPr lang="en-US" sz="5400" dirty="0" smtClean="0"/>
              <a:t>. Some terms to consider:</a:t>
            </a:r>
          </a:p>
          <a:p>
            <a:endParaRPr lang="en-US" sz="25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Aside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Soliloquy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Monologue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16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121920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</a:t>
            </a:r>
            <a:r>
              <a:rPr lang="en-US" sz="5400" dirty="0" smtClean="0"/>
              <a:t>. Very little stage direction</a:t>
            </a:r>
          </a:p>
          <a:p>
            <a:r>
              <a:rPr lang="en-US" sz="4500" dirty="0" smtClean="0"/>
              <a:t>	</a:t>
            </a:r>
            <a:r>
              <a:rPr lang="en-US" sz="4500" i="1" dirty="0" smtClean="0">
                <a:latin typeface="Bodoni MT" panose="02070603080606020203" pitchFamily="18" charset="0"/>
              </a:rPr>
              <a:t>From </a:t>
            </a:r>
            <a:r>
              <a:rPr lang="en-US" sz="4500" i="1" u="sng" dirty="0" smtClean="0">
                <a:latin typeface="Bodoni MT" panose="02070603080606020203" pitchFamily="18" charset="0"/>
              </a:rPr>
              <a:t>The Crucible</a:t>
            </a:r>
            <a:r>
              <a:rPr lang="en-US" sz="4500" i="1" dirty="0" smtClean="0">
                <a:latin typeface="Bodoni MT" panose="02070603080606020203" pitchFamily="18" charset="0"/>
              </a:rPr>
              <a:t>, by Arthur Miller:</a:t>
            </a:r>
          </a:p>
          <a:p>
            <a:endParaRPr lang="en-US" sz="2000" dirty="0" smtClean="0"/>
          </a:p>
          <a:p>
            <a:r>
              <a:rPr lang="en-US" sz="3000" b="1" dirty="0"/>
              <a:t>Abigail: </a:t>
            </a:r>
            <a:r>
              <a:rPr lang="en-US" sz="3000" dirty="0"/>
              <a:t>Uncle? </a:t>
            </a:r>
            <a:r>
              <a:rPr lang="en-US" sz="3000" i="1" dirty="0">
                <a:solidFill>
                  <a:srgbClr val="FF0000"/>
                </a:solidFill>
              </a:rPr>
              <a:t>He looks to her. </a:t>
            </a:r>
            <a:r>
              <a:rPr lang="en-US" sz="3000" dirty="0"/>
              <a:t>Susanna </a:t>
            </a:r>
            <a:r>
              <a:rPr lang="en-US" sz="3000" dirty="0" smtClean="0"/>
              <a:t>Walcott’s </a:t>
            </a:r>
            <a:r>
              <a:rPr lang="en-US" sz="3000" dirty="0"/>
              <a:t>here from Doctor Griggs.</a:t>
            </a:r>
          </a:p>
          <a:p>
            <a:r>
              <a:rPr lang="en-US" sz="3000" b="1" dirty="0"/>
              <a:t>Parris: </a:t>
            </a:r>
            <a:r>
              <a:rPr lang="en-US" sz="3000" dirty="0"/>
              <a:t>Oh</a:t>
            </a:r>
            <a:r>
              <a:rPr lang="en-US" sz="3000" dirty="0" smtClean="0"/>
              <a:t>? </a:t>
            </a:r>
            <a:r>
              <a:rPr lang="en-US" sz="3000" dirty="0"/>
              <a:t>Let her come, let her come.</a:t>
            </a:r>
          </a:p>
          <a:p>
            <a:r>
              <a:rPr lang="en-US" sz="3000" b="1" dirty="0"/>
              <a:t>Abigail</a:t>
            </a:r>
            <a:r>
              <a:rPr lang="en-US" sz="3000" b="1" i="1" dirty="0">
                <a:solidFill>
                  <a:srgbClr val="FF0000"/>
                </a:solidFill>
              </a:rPr>
              <a:t>,</a:t>
            </a:r>
            <a:r>
              <a:rPr lang="en-US" sz="3000" b="1" dirty="0"/>
              <a:t> </a:t>
            </a:r>
            <a:r>
              <a:rPr lang="en-US" sz="3000" i="1" dirty="0">
                <a:solidFill>
                  <a:srgbClr val="FF0000"/>
                </a:solidFill>
              </a:rPr>
              <a:t>leaning out the door to call to Susanna, who is down the hall a few</a:t>
            </a:r>
          </a:p>
          <a:p>
            <a:r>
              <a:rPr lang="en-US" sz="3000" i="1" dirty="0">
                <a:solidFill>
                  <a:srgbClr val="FF0000"/>
                </a:solidFill>
              </a:rPr>
              <a:t>steps</a:t>
            </a:r>
            <a:r>
              <a:rPr lang="en-US" sz="3000" b="1" dirty="0"/>
              <a:t>: </a:t>
            </a:r>
            <a:r>
              <a:rPr lang="en-US" sz="3000" dirty="0"/>
              <a:t>Come in, Susanna.</a:t>
            </a:r>
          </a:p>
          <a:p>
            <a:r>
              <a:rPr lang="en-US" sz="3000" i="1" dirty="0">
                <a:solidFill>
                  <a:srgbClr val="FF0000"/>
                </a:solidFill>
              </a:rPr>
              <a:t>Susanna Walcott, a little younger than Abigail, a nervous, </a:t>
            </a:r>
            <a:r>
              <a:rPr lang="en-US" sz="3000" i="1" dirty="0" smtClean="0">
                <a:solidFill>
                  <a:srgbClr val="FF0000"/>
                </a:solidFill>
              </a:rPr>
              <a:t>hurried </a:t>
            </a:r>
            <a:r>
              <a:rPr lang="en-US" sz="3000" i="1" dirty="0">
                <a:solidFill>
                  <a:srgbClr val="FF0000"/>
                </a:solidFill>
              </a:rPr>
              <a:t>girl, enters.</a:t>
            </a:r>
          </a:p>
          <a:p>
            <a:r>
              <a:rPr lang="en-US" sz="3000" b="1" dirty="0" smtClean="0"/>
              <a:t>Parris, </a:t>
            </a:r>
            <a:r>
              <a:rPr lang="en-US" sz="3000" i="1" dirty="0" smtClean="0">
                <a:solidFill>
                  <a:srgbClr val="FF0000"/>
                </a:solidFill>
              </a:rPr>
              <a:t>eagerly</a:t>
            </a:r>
            <a:r>
              <a:rPr lang="en-US" sz="3000" b="1" dirty="0" smtClean="0"/>
              <a:t>: </a:t>
            </a:r>
            <a:r>
              <a:rPr lang="en-US" sz="3000" dirty="0" smtClean="0"/>
              <a:t>What </a:t>
            </a:r>
            <a:r>
              <a:rPr lang="en-US" sz="3000" dirty="0"/>
              <a:t>does the doctor say, child?</a:t>
            </a:r>
          </a:p>
          <a:p>
            <a:r>
              <a:rPr lang="en-US" sz="3000" b="1" dirty="0" smtClean="0"/>
              <a:t>Susanna, </a:t>
            </a:r>
            <a:r>
              <a:rPr lang="en-US" sz="3000" i="1" dirty="0">
                <a:solidFill>
                  <a:srgbClr val="FF0000"/>
                </a:solidFill>
              </a:rPr>
              <a:t>craning around Parris to get a look at Betty</a:t>
            </a:r>
            <a:r>
              <a:rPr lang="en-US" sz="3000" b="1" dirty="0"/>
              <a:t>: </a:t>
            </a:r>
            <a:r>
              <a:rPr lang="en-US" sz="3000" dirty="0"/>
              <a:t>He bid me come and </a:t>
            </a:r>
            <a:r>
              <a:rPr lang="en-US" sz="3000" dirty="0" smtClean="0"/>
              <a:t>tell you</a:t>
            </a:r>
            <a:r>
              <a:rPr lang="en-US" sz="3000" dirty="0"/>
              <a:t>, reverend sir, that he cannot discover no medicine for it in his books. 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969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610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</a:t>
            </a:r>
            <a:r>
              <a:rPr lang="en-US" sz="5400" dirty="0" smtClean="0"/>
              <a:t>. Very little stage direction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3900" y="0"/>
            <a:ext cx="6096000" cy="68634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HAMLET</a:t>
            </a:r>
          </a:p>
          <a:p>
            <a:r>
              <a:rPr lang="en-US" sz="2000" dirty="0"/>
              <a:t>The point!--</a:t>
            </a:r>
            <a:r>
              <a:rPr lang="en-US" sz="2000" dirty="0" err="1"/>
              <a:t>envenom'd</a:t>
            </a:r>
            <a:r>
              <a:rPr lang="en-US" sz="2000" dirty="0"/>
              <a:t> too!</a:t>
            </a:r>
          </a:p>
          <a:p>
            <a:r>
              <a:rPr lang="en-US" sz="2000" dirty="0"/>
              <a:t>Then, venom, to thy work.</a:t>
            </a:r>
          </a:p>
          <a:p>
            <a:r>
              <a:rPr lang="en-US" sz="2000" i="1" dirty="0" smtClean="0"/>
              <a:t>      </a:t>
            </a:r>
            <a:r>
              <a:rPr lang="en-US" sz="2000" b="1" i="1" dirty="0" smtClean="0"/>
              <a:t>Stabs </a:t>
            </a:r>
            <a:r>
              <a:rPr lang="en-US" sz="2000" b="1" i="1" dirty="0"/>
              <a:t>KING CLAUDIUS</a:t>
            </a:r>
          </a:p>
          <a:p>
            <a:endParaRPr lang="en-US" sz="1000" dirty="0"/>
          </a:p>
          <a:p>
            <a:r>
              <a:rPr lang="en-US" sz="2000" dirty="0"/>
              <a:t>All</a:t>
            </a:r>
          </a:p>
          <a:p>
            <a:r>
              <a:rPr lang="en-US" sz="2000" dirty="0"/>
              <a:t>Treason! treason</a:t>
            </a:r>
            <a:r>
              <a:rPr lang="en-US" sz="2000" dirty="0" smtClean="0"/>
              <a:t>!</a:t>
            </a:r>
          </a:p>
          <a:p>
            <a:endParaRPr lang="en-US" sz="1000" dirty="0"/>
          </a:p>
          <a:p>
            <a:r>
              <a:rPr lang="en-US" sz="2000" dirty="0"/>
              <a:t>KING CLAUDIUS</a:t>
            </a:r>
          </a:p>
          <a:p>
            <a:r>
              <a:rPr lang="en-US" sz="2000" dirty="0"/>
              <a:t>O, yet defend me, friends; I am but hurt</a:t>
            </a:r>
            <a:r>
              <a:rPr lang="en-US" sz="2000" dirty="0" smtClean="0"/>
              <a:t>.</a:t>
            </a:r>
          </a:p>
          <a:p>
            <a:endParaRPr lang="en-US" sz="1000" dirty="0"/>
          </a:p>
          <a:p>
            <a:r>
              <a:rPr lang="en-US" sz="2000" dirty="0"/>
              <a:t>HAMLET</a:t>
            </a:r>
          </a:p>
          <a:p>
            <a:r>
              <a:rPr lang="en-US" sz="2000" dirty="0"/>
              <a:t>Here, thou incestuous, murderous, damned Dane,</a:t>
            </a:r>
          </a:p>
          <a:p>
            <a:r>
              <a:rPr lang="en-US" sz="2000" dirty="0"/>
              <a:t>Drink off this potion. Is thy union here?</a:t>
            </a:r>
          </a:p>
          <a:p>
            <a:r>
              <a:rPr lang="en-US" sz="2000" dirty="0"/>
              <a:t>Follow my mother.</a:t>
            </a:r>
          </a:p>
          <a:p>
            <a:r>
              <a:rPr lang="en-US" sz="2000" i="1" dirty="0" smtClean="0"/>
              <a:t>      </a:t>
            </a:r>
            <a:r>
              <a:rPr lang="en-US" sz="2000" b="1" i="1" dirty="0" smtClean="0"/>
              <a:t>KING </a:t>
            </a:r>
            <a:r>
              <a:rPr lang="en-US" sz="2000" b="1" i="1" dirty="0"/>
              <a:t>CLAUDIUS dies</a:t>
            </a:r>
          </a:p>
          <a:p>
            <a:endParaRPr lang="en-US" sz="1000" dirty="0"/>
          </a:p>
          <a:p>
            <a:r>
              <a:rPr lang="en-US" sz="2000" dirty="0"/>
              <a:t>LAERTES</a:t>
            </a:r>
          </a:p>
          <a:p>
            <a:r>
              <a:rPr lang="en-US" sz="2000" dirty="0"/>
              <a:t>He is justly served;</a:t>
            </a:r>
          </a:p>
          <a:p>
            <a:r>
              <a:rPr lang="en-US" sz="2000" dirty="0"/>
              <a:t>It is a poison </a:t>
            </a:r>
            <a:r>
              <a:rPr lang="en-US" sz="2000" dirty="0" err="1"/>
              <a:t>temper'd</a:t>
            </a:r>
            <a:r>
              <a:rPr lang="en-US" sz="2000" dirty="0"/>
              <a:t> by himself.</a:t>
            </a:r>
          </a:p>
          <a:p>
            <a:r>
              <a:rPr lang="en-US" sz="2000" dirty="0"/>
              <a:t>Exchange forgiveness with me, noble Hamlet:</a:t>
            </a:r>
          </a:p>
          <a:p>
            <a:r>
              <a:rPr lang="en-US" sz="2000" dirty="0"/>
              <a:t>Mine and my father's death come not upon thee,</a:t>
            </a:r>
          </a:p>
          <a:p>
            <a:r>
              <a:rPr lang="en-US" sz="2000" dirty="0"/>
              <a:t>Nor thine on me.</a:t>
            </a:r>
          </a:p>
          <a:p>
            <a:r>
              <a:rPr lang="en-US" sz="2000" b="1" i="1" dirty="0" smtClean="0"/>
              <a:t>     Dies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6356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447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4</a:t>
            </a:r>
            <a:r>
              <a:rPr lang="en-US" sz="5400" dirty="0" smtClean="0"/>
              <a:t>. Know the intended audience of any given line or lines.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375759" y="0"/>
            <a:ext cx="7816241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MACBETH:</a:t>
            </a:r>
          </a:p>
          <a:p>
            <a:endParaRPr lang="en-US" sz="1400" b="1" i="1" dirty="0" smtClean="0"/>
          </a:p>
          <a:p>
            <a:pPr lvl="1"/>
            <a:r>
              <a:rPr lang="en-US" sz="2600" b="1" dirty="0" smtClean="0"/>
              <a:t>If </a:t>
            </a:r>
            <a:r>
              <a:rPr lang="en-US" sz="2600" b="1" dirty="0"/>
              <a:t>thou </a:t>
            </a:r>
            <a:r>
              <a:rPr lang="en-US" sz="2600" b="1" dirty="0" err="1"/>
              <a:t>speak'st</a:t>
            </a:r>
            <a:r>
              <a:rPr lang="en-US" sz="2600" b="1" dirty="0"/>
              <a:t> false,</a:t>
            </a:r>
          </a:p>
          <a:p>
            <a:pPr lvl="1"/>
            <a:r>
              <a:rPr lang="en-US" sz="2600" b="1" dirty="0"/>
              <a:t>Upon the next tree shalt thou hang alive,</a:t>
            </a:r>
          </a:p>
          <a:p>
            <a:pPr lvl="1"/>
            <a:r>
              <a:rPr lang="en-US" sz="2600" b="1" dirty="0"/>
              <a:t>Till famine cling thee: if thy speech be sooth,</a:t>
            </a:r>
          </a:p>
          <a:p>
            <a:pPr lvl="1"/>
            <a:r>
              <a:rPr lang="en-US" sz="2600" b="1" dirty="0"/>
              <a:t>I care not if thou dost for me as much.</a:t>
            </a:r>
          </a:p>
          <a:p>
            <a:pPr lvl="1"/>
            <a:r>
              <a:rPr lang="en-US" sz="2600" b="1" dirty="0"/>
              <a:t>I pull in resolution, and begin</a:t>
            </a:r>
          </a:p>
          <a:p>
            <a:pPr lvl="1"/>
            <a:r>
              <a:rPr lang="en-US" sz="2600" b="1" dirty="0"/>
              <a:t>To doubt the equivocation of the fiend</a:t>
            </a:r>
          </a:p>
          <a:p>
            <a:pPr lvl="1"/>
            <a:r>
              <a:rPr lang="en-US" sz="2600" b="1" dirty="0"/>
              <a:t>That lies like truth: 'Fear not, till </a:t>
            </a:r>
            <a:r>
              <a:rPr lang="en-US" sz="2600" b="1" dirty="0" err="1"/>
              <a:t>Birnam</a:t>
            </a:r>
            <a:r>
              <a:rPr lang="en-US" sz="2600" b="1" dirty="0"/>
              <a:t> wood</a:t>
            </a:r>
          </a:p>
          <a:p>
            <a:pPr lvl="1"/>
            <a:r>
              <a:rPr lang="en-US" sz="2600" b="1" dirty="0"/>
              <a:t>Do come to </a:t>
            </a:r>
            <a:r>
              <a:rPr lang="en-US" sz="2600" b="1" dirty="0" err="1"/>
              <a:t>Dunsinane</a:t>
            </a:r>
            <a:r>
              <a:rPr lang="en-US" sz="2600" b="1" dirty="0"/>
              <a:t>:' and now a wood</a:t>
            </a:r>
          </a:p>
          <a:p>
            <a:pPr lvl="1"/>
            <a:r>
              <a:rPr lang="en-US" sz="2600" b="1" dirty="0"/>
              <a:t>Comes toward </a:t>
            </a:r>
            <a:r>
              <a:rPr lang="en-US" sz="2600" b="1" dirty="0" err="1"/>
              <a:t>Dunsinane</a:t>
            </a:r>
            <a:r>
              <a:rPr lang="en-US" sz="2600" b="1" dirty="0"/>
              <a:t>. Arm, arm, and out!</a:t>
            </a:r>
          </a:p>
          <a:p>
            <a:pPr lvl="1"/>
            <a:r>
              <a:rPr lang="en-US" sz="2600" b="1" dirty="0"/>
              <a:t>If this which he avouches does appear,</a:t>
            </a:r>
          </a:p>
          <a:p>
            <a:pPr lvl="1"/>
            <a:r>
              <a:rPr lang="en-US" sz="2600" b="1" dirty="0"/>
              <a:t>There is nor flying hence nor tarrying here.</a:t>
            </a:r>
          </a:p>
          <a:p>
            <a:pPr lvl="1"/>
            <a:r>
              <a:rPr lang="en-US" sz="2600" b="1" dirty="0"/>
              <a:t>I gin to be </a:t>
            </a:r>
            <a:r>
              <a:rPr lang="en-US" sz="2600" b="1" dirty="0" err="1"/>
              <a:t>aweary</a:t>
            </a:r>
            <a:r>
              <a:rPr lang="en-US" sz="2600" b="1" dirty="0"/>
              <a:t> of the sun,</a:t>
            </a:r>
          </a:p>
          <a:p>
            <a:pPr lvl="1"/>
            <a:r>
              <a:rPr lang="en-US" sz="2600" b="1" dirty="0"/>
              <a:t>And wish the estate o' the world were now undone.</a:t>
            </a:r>
          </a:p>
          <a:p>
            <a:pPr lvl="1"/>
            <a:r>
              <a:rPr lang="en-US" sz="2600" b="1" dirty="0"/>
              <a:t>Ring the alarum-bell! Blow, wind! come, wrack!</a:t>
            </a:r>
          </a:p>
          <a:p>
            <a:pPr lvl="1"/>
            <a:r>
              <a:rPr lang="en-US" sz="2600" b="1" dirty="0"/>
              <a:t>At least we'll die with harness on our back.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9754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20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5</a:t>
            </a:r>
            <a:r>
              <a:rPr lang="en-US" sz="5400" dirty="0" smtClean="0"/>
              <a:t>. Read according to punctuation.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17693"/>
            <a:ext cx="65913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THESEUS:</a:t>
            </a:r>
            <a:endParaRPr lang="en-US" sz="2400" b="1" i="1" dirty="0"/>
          </a:p>
          <a:p>
            <a:r>
              <a:rPr lang="en-US" sz="2400" dirty="0"/>
              <a:t>I must confess that I have heard so much,</a:t>
            </a:r>
          </a:p>
          <a:p>
            <a:r>
              <a:rPr lang="en-US" sz="2400" dirty="0"/>
              <a:t>And with Demetrius thought to have spoke thereof;</a:t>
            </a:r>
          </a:p>
          <a:p>
            <a:r>
              <a:rPr lang="en-US" sz="2400" dirty="0"/>
              <a:t>But, being over-full of self-affairs,</a:t>
            </a:r>
          </a:p>
          <a:p>
            <a:r>
              <a:rPr lang="en-US" sz="2400" dirty="0"/>
              <a:t>My mind did lose it. But, Demetrius, come;</a:t>
            </a:r>
          </a:p>
          <a:p>
            <a:r>
              <a:rPr lang="en-US" sz="2400" dirty="0"/>
              <a:t>And come, Egeus; you shall go with me,</a:t>
            </a:r>
          </a:p>
          <a:p>
            <a:r>
              <a:rPr lang="en-US" sz="2400" dirty="0"/>
              <a:t>I have some private schooling for you both.</a:t>
            </a:r>
          </a:p>
          <a:p>
            <a:r>
              <a:rPr lang="en-US" sz="2400" dirty="0"/>
              <a:t>For you, fair Hermia, look you arm yourself</a:t>
            </a:r>
          </a:p>
          <a:p>
            <a:r>
              <a:rPr lang="en-US" sz="2400" dirty="0"/>
              <a:t>To fit your fancies to your father's will;</a:t>
            </a:r>
          </a:p>
          <a:p>
            <a:r>
              <a:rPr lang="en-US" sz="2400" dirty="0"/>
              <a:t>Or else the law of Athens yields you up--</a:t>
            </a:r>
          </a:p>
          <a:p>
            <a:r>
              <a:rPr lang="en-US" sz="2400" dirty="0"/>
              <a:t>Which by no means we may extenuate--</a:t>
            </a:r>
          </a:p>
          <a:p>
            <a:r>
              <a:rPr lang="en-US" sz="2400" dirty="0"/>
              <a:t>To death, or to a vow of single life.</a:t>
            </a:r>
          </a:p>
          <a:p>
            <a:r>
              <a:rPr lang="en-US" sz="2400" dirty="0"/>
              <a:t>Come, my Hippolyta: what cheer, my love?</a:t>
            </a:r>
          </a:p>
          <a:p>
            <a:r>
              <a:rPr lang="en-US" sz="2400" dirty="0"/>
              <a:t>Demetrius and Egeus, go along:</a:t>
            </a:r>
          </a:p>
          <a:p>
            <a:r>
              <a:rPr lang="en-US" sz="2400" dirty="0"/>
              <a:t>I must employ you in some business</a:t>
            </a:r>
          </a:p>
          <a:p>
            <a:r>
              <a:rPr lang="en-US" sz="2400" dirty="0"/>
              <a:t>Against our nuptial and confer with you</a:t>
            </a:r>
          </a:p>
          <a:p>
            <a:r>
              <a:rPr lang="en-US" sz="2400" dirty="0"/>
              <a:t>Of something nearly that concerns yourselves.</a:t>
            </a:r>
          </a:p>
        </p:txBody>
      </p:sp>
    </p:spTree>
    <p:extLst>
      <p:ext uri="{BB962C8B-B14F-4D97-AF65-F5344CB8AC3E}">
        <p14:creationId xmlns:p14="http://schemas.microsoft.com/office/powerpoint/2010/main" val="21037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500" y="736600"/>
            <a:ext cx="857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6. Word order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603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556</Words>
  <Application>Microsoft Office PowerPoint</Application>
  <PresentationFormat>Widescreen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Baskerville Old Face</vt:lpstr>
      <vt:lpstr>Bodoni MT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or I would say this:</vt:lpstr>
      <vt:lpstr>Shakespeare, however, might put it this way:</vt:lpstr>
      <vt:lpstr>Reorder #1:</vt:lpstr>
      <vt:lpstr>Reorder #2:</vt:lpstr>
      <vt:lpstr>Reorder #3: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or I would say this:</dc:title>
  <dc:creator>Paul Toohey</dc:creator>
  <cp:lastModifiedBy>Paul Toohey</cp:lastModifiedBy>
  <cp:revision>13</cp:revision>
  <dcterms:created xsi:type="dcterms:W3CDTF">2015-10-29T14:32:47Z</dcterms:created>
  <dcterms:modified xsi:type="dcterms:W3CDTF">2017-09-29T19:24:15Z</dcterms:modified>
</cp:coreProperties>
</file>