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2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2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4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2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0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3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4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0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8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97A19-38E9-4634-93E0-CDAE70DF3EAC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8433A-5E7B-4A74-BD56-A9718E6E7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8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More notes on verbs: helping verbs</a:t>
            </a:r>
            <a:endParaRPr lang="en-US" sz="5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Forms of </a:t>
            </a:r>
            <a:r>
              <a:rPr lang="en-US" sz="4000" i="1" u="sng" dirty="0" smtClean="0"/>
              <a:t>be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1460500" cy="3684588"/>
          </a:xfrm>
        </p:spPr>
        <p:txBody>
          <a:bodyPr>
            <a:normAutofit/>
          </a:bodyPr>
          <a:lstStyle/>
          <a:p>
            <a:r>
              <a:rPr lang="en-US" sz="4000" dirty="0"/>
              <a:t>i</a:t>
            </a:r>
            <a:r>
              <a:rPr lang="en-US" sz="4000" dirty="0" smtClean="0"/>
              <a:t>s	</a:t>
            </a:r>
          </a:p>
          <a:p>
            <a:r>
              <a:rPr lang="en-US" sz="4000" dirty="0"/>
              <a:t>a</a:t>
            </a:r>
            <a:r>
              <a:rPr lang="en-US" sz="4000" dirty="0" smtClean="0"/>
              <a:t>m</a:t>
            </a:r>
          </a:p>
          <a:p>
            <a:r>
              <a:rPr lang="en-US" sz="4000" dirty="0"/>
              <a:t>a</a:t>
            </a:r>
            <a:r>
              <a:rPr lang="en-US" sz="4000" dirty="0" smtClean="0"/>
              <a:t>re</a:t>
            </a:r>
          </a:p>
          <a:p>
            <a:r>
              <a:rPr lang="en-US" sz="4000" dirty="0"/>
              <a:t>w</a:t>
            </a:r>
            <a:r>
              <a:rPr lang="en-US" sz="4000" dirty="0" smtClean="0"/>
              <a:t>as</a:t>
            </a:r>
          </a:p>
          <a:p>
            <a:r>
              <a:rPr lang="en-US" sz="4000" dirty="0" smtClean="0"/>
              <a:t>were</a:t>
            </a:r>
            <a:endParaRPr lang="en-US" sz="4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Forms of </a:t>
            </a:r>
            <a:r>
              <a:rPr lang="en-US" sz="4000" i="1" u="sng" dirty="0" smtClean="0"/>
              <a:t>have</a:t>
            </a:r>
            <a:r>
              <a:rPr lang="en-US" sz="4000" i="1" dirty="0" smtClean="0"/>
              <a:t>:</a:t>
            </a:r>
            <a:endParaRPr lang="en-US" sz="4000" i="1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</a:t>
            </a:r>
            <a:r>
              <a:rPr lang="en-US" sz="4000" dirty="0" smtClean="0"/>
              <a:t>ave</a:t>
            </a:r>
          </a:p>
          <a:p>
            <a:r>
              <a:rPr lang="en-US" sz="4000" dirty="0"/>
              <a:t>h</a:t>
            </a:r>
            <a:r>
              <a:rPr lang="en-US" sz="4000" dirty="0" smtClean="0"/>
              <a:t>as</a:t>
            </a:r>
          </a:p>
          <a:p>
            <a:r>
              <a:rPr lang="en-US" sz="4000" dirty="0"/>
              <a:t>h</a:t>
            </a:r>
            <a:r>
              <a:rPr lang="en-US" sz="4000" dirty="0" smtClean="0"/>
              <a:t>ad</a:t>
            </a:r>
          </a:p>
          <a:p>
            <a:r>
              <a:rPr lang="en-US" sz="4000" dirty="0" smtClean="0"/>
              <a:t>having</a:t>
            </a:r>
            <a:endParaRPr lang="en-US" sz="4000" dirty="0"/>
          </a:p>
        </p:txBody>
      </p:sp>
      <p:sp>
        <p:nvSpPr>
          <p:cNvPr id="13" name="Content Placeholder 7"/>
          <p:cNvSpPr txBox="1">
            <a:spLocks/>
          </p:cNvSpPr>
          <p:nvPr/>
        </p:nvSpPr>
        <p:spPr>
          <a:xfrm>
            <a:off x="2478089" y="2505075"/>
            <a:ext cx="1793873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b</a:t>
            </a:r>
            <a:r>
              <a:rPr lang="en-US" sz="4000" dirty="0" smtClean="0"/>
              <a:t>e</a:t>
            </a:r>
          </a:p>
          <a:p>
            <a:r>
              <a:rPr lang="en-US" sz="4000" dirty="0"/>
              <a:t>b</a:t>
            </a:r>
            <a:r>
              <a:rPr lang="en-US" sz="4000" dirty="0" smtClean="0"/>
              <a:t>een</a:t>
            </a:r>
          </a:p>
          <a:p>
            <a:r>
              <a:rPr lang="en-US" sz="4000" dirty="0"/>
              <a:t>b</a:t>
            </a:r>
            <a:r>
              <a:rPr lang="en-US" sz="4000" dirty="0" smtClean="0"/>
              <a:t>eing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103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More notes on verbs: helping verbs</a:t>
            </a:r>
            <a:endParaRPr lang="en-US" sz="5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Forms of </a:t>
            </a:r>
            <a:r>
              <a:rPr lang="en-US" sz="4000" i="1" u="sng" dirty="0" smtClean="0"/>
              <a:t>do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1460500" cy="36845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Do</a:t>
            </a:r>
          </a:p>
          <a:p>
            <a:r>
              <a:rPr lang="en-US" sz="4000" dirty="0" smtClean="0"/>
              <a:t>Does</a:t>
            </a:r>
          </a:p>
          <a:p>
            <a:r>
              <a:rPr lang="en-US" sz="4000" dirty="0" smtClean="0"/>
              <a:t>Did</a:t>
            </a:r>
          </a:p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modals:</a:t>
            </a:r>
            <a:endParaRPr lang="en-US" sz="4000" i="1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167163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can</a:t>
            </a:r>
          </a:p>
          <a:p>
            <a:pPr marL="0" indent="0">
              <a:buNone/>
            </a:pPr>
            <a:r>
              <a:rPr lang="en-US" sz="4000" dirty="0"/>
              <a:t>c</a:t>
            </a:r>
            <a:r>
              <a:rPr lang="en-US" sz="4000" dirty="0" smtClean="0"/>
              <a:t>ould</a:t>
            </a:r>
          </a:p>
          <a:p>
            <a:pPr marL="0" indent="0">
              <a:buNone/>
            </a:pPr>
            <a:r>
              <a:rPr lang="en-US" sz="4000" dirty="0"/>
              <a:t>m</a:t>
            </a:r>
            <a:r>
              <a:rPr lang="en-US" sz="4000" dirty="0" smtClean="0"/>
              <a:t>ay</a:t>
            </a:r>
          </a:p>
          <a:p>
            <a:pPr marL="0" indent="0">
              <a:buNone/>
            </a:pPr>
            <a:r>
              <a:rPr lang="en-US" sz="4000" dirty="0" smtClean="0"/>
              <a:t>might</a:t>
            </a:r>
          </a:p>
        </p:txBody>
      </p:sp>
      <p:sp>
        <p:nvSpPr>
          <p:cNvPr id="13" name="Content Placeholder 7"/>
          <p:cNvSpPr txBox="1">
            <a:spLocks/>
          </p:cNvSpPr>
          <p:nvPr/>
        </p:nvSpPr>
        <p:spPr>
          <a:xfrm>
            <a:off x="2478090" y="2505075"/>
            <a:ext cx="1460500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</p:txBody>
      </p:sp>
      <p:sp>
        <p:nvSpPr>
          <p:cNvPr id="11" name="Content Placeholder 9"/>
          <p:cNvSpPr txBox="1">
            <a:spLocks/>
          </p:cNvSpPr>
          <p:nvPr/>
        </p:nvSpPr>
        <p:spPr>
          <a:xfrm>
            <a:off x="7843838" y="2505075"/>
            <a:ext cx="167163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m</a:t>
            </a:r>
            <a:r>
              <a:rPr lang="en-US" sz="4000" dirty="0" smtClean="0"/>
              <a:t>ust</a:t>
            </a:r>
          </a:p>
          <a:p>
            <a:pPr marL="0" indent="0">
              <a:buNone/>
            </a:pPr>
            <a:r>
              <a:rPr lang="en-US" sz="4000" dirty="0"/>
              <a:t>o</a:t>
            </a:r>
            <a:r>
              <a:rPr lang="en-US" sz="4000" dirty="0" smtClean="0"/>
              <a:t>ught</a:t>
            </a:r>
          </a:p>
          <a:p>
            <a:pPr marL="0" indent="0">
              <a:buNone/>
            </a:pPr>
            <a:r>
              <a:rPr lang="en-US" sz="4000" dirty="0"/>
              <a:t>s</a:t>
            </a:r>
            <a:r>
              <a:rPr lang="en-US" sz="4000" dirty="0" smtClean="0"/>
              <a:t>hall</a:t>
            </a:r>
          </a:p>
          <a:p>
            <a:pPr marL="0" indent="0">
              <a:buNone/>
            </a:pPr>
            <a:r>
              <a:rPr lang="en-US" sz="4000" dirty="0" smtClean="0"/>
              <a:t>should</a:t>
            </a:r>
          </a:p>
        </p:txBody>
      </p:sp>
      <p:sp>
        <p:nvSpPr>
          <p:cNvPr id="12" name="Content Placeholder 9"/>
          <p:cNvSpPr txBox="1">
            <a:spLocks/>
          </p:cNvSpPr>
          <p:nvPr/>
        </p:nvSpPr>
        <p:spPr>
          <a:xfrm>
            <a:off x="9599613" y="2505075"/>
            <a:ext cx="167163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w</a:t>
            </a:r>
            <a:r>
              <a:rPr lang="en-US" sz="4000" dirty="0" smtClean="0"/>
              <a:t>ill</a:t>
            </a:r>
          </a:p>
          <a:p>
            <a:pPr marL="0" indent="0">
              <a:buNone/>
            </a:pPr>
            <a:r>
              <a:rPr lang="en-US" sz="4000" dirty="0"/>
              <a:t>w</a:t>
            </a:r>
            <a:r>
              <a:rPr lang="en-US" sz="4000" dirty="0" smtClean="0"/>
              <a:t>ould</a:t>
            </a:r>
          </a:p>
        </p:txBody>
      </p:sp>
    </p:spTree>
    <p:extLst>
      <p:ext uri="{BB962C8B-B14F-4D97-AF65-F5344CB8AC3E}">
        <p14:creationId xmlns:p14="http://schemas.microsoft.com/office/powerpoint/2010/main" val="4555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2494" y="0"/>
            <a:ext cx="10515600" cy="835025"/>
          </a:xfrm>
        </p:spPr>
        <p:txBody>
          <a:bodyPr>
            <a:normAutofit/>
          </a:bodyPr>
          <a:lstStyle/>
          <a:p>
            <a:r>
              <a:rPr lang="en-US" sz="5000" dirty="0" smtClean="0"/>
              <a:t>And a few other things…</a:t>
            </a:r>
            <a:endParaRPr lang="en-US" sz="5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8588" y="939799"/>
            <a:ext cx="12063412" cy="5918201"/>
          </a:xfrm>
        </p:spPr>
        <p:txBody>
          <a:bodyPr>
            <a:noAutofit/>
          </a:bodyPr>
          <a:lstStyle/>
          <a:p>
            <a:r>
              <a:rPr lang="en-US" sz="3500" dirty="0" smtClean="0"/>
              <a:t>Words that look like verbs and end in </a:t>
            </a:r>
            <a:r>
              <a:rPr lang="en-US" sz="3500" i="1" dirty="0" smtClean="0"/>
              <a:t>–</a:t>
            </a:r>
            <a:r>
              <a:rPr lang="en-US" sz="3500" i="1" dirty="0" err="1" smtClean="0"/>
              <a:t>ing</a:t>
            </a:r>
            <a:r>
              <a:rPr lang="en-US" sz="3500" i="1" dirty="0" smtClean="0"/>
              <a:t> </a:t>
            </a:r>
            <a:r>
              <a:rPr lang="en-US" sz="3500" dirty="0" smtClean="0"/>
              <a:t>MUST HAVE a helping verb, or they are not acting as a verb.</a:t>
            </a:r>
          </a:p>
          <a:p>
            <a:pPr marL="0" indent="0">
              <a:buNone/>
            </a:pPr>
            <a:r>
              <a:rPr lang="en-US" sz="3500" dirty="0" smtClean="0"/>
              <a:t>Examples:</a:t>
            </a:r>
          </a:p>
          <a:p>
            <a:pPr marL="514350" indent="-514350">
              <a:buAutoNum type="arabicPeriod"/>
            </a:pPr>
            <a:r>
              <a:rPr lang="en-US" sz="3500" dirty="0" smtClean="0"/>
              <a:t>He </a:t>
            </a:r>
            <a:r>
              <a:rPr lang="en-US" sz="3500" u="sng" dirty="0" smtClean="0"/>
              <a:t>was traveling </a:t>
            </a:r>
            <a:r>
              <a:rPr lang="en-US" sz="3500" dirty="0" smtClean="0"/>
              <a:t>across the country on his bicycle. (verb)</a:t>
            </a:r>
          </a:p>
          <a:p>
            <a:pPr marL="514350" indent="-514350">
              <a:buAutoNum type="arabicPeriod"/>
            </a:pPr>
            <a:r>
              <a:rPr lang="en-US" sz="3500" u="sng" dirty="0" smtClean="0"/>
              <a:t>Traveling</a:t>
            </a:r>
            <a:r>
              <a:rPr lang="en-US" sz="3500" dirty="0" smtClean="0"/>
              <a:t> across the country on a bicycle took several months. (noun)</a:t>
            </a:r>
          </a:p>
          <a:p>
            <a:pPr marL="514350" indent="-514350">
              <a:buAutoNum type="arabicPeriod"/>
            </a:pPr>
            <a:endParaRPr lang="en-US" sz="3500" dirty="0"/>
          </a:p>
          <a:p>
            <a:r>
              <a:rPr lang="en-US" sz="3500" dirty="0" smtClean="0"/>
              <a:t>Sometimes helping verbs are separated from the main verb:</a:t>
            </a:r>
          </a:p>
          <a:p>
            <a:pPr marL="0" indent="0">
              <a:buNone/>
            </a:pPr>
            <a:r>
              <a:rPr lang="en-US" sz="3500" dirty="0" smtClean="0"/>
              <a:t>Example:</a:t>
            </a:r>
          </a:p>
          <a:p>
            <a:pPr marL="0" indent="0">
              <a:buNone/>
            </a:pPr>
            <a:r>
              <a:rPr lang="en-US" sz="3500" u="sng" dirty="0" smtClean="0"/>
              <a:t>Have</a:t>
            </a:r>
            <a:r>
              <a:rPr lang="en-US" sz="3500" dirty="0" smtClean="0"/>
              <a:t> you not already </a:t>
            </a:r>
            <a:r>
              <a:rPr lang="en-US" sz="3500" u="sng" dirty="0" smtClean="0"/>
              <a:t>asked</a:t>
            </a:r>
            <a:r>
              <a:rPr lang="en-US" sz="3500" dirty="0" smtClean="0"/>
              <a:t> that question twice?</a:t>
            </a:r>
          </a:p>
        </p:txBody>
      </p:sp>
    </p:spTree>
    <p:extLst>
      <p:ext uri="{BB962C8B-B14F-4D97-AF65-F5344CB8AC3E}">
        <p14:creationId xmlns:p14="http://schemas.microsoft.com/office/powerpoint/2010/main" val="40501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0645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Infinitives: not verbs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6450"/>
            <a:ext cx="12192000" cy="6051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Infinitives are verb forms constructed by the word “to” followed by a stem form of a verb (or an “action word”):</a:t>
            </a:r>
          </a:p>
          <a:p>
            <a:pPr marL="0" indent="0">
              <a:buNone/>
            </a:pPr>
            <a:r>
              <a:rPr lang="en-US" sz="3200" dirty="0" smtClean="0"/>
              <a:t>	to go			to remember</a:t>
            </a:r>
          </a:p>
          <a:p>
            <a:pPr marL="0" indent="0">
              <a:buNone/>
            </a:pPr>
            <a:r>
              <a:rPr lang="en-US" sz="3200" dirty="0" smtClean="0"/>
              <a:t>	to act		to pretend</a:t>
            </a:r>
          </a:p>
          <a:p>
            <a:pPr marL="0" indent="0">
              <a:buNone/>
            </a:pPr>
            <a:r>
              <a:rPr lang="en-US" sz="3200" dirty="0" smtClean="0"/>
              <a:t>	to give		to consider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3200" dirty="0" smtClean="0"/>
              <a:t>These are not verbs. They serve other grammatical functions.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3200" dirty="0" smtClean="0"/>
              <a:t>Do not confuse infinitives with prepositional phrases. “To” followed by a </a:t>
            </a:r>
            <a:r>
              <a:rPr lang="en-US" sz="3200" b="1" dirty="0" smtClean="0"/>
              <a:t>NOUN </a:t>
            </a:r>
            <a:r>
              <a:rPr lang="en-US" sz="3200" dirty="0" smtClean="0"/>
              <a:t>(“We went </a:t>
            </a:r>
            <a:r>
              <a:rPr lang="en-US" sz="3200" u="sng" dirty="0" smtClean="0"/>
              <a:t>to school</a:t>
            </a:r>
            <a:r>
              <a:rPr lang="en-US" sz="3200" dirty="0" smtClean="0"/>
              <a:t> yesterday.”) or an </a:t>
            </a:r>
            <a:r>
              <a:rPr lang="en-US" sz="3200" b="1" dirty="0" smtClean="0"/>
              <a:t>ADJECTIVE </a:t>
            </a:r>
            <a:r>
              <a:rPr lang="en-US" sz="3200" dirty="0" smtClean="0"/>
              <a:t>(“We went </a:t>
            </a:r>
            <a:r>
              <a:rPr lang="en-US" sz="3200" u="sng" dirty="0" smtClean="0"/>
              <a:t>to our old school</a:t>
            </a:r>
            <a:r>
              <a:rPr lang="en-US" sz="3200" dirty="0" smtClean="0"/>
              <a:t> yesterday.”)  is a preposition . . . which we will talk about later.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a</a:t>
            </a:r>
            <a:r>
              <a:rPr lang="en-US" sz="6600" dirty="0" smtClean="0"/>
              <a:t>b + ac + ad = a(b + c + d)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The distributive property applies to English as well. Sometimes a word or phrase might apply to several items, but is only mentioned the first time. For example:</a:t>
            </a:r>
          </a:p>
          <a:p>
            <a:pPr marL="0" indent="0">
              <a:buNone/>
            </a:pPr>
            <a:endParaRPr lang="en-US" sz="1100" dirty="0"/>
          </a:p>
          <a:p>
            <a:pPr marL="0" indent="0" algn="ctr">
              <a:buNone/>
            </a:pPr>
            <a:r>
              <a:rPr lang="en-US" sz="4000" b="1" i="1" dirty="0" smtClean="0"/>
              <a:t>I love books and I love movies.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3200" dirty="0" smtClean="0"/>
              <a:t>We can factor out the “I love” from the sentence above, and we are left with</a:t>
            </a:r>
          </a:p>
          <a:p>
            <a:pPr marL="0" indent="0" algn="ctr">
              <a:buNone/>
            </a:pPr>
            <a:r>
              <a:rPr lang="en-US" sz="4000" b="1" dirty="0" smtClean="0"/>
              <a:t>I love (books + movies)     </a:t>
            </a:r>
            <a:r>
              <a:rPr lang="en-US" sz="4000" b="1" dirty="0" smtClean="0">
                <a:sym typeface="Wingdings" panose="05000000000000000000" pitchFamily="2" charset="2"/>
              </a:rPr>
              <a:t>   </a:t>
            </a:r>
            <a:r>
              <a:rPr lang="en-US" sz="4000" b="1" dirty="0" smtClean="0"/>
              <a:t> </a:t>
            </a:r>
            <a:r>
              <a:rPr lang="en-US" sz="5000" b="1" dirty="0" smtClean="0"/>
              <a:t>a(b + c)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11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More ab + ac + ad = a(b + c + d)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smtClean="0"/>
              <a:t>More examples:</a:t>
            </a:r>
          </a:p>
          <a:p>
            <a:pPr marL="0" indent="0">
              <a:buNone/>
            </a:pPr>
            <a:r>
              <a:rPr lang="en-US" sz="4000" b="1" dirty="0" smtClean="0"/>
              <a:t>We asked </a:t>
            </a:r>
            <a:r>
              <a:rPr lang="en-US" sz="4000" b="1" u="sng" dirty="0" smtClean="0"/>
              <a:t>to meet</a:t>
            </a:r>
            <a:r>
              <a:rPr lang="en-US" sz="4000" b="1" dirty="0" smtClean="0"/>
              <a:t> our friends and </a:t>
            </a:r>
            <a:r>
              <a:rPr lang="en-US" sz="4000" b="1" u="sng" dirty="0" smtClean="0"/>
              <a:t>to go</a:t>
            </a:r>
            <a:r>
              <a:rPr lang="en-US" sz="4000" b="1" dirty="0" smtClean="0"/>
              <a:t> to the movies.</a:t>
            </a:r>
          </a:p>
          <a:p>
            <a:pPr marL="0" indent="0">
              <a:buNone/>
            </a:pPr>
            <a:r>
              <a:rPr lang="en-US" sz="4000" dirty="0" smtClean="0"/>
              <a:t>Factor out the “to”:</a:t>
            </a:r>
          </a:p>
          <a:p>
            <a:pPr marL="0" indent="0">
              <a:buNone/>
            </a:pPr>
            <a:r>
              <a:rPr lang="en-US" sz="4000" b="1" dirty="0" smtClean="0"/>
              <a:t>We asked to meet our friends and go to the movies.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The second “to” is not needed; based on the construction of the sentence it is understood to be in front of the word “go.”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001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More ab + ac + ad = a(b + c + d)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411"/>
            <a:ext cx="12192000" cy="55895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dirty="0" smtClean="0"/>
              <a:t>More examples:</a:t>
            </a:r>
          </a:p>
          <a:p>
            <a:pPr marL="0" indent="0">
              <a:buNone/>
            </a:pPr>
            <a:r>
              <a:rPr lang="en-US" sz="3800" b="1" dirty="0" smtClean="0"/>
              <a:t>He </a:t>
            </a:r>
            <a:r>
              <a:rPr lang="en-US" sz="3800" b="1" u="sng" dirty="0" smtClean="0"/>
              <a:t>should have done</a:t>
            </a:r>
            <a:r>
              <a:rPr lang="en-US" sz="3800" b="1" dirty="0" smtClean="0"/>
              <a:t> the homework and should have given the proper response.</a:t>
            </a:r>
          </a:p>
          <a:p>
            <a:pPr marL="0" indent="0">
              <a:buNone/>
            </a:pPr>
            <a:endParaRPr lang="en-US" sz="3800" dirty="0" smtClean="0"/>
          </a:p>
          <a:p>
            <a:pPr marL="0" indent="0">
              <a:buNone/>
            </a:pPr>
            <a:r>
              <a:rPr lang="en-US" sz="3800" dirty="0" smtClean="0"/>
              <a:t>Factor out the “should have”:</a:t>
            </a:r>
          </a:p>
          <a:p>
            <a:pPr marL="0" indent="0">
              <a:buNone/>
            </a:pPr>
            <a:endParaRPr lang="en-US" sz="3800" b="1" dirty="0" smtClean="0"/>
          </a:p>
          <a:p>
            <a:pPr marL="0" indent="0">
              <a:buNone/>
            </a:pPr>
            <a:r>
              <a:rPr lang="en-US" sz="3800" b="1" dirty="0" smtClean="0"/>
              <a:t>He </a:t>
            </a:r>
            <a:r>
              <a:rPr lang="en-US" sz="3800" b="1" u="sng" dirty="0"/>
              <a:t>should have done</a:t>
            </a:r>
            <a:r>
              <a:rPr lang="en-US" sz="3800" b="1" dirty="0"/>
              <a:t> the homework and </a:t>
            </a:r>
            <a:r>
              <a:rPr lang="en-US" sz="3800" b="1" dirty="0" smtClean="0"/>
              <a:t>given </a:t>
            </a:r>
            <a:r>
              <a:rPr lang="en-US" sz="3800" b="1" dirty="0"/>
              <a:t>the proper response.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0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367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More notes on verbs: helping verbs</vt:lpstr>
      <vt:lpstr>More notes on verbs: helping verbs</vt:lpstr>
      <vt:lpstr>And a few other things…</vt:lpstr>
      <vt:lpstr>Infinitives: not verbs</vt:lpstr>
      <vt:lpstr>ab + ac + ad = a(b + c + d)</vt:lpstr>
      <vt:lpstr>More ab + ac + ad = a(b + c + d)</vt:lpstr>
      <vt:lpstr>More ab + ac + ad = a(b + c + 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notes on verbs: helping verbs</dc:title>
  <dc:creator>Paul Toohey</dc:creator>
  <cp:lastModifiedBy>Paul Toohey</cp:lastModifiedBy>
  <cp:revision>11</cp:revision>
  <dcterms:created xsi:type="dcterms:W3CDTF">2015-09-03T18:25:12Z</dcterms:created>
  <dcterms:modified xsi:type="dcterms:W3CDTF">2017-09-25T15:42:04Z</dcterms:modified>
</cp:coreProperties>
</file>