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7"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44"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5FE338-21AD-41E9-A74B-A68E39F6736A}"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F1E4-5FC2-487F-8FA4-839375308B32}" type="slidenum">
              <a:rPr lang="en-US" smtClean="0"/>
              <a:t>‹#›</a:t>
            </a:fld>
            <a:endParaRPr lang="en-US"/>
          </a:p>
        </p:txBody>
      </p:sp>
    </p:spTree>
    <p:extLst>
      <p:ext uri="{BB962C8B-B14F-4D97-AF65-F5344CB8AC3E}">
        <p14:creationId xmlns:p14="http://schemas.microsoft.com/office/powerpoint/2010/main" val="118284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5FE338-21AD-41E9-A74B-A68E39F6736A}"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F1E4-5FC2-487F-8FA4-839375308B32}" type="slidenum">
              <a:rPr lang="en-US" smtClean="0"/>
              <a:t>‹#›</a:t>
            </a:fld>
            <a:endParaRPr lang="en-US"/>
          </a:p>
        </p:txBody>
      </p:sp>
    </p:spTree>
    <p:extLst>
      <p:ext uri="{BB962C8B-B14F-4D97-AF65-F5344CB8AC3E}">
        <p14:creationId xmlns:p14="http://schemas.microsoft.com/office/powerpoint/2010/main" val="1912944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5FE338-21AD-41E9-A74B-A68E39F6736A}"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F1E4-5FC2-487F-8FA4-839375308B32}" type="slidenum">
              <a:rPr lang="en-US" smtClean="0"/>
              <a:t>‹#›</a:t>
            </a:fld>
            <a:endParaRPr lang="en-US"/>
          </a:p>
        </p:txBody>
      </p:sp>
    </p:spTree>
    <p:extLst>
      <p:ext uri="{BB962C8B-B14F-4D97-AF65-F5344CB8AC3E}">
        <p14:creationId xmlns:p14="http://schemas.microsoft.com/office/powerpoint/2010/main" val="418597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5FE338-21AD-41E9-A74B-A68E39F6736A}"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F1E4-5FC2-487F-8FA4-839375308B32}" type="slidenum">
              <a:rPr lang="en-US" smtClean="0"/>
              <a:t>‹#›</a:t>
            </a:fld>
            <a:endParaRPr lang="en-US"/>
          </a:p>
        </p:txBody>
      </p:sp>
    </p:spTree>
    <p:extLst>
      <p:ext uri="{BB962C8B-B14F-4D97-AF65-F5344CB8AC3E}">
        <p14:creationId xmlns:p14="http://schemas.microsoft.com/office/powerpoint/2010/main" val="406546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5FE338-21AD-41E9-A74B-A68E39F6736A}"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F1E4-5FC2-487F-8FA4-839375308B32}" type="slidenum">
              <a:rPr lang="en-US" smtClean="0"/>
              <a:t>‹#›</a:t>
            </a:fld>
            <a:endParaRPr lang="en-US"/>
          </a:p>
        </p:txBody>
      </p:sp>
    </p:spTree>
    <p:extLst>
      <p:ext uri="{BB962C8B-B14F-4D97-AF65-F5344CB8AC3E}">
        <p14:creationId xmlns:p14="http://schemas.microsoft.com/office/powerpoint/2010/main" val="110234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5FE338-21AD-41E9-A74B-A68E39F6736A}"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CF1E4-5FC2-487F-8FA4-839375308B32}" type="slidenum">
              <a:rPr lang="en-US" smtClean="0"/>
              <a:t>‹#›</a:t>
            </a:fld>
            <a:endParaRPr lang="en-US"/>
          </a:p>
        </p:txBody>
      </p:sp>
    </p:spTree>
    <p:extLst>
      <p:ext uri="{BB962C8B-B14F-4D97-AF65-F5344CB8AC3E}">
        <p14:creationId xmlns:p14="http://schemas.microsoft.com/office/powerpoint/2010/main" val="120918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FE338-21AD-41E9-A74B-A68E39F6736A}"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FCF1E4-5FC2-487F-8FA4-839375308B32}" type="slidenum">
              <a:rPr lang="en-US" smtClean="0"/>
              <a:t>‹#›</a:t>
            </a:fld>
            <a:endParaRPr lang="en-US"/>
          </a:p>
        </p:txBody>
      </p:sp>
    </p:spTree>
    <p:extLst>
      <p:ext uri="{BB962C8B-B14F-4D97-AF65-F5344CB8AC3E}">
        <p14:creationId xmlns:p14="http://schemas.microsoft.com/office/powerpoint/2010/main" val="201478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5FE338-21AD-41E9-A74B-A68E39F6736A}"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FCF1E4-5FC2-487F-8FA4-839375308B32}" type="slidenum">
              <a:rPr lang="en-US" smtClean="0"/>
              <a:t>‹#›</a:t>
            </a:fld>
            <a:endParaRPr lang="en-US"/>
          </a:p>
        </p:txBody>
      </p:sp>
    </p:spTree>
    <p:extLst>
      <p:ext uri="{BB962C8B-B14F-4D97-AF65-F5344CB8AC3E}">
        <p14:creationId xmlns:p14="http://schemas.microsoft.com/office/powerpoint/2010/main" val="3286999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FE338-21AD-41E9-A74B-A68E39F6736A}"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FCF1E4-5FC2-487F-8FA4-839375308B32}" type="slidenum">
              <a:rPr lang="en-US" smtClean="0"/>
              <a:t>‹#›</a:t>
            </a:fld>
            <a:endParaRPr lang="en-US"/>
          </a:p>
        </p:txBody>
      </p:sp>
    </p:spTree>
    <p:extLst>
      <p:ext uri="{BB962C8B-B14F-4D97-AF65-F5344CB8AC3E}">
        <p14:creationId xmlns:p14="http://schemas.microsoft.com/office/powerpoint/2010/main" val="268120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C5FE338-21AD-41E9-A74B-A68E39F6736A}"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CF1E4-5FC2-487F-8FA4-839375308B32}" type="slidenum">
              <a:rPr lang="en-US" smtClean="0"/>
              <a:t>‹#›</a:t>
            </a:fld>
            <a:endParaRPr lang="en-US"/>
          </a:p>
        </p:txBody>
      </p:sp>
    </p:spTree>
    <p:extLst>
      <p:ext uri="{BB962C8B-B14F-4D97-AF65-F5344CB8AC3E}">
        <p14:creationId xmlns:p14="http://schemas.microsoft.com/office/powerpoint/2010/main" val="155880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C5FE338-21AD-41E9-A74B-A68E39F6736A}"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CF1E4-5FC2-487F-8FA4-839375308B32}" type="slidenum">
              <a:rPr lang="en-US" smtClean="0"/>
              <a:t>‹#›</a:t>
            </a:fld>
            <a:endParaRPr lang="en-US"/>
          </a:p>
        </p:txBody>
      </p:sp>
    </p:spTree>
    <p:extLst>
      <p:ext uri="{BB962C8B-B14F-4D97-AF65-F5344CB8AC3E}">
        <p14:creationId xmlns:p14="http://schemas.microsoft.com/office/powerpoint/2010/main" val="141480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FE338-21AD-41E9-A74B-A68E39F6736A}" type="datetimeFigureOut">
              <a:rPr lang="en-US" smtClean="0"/>
              <a:t>9/25/2017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CF1E4-5FC2-487F-8FA4-839375308B32}" type="slidenum">
              <a:rPr lang="en-US" smtClean="0"/>
              <a:t>‹#›</a:t>
            </a:fld>
            <a:endParaRPr lang="en-US"/>
          </a:p>
        </p:txBody>
      </p:sp>
    </p:spTree>
    <p:extLst>
      <p:ext uri="{BB962C8B-B14F-4D97-AF65-F5344CB8AC3E}">
        <p14:creationId xmlns:p14="http://schemas.microsoft.com/office/powerpoint/2010/main" val="2320735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6338"/>
            <a:ext cx="12192000" cy="6186309"/>
          </a:xfrm>
          <a:prstGeom prst="rect">
            <a:avLst/>
          </a:prstGeom>
        </p:spPr>
        <p:txBody>
          <a:bodyPr wrap="square">
            <a:spAutoFit/>
          </a:bodyPr>
          <a:lstStyle/>
          <a:p>
            <a:r>
              <a:rPr lang="en-US" sz="3600" dirty="0" smtClean="0"/>
              <a:t>VERBS</a:t>
            </a:r>
          </a:p>
          <a:p>
            <a:r>
              <a:rPr lang="en-US" sz="3600" dirty="0" smtClean="0"/>
              <a:t>The </a:t>
            </a:r>
            <a:r>
              <a:rPr lang="en-US" sz="3600" dirty="0" smtClean="0"/>
              <a:t>verb indicates </a:t>
            </a:r>
            <a:r>
              <a:rPr lang="en-US" sz="3600" b="1" i="1" dirty="0" smtClean="0"/>
              <a:t>action</a:t>
            </a:r>
            <a:r>
              <a:rPr lang="en-US" sz="3600" dirty="0" smtClean="0"/>
              <a:t>:</a:t>
            </a:r>
          </a:p>
          <a:p>
            <a:endParaRPr lang="en-US" sz="3600" dirty="0" smtClean="0"/>
          </a:p>
          <a:p>
            <a:pPr lvl="1"/>
            <a:r>
              <a:rPr lang="en-US" sz="3600" dirty="0" smtClean="0"/>
              <a:t>The children ran home from school. </a:t>
            </a:r>
          </a:p>
          <a:p>
            <a:endParaRPr lang="en-US" sz="3600" dirty="0"/>
          </a:p>
          <a:p>
            <a:r>
              <a:rPr lang="en-US" sz="3600" dirty="0" smtClean="0"/>
              <a:t>Or </a:t>
            </a:r>
            <a:r>
              <a:rPr lang="en-US" sz="3600" b="1" i="1" dirty="0" smtClean="0"/>
              <a:t>state of being</a:t>
            </a:r>
            <a:r>
              <a:rPr lang="en-US" sz="3600" dirty="0" smtClean="0"/>
              <a:t>:</a:t>
            </a:r>
          </a:p>
          <a:p>
            <a:endParaRPr lang="en-US" sz="3600" dirty="0" smtClean="0"/>
          </a:p>
          <a:p>
            <a:pPr lvl="1"/>
            <a:r>
              <a:rPr lang="en-US" sz="3600" dirty="0" smtClean="0"/>
              <a:t>The book is very interesting</a:t>
            </a:r>
            <a:r>
              <a:rPr lang="en-US" sz="3600" dirty="0" smtClean="0"/>
              <a:t>.</a:t>
            </a:r>
            <a:endParaRPr lang="en-US" sz="3600" dirty="0" smtClean="0"/>
          </a:p>
          <a:p>
            <a:endParaRPr lang="en-US" sz="3600" dirty="0" smtClean="0"/>
          </a:p>
          <a:p>
            <a:r>
              <a:rPr lang="en-US" sz="3600" dirty="0"/>
              <a:t>Every sentence must have a verb; every clause must have a verb.</a:t>
            </a:r>
          </a:p>
          <a:p>
            <a:endParaRPr lang="en-US" sz="3600" dirty="0"/>
          </a:p>
        </p:txBody>
      </p:sp>
      <p:pic>
        <p:nvPicPr>
          <p:cNvPr id="2" name="Picture 1"/>
          <p:cNvPicPr>
            <a:picLocks noChangeAspect="1"/>
          </p:cNvPicPr>
          <p:nvPr/>
        </p:nvPicPr>
        <p:blipFill rotWithShape="1">
          <a:blip r:embed="rId2"/>
          <a:srcRect l="23500" r="25166" b="18474"/>
          <a:stretch/>
        </p:blipFill>
        <p:spPr>
          <a:xfrm>
            <a:off x="7124700" y="-2085"/>
            <a:ext cx="5067300" cy="4637485"/>
          </a:xfrm>
          <a:prstGeom prst="rect">
            <a:avLst/>
          </a:prstGeom>
        </p:spPr>
      </p:pic>
    </p:spTree>
    <p:extLst>
      <p:ext uri="{BB962C8B-B14F-4D97-AF65-F5344CB8AC3E}">
        <p14:creationId xmlns:p14="http://schemas.microsoft.com/office/powerpoint/2010/main" val="3282494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6338"/>
            <a:ext cx="12192000" cy="6186309"/>
          </a:xfrm>
          <a:prstGeom prst="rect">
            <a:avLst/>
          </a:prstGeom>
        </p:spPr>
        <p:txBody>
          <a:bodyPr wrap="square">
            <a:spAutoFit/>
          </a:bodyPr>
          <a:lstStyle/>
          <a:p>
            <a:r>
              <a:rPr lang="en-US" sz="3600" dirty="0" smtClean="0"/>
              <a:t>CLASSWORK:</a:t>
            </a:r>
            <a:endParaRPr lang="en-US" sz="3600" dirty="0" smtClean="0"/>
          </a:p>
          <a:p>
            <a:endParaRPr lang="en-US" sz="3600" dirty="0" smtClean="0"/>
          </a:p>
          <a:p>
            <a:r>
              <a:rPr lang="en-US" sz="3600" dirty="0" smtClean="0"/>
              <a:t>Use each of the nominative pronouns correctly in a sentence. Then, use each of the objective forms in a sentence.</a:t>
            </a:r>
          </a:p>
          <a:p>
            <a:endParaRPr lang="en-US" sz="3600" dirty="0"/>
          </a:p>
          <a:p>
            <a:r>
              <a:rPr lang="en-US" sz="3600" b="1" dirty="0" smtClean="0"/>
              <a:t>			</a:t>
            </a:r>
            <a:r>
              <a:rPr lang="en-US" sz="3600" b="1" u="sng" dirty="0" smtClean="0"/>
              <a:t>I</a:t>
            </a:r>
            <a:r>
              <a:rPr lang="en-US" sz="3600" dirty="0" smtClean="0"/>
              <a:t> went home after school </a:t>
            </a:r>
          </a:p>
          <a:p>
            <a:r>
              <a:rPr lang="en-US" sz="3600" dirty="0" smtClean="0"/>
              <a:t>				. . .</a:t>
            </a:r>
          </a:p>
          <a:p>
            <a:r>
              <a:rPr lang="en-US" sz="3600" dirty="0" smtClean="0"/>
              <a:t>			She read the book to </a:t>
            </a:r>
            <a:r>
              <a:rPr lang="en-US" sz="3600" b="1" u="sng" dirty="0" smtClean="0"/>
              <a:t>me</a:t>
            </a:r>
            <a:r>
              <a:rPr lang="en-US" sz="3600" dirty="0" smtClean="0"/>
              <a:t>.</a:t>
            </a:r>
          </a:p>
          <a:p>
            <a:endParaRPr lang="en-US" sz="3600" dirty="0"/>
          </a:p>
          <a:p>
            <a:r>
              <a:rPr lang="en-US" sz="3600" dirty="0" smtClean="0"/>
              <a:t>5 – 7 word sentences.</a:t>
            </a:r>
            <a:endParaRPr lang="en-US" sz="3600" dirty="0" smtClean="0"/>
          </a:p>
          <a:p>
            <a:endParaRPr lang="en-US" sz="3600" dirty="0"/>
          </a:p>
        </p:txBody>
      </p:sp>
      <p:sp>
        <p:nvSpPr>
          <p:cNvPr id="13" name="Curved Right Arrow 12"/>
          <p:cNvSpPr/>
          <p:nvPr/>
        </p:nvSpPr>
        <p:spPr>
          <a:xfrm>
            <a:off x="1701800" y="3399492"/>
            <a:ext cx="863600" cy="1223308"/>
          </a:xfrm>
          <a:prstGeom prst="curvedRightArrow">
            <a:avLst/>
          </a:prstGeom>
          <a:solidFill>
            <a:srgbClr val="C00000"/>
          </a:solidFill>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8915400" y="3195538"/>
            <a:ext cx="2895600" cy="1631216"/>
          </a:xfrm>
          <a:prstGeom prst="rect">
            <a:avLst/>
          </a:prstGeom>
          <a:noFill/>
        </p:spPr>
        <p:txBody>
          <a:bodyPr wrap="square" rtlCol="0">
            <a:spAutoFit/>
          </a:bodyPr>
          <a:lstStyle/>
          <a:p>
            <a:r>
              <a:rPr lang="en-US" sz="2000" dirty="0" smtClean="0">
                <a:latin typeface="Cooper Black" panose="0208090404030B020404" pitchFamily="18" charset="0"/>
              </a:rPr>
              <a:t>Pair up the nominative pronoun sentence with the objective pronoun sentence.</a:t>
            </a:r>
            <a:endParaRPr lang="en-US" sz="2000" dirty="0">
              <a:latin typeface="Cooper Black" panose="0208090404030B020404" pitchFamily="18" charset="0"/>
            </a:endParaRPr>
          </a:p>
        </p:txBody>
      </p:sp>
      <p:cxnSp>
        <p:nvCxnSpPr>
          <p:cNvPr id="16" name="Straight Arrow Connector 15"/>
          <p:cNvCxnSpPr/>
          <p:nvPr/>
        </p:nvCxnSpPr>
        <p:spPr>
          <a:xfrm flipH="1" flipV="1">
            <a:off x="7658100" y="3399492"/>
            <a:ext cx="1257300" cy="3216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658100" y="4343400"/>
            <a:ext cx="1257300" cy="139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31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6338"/>
            <a:ext cx="12192000" cy="2308324"/>
          </a:xfrm>
          <a:prstGeom prst="rect">
            <a:avLst/>
          </a:prstGeom>
        </p:spPr>
        <p:txBody>
          <a:bodyPr wrap="square">
            <a:spAutoFit/>
          </a:bodyPr>
          <a:lstStyle/>
          <a:p>
            <a:r>
              <a:rPr lang="en-US" sz="4800" b="1" i="1" dirty="0" smtClean="0"/>
              <a:t>-</a:t>
            </a:r>
            <a:r>
              <a:rPr lang="en-US" sz="4800" b="1" i="1" dirty="0" err="1" smtClean="0"/>
              <a:t>ed</a:t>
            </a:r>
            <a:r>
              <a:rPr lang="en-US" sz="4800" b="1" i="1" dirty="0" smtClean="0"/>
              <a:t> </a:t>
            </a:r>
            <a:r>
              <a:rPr lang="en-US" sz="4800" dirty="0" smtClean="0"/>
              <a:t>and </a:t>
            </a:r>
            <a:r>
              <a:rPr lang="en-US" sz="4800" b="1" i="1" dirty="0" smtClean="0"/>
              <a:t>–</a:t>
            </a:r>
            <a:r>
              <a:rPr lang="en-US" sz="4800" b="1" i="1" dirty="0" err="1" smtClean="0"/>
              <a:t>ing</a:t>
            </a:r>
            <a:r>
              <a:rPr lang="en-US" sz="4800" b="1" i="1" dirty="0" smtClean="0"/>
              <a:t> </a:t>
            </a:r>
            <a:r>
              <a:rPr lang="en-US" sz="4800" dirty="0" smtClean="0"/>
              <a:t>are common verb suffixes; verbs can be </a:t>
            </a:r>
            <a:r>
              <a:rPr lang="en-US" sz="4800" u="sng" dirty="0" smtClean="0"/>
              <a:t>past tense</a:t>
            </a:r>
            <a:r>
              <a:rPr lang="en-US" sz="4800" dirty="0" smtClean="0"/>
              <a:t>, </a:t>
            </a:r>
            <a:r>
              <a:rPr lang="en-US" sz="4800" u="sng" dirty="0" smtClean="0"/>
              <a:t>present tense</a:t>
            </a:r>
            <a:r>
              <a:rPr lang="en-US" sz="4800" dirty="0" smtClean="0"/>
              <a:t>, or </a:t>
            </a:r>
            <a:r>
              <a:rPr lang="en-US" sz="4800" u="sng" dirty="0" smtClean="0"/>
              <a:t>future tense</a:t>
            </a:r>
            <a:r>
              <a:rPr lang="en-US" sz="4800" dirty="0" smtClean="0"/>
              <a:t>; only verbs show tense.</a:t>
            </a:r>
            <a:endParaRPr lang="en-US" sz="4800" dirty="0"/>
          </a:p>
        </p:txBody>
      </p:sp>
      <p:pic>
        <p:nvPicPr>
          <p:cNvPr id="2" name="Picture 1"/>
          <p:cNvPicPr>
            <a:picLocks noChangeAspect="1"/>
          </p:cNvPicPr>
          <p:nvPr/>
        </p:nvPicPr>
        <p:blipFill>
          <a:blip r:embed="rId2"/>
          <a:stretch>
            <a:fillRect/>
          </a:stretch>
        </p:blipFill>
        <p:spPr>
          <a:xfrm>
            <a:off x="4152900" y="2631021"/>
            <a:ext cx="8039100" cy="4226979"/>
          </a:xfrm>
          <a:prstGeom prst="rect">
            <a:avLst/>
          </a:prstGeom>
        </p:spPr>
      </p:pic>
    </p:spTree>
    <p:extLst>
      <p:ext uri="{BB962C8B-B14F-4D97-AF65-F5344CB8AC3E}">
        <p14:creationId xmlns:p14="http://schemas.microsoft.com/office/powerpoint/2010/main" val="1371970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3860"/>
            <a:ext cx="12192000" cy="6694140"/>
          </a:xfrm>
          <a:prstGeom prst="rect">
            <a:avLst/>
          </a:prstGeom>
        </p:spPr>
        <p:txBody>
          <a:bodyPr wrap="square">
            <a:spAutoFit/>
          </a:bodyPr>
          <a:lstStyle/>
          <a:p>
            <a:r>
              <a:rPr lang="en-US" sz="3600" dirty="0" smtClean="0"/>
              <a:t>All sentences can be </a:t>
            </a:r>
            <a:r>
              <a:rPr lang="en-US" sz="3600" dirty="0" smtClean="0"/>
              <a:t>broken down </a:t>
            </a:r>
            <a:r>
              <a:rPr lang="en-US" sz="3600" dirty="0" smtClean="0"/>
              <a:t>into two </a:t>
            </a:r>
            <a:r>
              <a:rPr lang="en-US" sz="3600" dirty="0" smtClean="0"/>
              <a:t>parts:</a:t>
            </a:r>
            <a:endParaRPr lang="en-US" sz="3600" dirty="0" smtClean="0"/>
          </a:p>
          <a:p>
            <a:endParaRPr lang="en-US" sz="3600" dirty="0" smtClean="0"/>
          </a:p>
          <a:p>
            <a:pPr marL="1028700" lvl="1" indent="-571500">
              <a:buFont typeface="Arial" panose="020B0604020202020204" pitchFamily="34" charset="0"/>
              <a:buChar char="•"/>
            </a:pPr>
            <a:r>
              <a:rPr lang="en-US" sz="3600" u="sng" dirty="0" smtClean="0"/>
              <a:t>Subject</a:t>
            </a:r>
            <a:r>
              <a:rPr lang="en-US" sz="3600" dirty="0" smtClean="0"/>
              <a:t>: who or what the sentence is about</a:t>
            </a:r>
          </a:p>
          <a:p>
            <a:pPr marL="1028700" lvl="1" indent="-571500">
              <a:buFont typeface="Arial" panose="020B0604020202020204" pitchFamily="34" charset="0"/>
              <a:buChar char="•"/>
            </a:pPr>
            <a:r>
              <a:rPr lang="en-US" sz="3600" u="sng" dirty="0" smtClean="0"/>
              <a:t>Predicate</a:t>
            </a:r>
            <a:r>
              <a:rPr lang="en-US" sz="3600" dirty="0" smtClean="0"/>
              <a:t>: the verb and the rest of the sentence; tells “What about the subject?”</a:t>
            </a:r>
          </a:p>
          <a:p>
            <a:pPr lvl="1"/>
            <a:endParaRPr lang="en-US" sz="3600" dirty="0" smtClean="0"/>
          </a:p>
          <a:p>
            <a:pPr lvl="1"/>
            <a:r>
              <a:rPr lang="en-US" sz="3600" dirty="0" smtClean="0"/>
              <a:t>	</a:t>
            </a:r>
            <a:r>
              <a:rPr lang="en-US" sz="3600" b="1" i="1" dirty="0" smtClean="0"/>
              <a:t>Example</a:t>
            </a:r>
            <a:r>
              <a:rPr lang="en-US" sz="3600" b="1" dirty="0" smtClean="0"/>
              <a:t>: I ran to the park.</a:t>
            </a:r>
          </a:p>
          <a:p>
            <a:pPr lvl="1"/>
            <a:endParaRPr lang="en-US" sz="3600" dirty="0"/>
          </a:p>
          <a:p>
            <a:r>
              <a:rPr lang="en-US" sz="3500" dirty="0" smtClean="0"/>
              <a:t>“</a:t>
            </a:r>
            <a:r>
              <a:rPr lang="en-US" sz="3500" dirty="0" smtClean="0"/>
              <a:t>I” = who the sentence is about; “ran to the park” = what “I” did</a:t>
            </a:r>
            <a:r>
              <a:rPr lang="en-US" sz="3500" dirty="0" smtClean="0"/>
              <a:t>.</a:t>
            </a:r>
          </a:p>
          <a:p>
            <a:r>
              <a:rPr lang="en-US" sz="3500" dirty="0" smtClean="0"/>
              <a:t>So . . .</a:t>
            </a:r>
            <a:endParaRPr lang="en-US" sz="3500" dirty="0"/>
          </a:p>
          <a:p>
            <a:r>
              <a:rPr lang="en-US" sz="3500" dirty="0" smtClean="0"/>
              <a:t>“I” is the subject; “ran to the park” is the predicate.</a:t>
            </a:r>
            <a:endParaRPr lang="en-US" sz="3500" dirty="0" smtClean="0"/>
          </a:p>
          <a:p>
            <a:endParaRPr lang="en-US" sz="3600" dirty="0"/>
          </a:p>
        </p:txBody>
      </p:sp>
    </p:spTree>
    <p:extLst>
      <p:ext uri="{BB962C8B-B14F-4D97-AF65-F5344CB8AC3E}">
        <p14:creationId xmlns:p14="http://schemas.microsoft.com/office/powerpoint/2010/main" val="1026426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6338"/>
            <a:ext cx="12192000" cy="6186309"/>
          </a:xfrm>
          <a:prstGeom prst="rect">
            <a:avLst/>
          </a:prstGeom>
        </p:spPr>
        <p:txBody>
          <a:bodyPr wrap="square">
            <a:spAutoFit/>
          </a:bodyPr>
          <a:lstStyle/>
          <a:p>
            <a:r>
              <a:rPr lang="en-US" sz="3600" b="1" dirty="0" smtClean="0"/>
              <a:t>Verbs can be a single, simple word: </a:t>
            </a:r>
          </a:p>
          <a:p>
            <a:endParaRPr lang="en-US" sz="3600" dirty="0" smtClean="0"/>
          </a:p>
          <a:p>
            <a:pPr lvl="1"/>
            <a:r>
              <a:rPr lang="en-US" sz="3600" dirty="0" smtClean="0"/>
              <a:t>It </a:t>
            </a:r>
            <a:r>
              <a:rPr lang="en-US" sz="3600" u="sng" dirty="0" smtClean="0"/>
              <a:t>is</a:t>
            </a:r>
            <a:r>
              <a:rPr lang="en-US" sz="3600" dirty="0" smtClean="0"/>
              <a:t> late.</a:t>
            </a:r>
          </a:p>
          <a:p>
            <a:endParaRPr lang="en-US" sz="3600" dirty="0" smtClean="0"/>
          </a:p>
          <a:p>
            <a:r>
              <a:rPr lang="en-US" sz="3600" b="1" dirty="0" smtClean="0"/>
              <a:t>Verbs can also be complex, multi-word verbs: </a:t>
            </a:r>
          </a:p>
          <a:p>
            <a:pPr lvl="1"/>
            <a:endParaRPr lang="en-US" sz="3600" dirty="0" smtClean="0"/>
          </a:p>
          <a:p>
            <a:pPr lvl="1"/>
            <a:r>
              <a:rPr lang="en-US" sz="3600" dirty="0" smtClean="0"/>
              <a:t>He </a:t>
            </a:r>
            <a:r>
              <a:rPr lang="en-US" sz="3600" u="sng" dirty="0" smtClean="0"/>
              <a:t>should have been given</a:t>
            </a:r>
            <a:r>
              <a:rPr lang="en-US" sz="3600" dirty="0" smtClean="0"/>
              <a:t> more time. </a:t>
            </a:r>
          </a:p>
          <a:p>
            <a:endParaRPr lang="en-US" sz="3600" dirty="0" smtClean="0"/>
          </a:p>
          <a:p>
            <a:pPr lvl="1"/>
            <a:r>
              <a:rPr lang="en-US" sz="3600" dirty="0" smtClean="0"/>
              <a:t>“Should have been given” is called a </a:t>
            </a:r>
            <a:r>
              <a:rPr lang="en-US" sz="3600" u="sng" dirty="0" smtClean="0"/>
              <a:t>verb phrase</a:t>
            </a:r>
            <a:r>
              <a:rPr lang="en-US" sz="3600" dirty="0" smtClean="0"/>
              <a:t> —a single verb of more than one word.</a:t>
            </a:r>
          </a:p>
          <a:p>
            <a:endParaRPr lang="en-US" sz="3600" dirty="0"/>
          </a:p>
        </p:txBody>
      </p:sp>
    </p:spTree>
    <p:extLst>
      <p:ext uri="{BB962C8B-B14F-4D97-AF65-F5344CB8AC3E}">
        <p14:creationId xmlns:p14="http://schemas.microsoft.com/office/powerpoint/2010/main" val="2789056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52975" y="3733800"/>
            <a:ext cx="6038850" cy="3124200"/>
          </a:xfrm>
          <a:prstGeom prst="rect">
            <a:avLst/>
          </a:prstGeom>
        </p:spPr>
      </p:pic>
      <p:sp>
        <p:nvSpPr>
          <p:cNvPr id="5" name="Rectangle 4"/>
          <p:cNvSpPr/>
          <p:nvPr/>
        </p:nvSpPr>
        <p:spPr>
          <a:xfrm>
            <a:off x="0" y="306338"/>
            <a:ext cx="12192000" cy="4524315"/>
          </a:xfrm>
          <a:prstGeom prst="rect">
            <a:avLst/>
          </a:prstGeom>
        </p:spPr>
        <p:txBody>
          <a:bodyPr wrap="square">
            <a:spAutoFit/>
          </a:bodyPr>
          <a:lstStyle/>
          <a:p>
            <a:r>
              <a:rPr lang="en-US" sz="3600" dirty="0" smtClean="0"/>
              <a:t>Conjugating verbs: </a:t>
            </a:r>
          </a:p>
          <a:p>
            <a:r>
              <a:rPr lang="en-US" sz="3600" dirty="0" smtClean="0"/>
              <a:t>subjects taking the pronouns </a:t>
            </a:r>
            <a:r>
              <a:rPr lang="en-US" sz="3600" b="1" u="sng" dirty="0" smtClean="0"/>
              <a:t>he</a:t>
            </a:r>
            <a:r>
              <a:rPr lang="en-US" sz="3600" dirty="0" smtClean="0"/>
              <a:t>, </a:t>
            </a:r>
            <a:r>
              <a:rPr lang="en-US" sz="3600" b="1" u="sng" dirty="0" smtClean="0"/>
              <a:t>it</a:t>
            </a:r>
            <a:r>
              <a:rPr lang="en-US" sz="3600" dirty="0" smtClean="0"/>
              <a:t>, and </a:t>
            </a:r>
            <a:r>
              <a:rPr lang="en-US" sz="3600" b="1" u="sng" dirty="0" smtClean="0"/>
              <a:t>she</a:t>
            </a:r>
            <a:r>
              <a:rPr lang="en-US" sz="3600" dirty="0" smtClean="0"/>
              <a:t> will have verbs which end in </a:t>
            </a:r>
            <a:r>
              <a:rPr lang="en-US" sz="3600" b="1" i="1" dirty="0" smtClean="0"/>
              <a:t>–s </a:t>
            </a:r>
            <a:r>
              <a:rPr lang="en-US" sz="3600" dirty="0" smtClean="0"/>
              <a:t>or </a:t>
            </a:r>
            <a:r>
              <a:rPr lang="en-US" sz="3600" b="1" i="1" dirty="0" smtClean="0"/>
              <a:t>-</a:t>
            </a:r>
            <a:r>
              <a:rPr lang="en-US" sz="3600" b="1" i="1" dirty="0" err="1" smtClean="0"/>
              <a:t>es</a:t>
            </a:r>
            <a:r>
              <a:rPr lang="en-US" sz="3600" dirty="0" smtClean="0"/>
              <a:t>, when in the present tense.</a:t>
            </a:r>
          </a:p>
          <a:p>
            <a:endParaRPr lang="en-US" sz="3600" dirty="0" smtClean="0"/>
          </a:p>
          <a:p>
            <a:pPr lvl="1"/>
            <a:r>
              <a:rPr lang="en-US" sz="3600" dirty="0" smtClean="0"/>
              <a:t>I </a:t>
            </a:r>
            <a:r>
              <a:rPr lang="en-US" sz="3600" b="1" u="sng" dirty="0" smtClean="0"/>
              <a:t>run</a:t>
            </a:r>
            <a:r>
              <a:rPr lang="en-US" sz="3600" dirty="0" smtClean="0"/>
              <a:t> around the track.</a:t>
            </a:r>
          </a:p>
          <a:p>
            <a:pPr lvl="1"/>
            <a:r>
              <a:rPr lang="en-US" sz="3600" dirty="0" smtClean="0"/>
              <a:t>Bob (he) </a:t>
            </a:r>
            <a:r>
              <a:rPr lang="en-US" sz="3600" b="1" u="sng" dirty="0" smtClean="0"/>
              <a:t>runs</a:t>
            </a:r>
            <a:r>
              <a:rPr lang="en-US" sz="3600" dirty="0" smtClean="0"/>
              <a:t> around the track.</a:t>
            </a:r>
          </a:p>
          <a:p>
            <a:pPr lvl="1"/>
            <a:r>
              <a:rPr lang="en-US" sz="3600" dirty="0" smtClean="0"/>
              <a:t>Bob and Sally (they) </a:t>
            </a:r>
            <a:r>
              <a:rPr lang="en-US" sz="3600" b="1" u="sng" dirty="0" smtClean="0"/>
              <a:t>run</a:t>
            </a:r>
            <a:r>
              <a:rPr lang="en-US" sz="3600" dirty="0" smtClean="0"/>
              <a:t> around the track.</a:t>
            </a:r>
          </a:p>
          <a:p>
            <a:endParaRPr lang="en-US" sz="3600" dirty="0"/>
          </a:p>
        </p:txBody>
      </p:sp>
    </p:spTree>
    <p:extLst>
      <p:ext uri="{BB962C8B-B14F-4D97-AF65-F5344CB8AC3E}">
        <p14:creationId xmlns:p14="http://schemas.microsoft.com/office/powerpoint/2010/main" val="1775322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6338"/>
            <a:ext cx="12192000" cy="6309420"/>
          </a:xfrm>
          <a:prstGeom prst="rect">
            <a:avLst/>
          </a:prstGeom>
        </p:spPr>
        <p:txBody>
          <a:bodyPr wrap="square">
            <a:spAutoFit/>
          </a:bodyPr>
          <a:lstStyle/>
          <a:p>
            <a:r>
              <a:rPr lang="en-US" sz="4000" b="1" dirty="0" smtClean="0"/>
              <a:t>How do we know which ending?</a:t>
            </a:r>
          </a:p>
          <a:p>
            <a:endParaRPr lang="en-US" sz="3600" dirty="0" smtClean="0"/>
          </a:p>
          <a:p>
            <a:r>
              <a:rPr lang="en-US" sz="4000" dirty="0" smtClean="0"/>
              <a:t>I </a:t>
            </a:r>
            <a:r>
              <a:rPr lang="en-US" sz="4000" b="1" dirty="0" smtClean="0"/>
              <a:t>play</a:t>
            </a:r>
            <a:r>
              <a:rPr lang="en-US" sz="4000" dirty="0" smtClean="0"/>
              <a:t>				we </a:t>
            </a:r>
            <a:r>
              <a:rPr lang="en-US" sz="4000" b="1" dirty="0" smtClean="0"/>
              <a:t>play</a:t>
            </a:r>
          </a:p>
          <a:p>
            <a:r>
              <a:rPr lang="en-US" sz="4000" dirty="0" smtClean="0"/>
              <a:t>You </a:t>
            </a:r>
            <a:r>
              <a:rPr lang="en-US" sz="4000" b="1" dirty="0" smtClean="0"/>
              <a:t>play</a:t>
            </a:r>
            <a:r>
              <a:rPr lang="en-US" sz="4000" dirty="0" smtClean="0"/>
              <a:t>				they </a:t>
            </a:r>
            <a:r>
              <a:rPr lang="en-US" sz="4000" b="1" dirty="0" smtClean="0"/>
              <a:t>play</a:t>
            </a:r>
          </a:p>
          <a:p>
            <a:r>
              <a:rPr lang="en-US" sz="4000" dirty="0" smtClean="0"/>
              <a:t>He/she/it </a:t>
            </a:r>
            <a:r>
              <a:rPr lang="en-US" sz="4000" b="1" dirty="0" smtClean="0"/>
              <a:t>plays</a:t>
            </a:r>
          </a:p>
          <a:p>
            <a:endParaRPr lang="en-US" sz="4000" dirty="0" smtClean="0"/>
          </a:p>
          <a:p>
            <a:endParaRPr lang="en-US" sz="1600" dirty="0" smtClean="0"/>
          </a:p>
          <a:p>
            <a:r>
              <a:rPr lang="en-US" sz="4000" dirty="0" smtClean="0"/>
              <a:t>I </a:t>
            </a:r>
            <a:r>
              <a:rPr lang="en-US" sz="4000" b="1" dirty="0" smtClean="0"/>
              <a:t>go</a:t>
            </a:r>
            <a:r>
              <a:rPr lang="en-US" sz="4000" dirty="0" smtClean="0"/>
              <a:t>					we </a:t>
            </a:r>
            <a:r>
              <a:rPr lang="en-US" sz="4000" b="1" dirty="0" smtClean="0"/>
              <a:t>go</a:t>
            </a:r>
          </a:p>
          <a:p>
            <a:r>
              <a:rPr lang="en-US" sz="4000" dirty="0" smtClean="0"/>
              <a:t>You </a:t>
            </a:r>
            <a:r>
              <a:rPr lang="en-US" sz="4000" b="1" dirty="0" smtClean="0"/>
              <a:t>go</a:t>
            </a:r>
            <a:r>
              <a:rPr lang="en-US" sz="4000" dirty="0" smtClean="0"/>
              <a:t>				they </a:t>
            </a:r>
            <a:r>
              <a:rPr lang="en-US" sz="4000" b="1" dirty="0" smtClean="0"/>
              <a:t>go</a:t>
            </a:r>
          </a:p>
          <a:p>
            <a:r>
              <a:rPr lang="en-US" sz="4000" dirty="0" smtClean="0"/>
              <a:t>He/she/it </a:t>
            </a:r>
            <a:r>
              <a:rPr lang="en-US" sz="4000" b="1" dirty="0" smtClean="0"/>
              <a:t>goes</a:t>
            </a:r>
          </a:p>
          <a:p>
            <a:endParaRPr lang="en-US" sz="3600" dirty="0"/>
          </a:p>
        </p:txBody>
      </p:sp>
    </p:spTree>
    <p:extLst>
      <p:ext uri="{BB962C8B-B14F-4D97-AF65-F5344CB8AC3E}">
        <p14:creationId xmlns:p14="http://schemas.microsoft.com/office/powerpoint/2010/main" val="2957205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6338"/>
            <a:ext cx="12192000" cy="6186309"/>
          </a:xfrm>
          <a:prstGeom prst="rect">
            <a:avLst/>
          </a:prstGeom>
        </p:spPr>
        <p:txBody>
          <a:bodyPr wrap="square">
            <a:spAutoFit/>
          </a:bodyPr>
          <a:lstStyle/>
          <a:p>
            <a:r>
              <a:rPr lang="en-US" sz="4000" dirty="0" smtClean="0"/>
              <a:t>These are the only necessary pronouns, as they are the NOMINATIVE pronouns—I, you, he, she, it, we, they—(which are used for subjects) and the verb need only “agree” with the subject. </a:t>
            </a:r>
          </a:p>
          <a:p>
            <a:endParaRPr lang="en-US" sz="4000" dirty="0" smtClean="0"/>
          </a:p>
          <a:p>
            <a:r>
              <a:rPr lang="en-US" sz="4000" dirty="0" smtClean="0"/>
              <a:t>The OBJECTIVE pronouns—me, him, her, us, them—never take a verb, as they are never subjects of sentences</a:t>
            </a:r>
            <a:r>
              <a:rPr lang="en-US" sz="4000" dirty="0" smtClean="0"/>
              <a:t>.</a:t>
            </a:r>
          </a:p>
          <a:p>
            <a:endParaRPr lang="en-US" sz="4000" dirty="0"/>
          </a:p>
          <a:p>
            <a:r>
              <a:rPr lang="en-US" sz="4000" dirty="0" smtClean="0"/>
              <a:t>Or, to see it a different way:</a:t>
            </a:r>
            <a:endParaRPr lang="en-US" sz="4000" dirty="0" smtClean="0"/>
          </a:p>
          <a:p>
            <a:endParaRPr lang="en-US" sz="3600" dirty="0"/>
          </a:p>
        </p:txBody>
      </p:sp>
    </p:spTree>
    <p:extLst>
      <p:ext uri="{BB962C8B-B14F-4D97-AF65-F5344CB8AC3E}">
        <p14:creationId xmlns:p14="http://schemas.microsoft.com/office/powerpoint/2010/main" val="3762593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08600" y="5168900"/>
            <a:ext cx="2463061" cy="1434733"/>
          </a:xfrm>
          <a:prstGeom prst="rect">
            <a:avLst/>
          </a:prstGeom>
        </p:spPr>
      </p:pic>
      <p:pic>
        <p:nvPicPr>
          <p:cNvPr id="3" name="Picture 2"/>
          <p:cNvPicPr>
            <a:picLocks noChangeAspect="1"/>
          </p:cNvPicPr>
          <p:nvPr/>
        </p:nvPicPr>
        <p:blipFill>
          <a:blip r:embed="rId3"/>
          <a:stretch>
            <a:fillRect/>
          </a:stretch>
        </p:blipFill>
        <p:spPr>
          <a:xfrm>
            <a:off x="0" y="3752850"/>
            <a:ext cx="2484120" cy="3105150"/>
          </a:xfrm>
          <a:prstGeom prst="rect">
            <a:avLst/>
          </a:prstGeom>
        </p:spPr>
      </p:pic>
      <p:pic>
        <p:nvPicPr>
          <p:cNvPr id="2" name="Picture 1"/>
          <p:cNvPicPr>
            <a:picLocks noChangeAspect="1"/>
          </p:cNvPicPr>
          <p:nvPr/>
        </p:nvPicPr>
        <p:blipFill>
          <a:blip r:embed="rId4"/>
          <a:stretch>
            <a:fillRect/>
          </a:stretch>
        </p:blipFill>
        <p:spPr>
          <a:xfrm>
            <a:off x="9254235" y="0"/>
            <a:ext cx="2937765" cy="4394200"/>
          </a:xfrm>
          <a:prstGeom prst="rect">
            <a:avLst/>
          </a:prstGeom>
        </p:spPr>
      </p:pic>
      <p:sp>
        <p:nvSpPr>
          <p:cNvPr id="5" name="Rectangle 4"/>
          <p:cNvSpPr/>
          <p:nvPr/>
        </p:nvSpPr>
        <p:spPr>
          <a:xfrm>
            <a:off x="0" y="306338"/>
            <a:ext cx="12192000" cy="6894195"/>
          </a:xfrm>
          <a:prstGeom prst="rect">
            <a:avLst/>
          </a:prstGeom>
        </p:spPr>
        <p:txBody>
          <a:bodyPr wrap="square">
            <a:spAutoFit/>
          </a:bodyPr>
          <a:lstStyle/>
          <a:p>
            <a:r>
              <a:rPr lang="en-US" sz="3600" dirty="0" smtClean="0"/>
              <a:t>For instance, “I” will always be a subject for some verb:</a:t>
            </a:r>
          </a:p>
          <a:p>
            <a:endParaRPr lang="en-US" sz="3600" dirty="0"/>
          </a:p>
          <a:p>
            <a:pPr lvl="1"/>
            <a:r>
              <a:rPr lang="en-US" sz="3600" b="1" u="sng" dirty="0" smtClean="0"/>
              <a:t>I</a:t>
            </a:r>
            <a:r>
              <a:rPr lang="en-US" sz="3600" b="1" dirty="0" smtClean="0"/>
              <a:t> ate dinner last night.  </a:t>
            </a:r>
          </a:p>
          <a:p>
            <a:endParaRPr lang="en-US" sz="3600" dirty="0"/>
          </a:p>
          <a:p>
            <a:endParaRPr lang="en-US" sz="3600" dirty="0" smtClean="0"/>
          </a:p>
          <a:p>
            <a:r>
              <a:rPr lang="en-US" sz="3600" dirty="0" smtClean="0"/>
              <a:t>“Me” will never be a subject for a verb:</a:t>
            </a:r>
          </a:p>
          <a:p>
            <a:endParaRPr lang="en-US" sz="3200" dirty="0" smtClean="0"/>
          </a:p>
          <a:p>
            <a:endParaRPr lang="en-US" sz="1400" dirty="0" smtClean="0"/>
          </a:p>
          <a:p>
            <a:pPr lvl="1"/>
            <a:r>
              <a:rPr lang="en-US" sz="3600" b="1" dirty="0" smtClean="0"/>
              <a:t>		  </a:t>
            </a:r>
          </a:p>
          <a:p>
            <a:pPr lvl="1"/>
            <a:r>
              <a:rPr lang="en-US" sz="3500" b="1" dirty="0"/>
              <a:t>	</a:t>
            </a:r>
            <a:r>
              <a:rPr lang="en-US" sz="3500" b="1" dirty="0" smtClean="0"/>
              <a:t>	  </a:t>
            </a:r>
            <a:r>
              <a:rPr lang="en-US" sz="3500" b="1" u="sng" dirty="0" smtClean="0"/>
              <a:t>Me</a:t>
            </a:r>
            <a:r>
              <a:rPr lang="en-US" sz="3500" b="1" dirty="0" smtClean="0"/>
              <a:t> and my friends played video games this weekend.</a:t>
            </a:r>
            <a:endParaRPr lang="en-US" sz="3500" b="1" dirty="0"/>
          </a:p>
          <a:p>
            <a:endParaRPr lang="en-US" sz="3600" dirty="0" smtClean="0"/>
          </a:p>
          <a:p>
            <a:endParaRPr lang="en-US" sz="3600" dirty="0"/>
          </a:p>
          <a:p>
            <a:endParaRPr lang="en-US" sz="3600" dirty="0"/>
          </a:p>
        </p:txBody>
      </p:sp>
      <p:pic>
        <p:nvPicPr>
          <p:cNvPr id="6" name="Picture 5"/>
          <p:cNvPicPr>
            <a:picLocks noChangeAspect="1"/>
          </p:cNvPicPr>
          <p:nvPr/>
        </p:nvPicPr>
        <p:blipFill>
          <a:blip r:embed="rId5"/>
          <a:stretch>
            <a:fillRect/>
          </a:stretch>
        </p:blipFill>
        <p:spPr>
          <a:xfrm>
            <a:off x="5155914" y="1117600"/>
            <a:ext cx="2307113" cy="1297751"/>
          </a:xfrm>
          <a:prstGeom prst="rect">
            <a:avLst/>
          </a:prstGeom>
        </p:spPr>
      </p:pic>
      <p:cxnSp>
        <p:nvCxnSpPr>
          <p:cNvPr id="8" name="Straight Connector 7"/>
          <p:cNvCxnSpPr/>
          <p:nvPr/>
        </p:nvCxnSpPr>
        <p:spPr>
          <a:xfrm>
            <a:off x="266700" y="2819400"/>
            <a:ext cx="86487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 name="Curved Down Arrow 8"/>
          <p:cNvSpPr/>
          <p:nvPr/>
        </p:nvSpPr>
        <p:spPr>
          <a:xfrm>
            <a:off x="558800" y="1117600"/>
            <a:ext cx="546100" cy="248919"/>
          </a:xfrm>
          <a:prstGeom prst="curvedDownArrow">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a:off x="2336800" y="3868231"/>
            <a:ext cx="4216400" cy="95813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9867900" y="5411935"/>
            <a:ext cx="1551582" cy="646331"/>
          </a:xfrm>
          <a:prstGeom prst="rect">
            <a:avLst/>
          </a:prstGeom>
          <a:noFill/>
        </p:spPr>
        <p:txBody>
          <a:bodyPr wrap="square" rtlCol="0">
            <a:spAutoFit/>
          </a:bodyPr>
          <a:lstStyle/>
          <a:p>
            <a:r>
              <a:rPr lang="en-US" dirty="0" smtClean="0"/>
              <a:t>“Me played video games.” </a:t>
            </a:r>
            <a:endParaRPr lang="en-US" dirty="0"/>
          </a:p>
        </p:txBody>
      </p:sp>
      <p:pic>
        <p:nvPicPr>
          <p:cNvPr id="12" name="Picture 11"/>
          <p:cNvPicPr>
            <a:picLocks noChangeAspect="1"/>
          </p:cNvPicPr>
          <p:nvPr/>
        </p:nvPicPr>
        <p:blipFill>
          <a:blip r:embed="rId6"/>
          <a:stretch>
            <a:fillRect/>
          </a:stretch>
        </p:blipFill>
        <p:spPr>
          <a:xfrm flipH="1">
            <a:off x="9832858" y="6261100"/>
            <a:ext cx="417830" cy="596900"/>
          </a:xfrm>
          <a:prstGeom prst="rect">
            <a:avLst/>
          </a:prstGeom>
        </p:spPr>
      </p:pic>
      <p:sp>
        <p:nvSpPr>
          <p:cNvPr id="13" name="Oval Callout 12"/>
          <p:cNvSpPr/>
          <p:nvPr/>
        </p:nvSpPr>
        <p:spPr>
          <a:xfrm>
            <a:off x="9652000" y="5411935"/>
            <a:ext cx="1767482" cy="677898"/>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658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6338"/>
            <a:ext cx="12192000" cy="6771084"/>
          </a:xfrm>
          <a:prstGeom prst="rect">
            <a:avLst/>
          </a:prstGeom>
        </p:spPr>
        <p:txBody>
          <a:bodyPr wrap="square">
            <a:spAutoFit/>
          </a:bodyPr>
          <a:lstStyle/>
          <a:p>
            <a:r>
              <a:rPr lang="en-US" sz="4400" u="sng" dirty="0" smtClean="0"/>
              <a:t>Nominative Pronouns</a:t>
            </a:r>
            <a:r>
              <a:rPr lang="en-US" sz="4400" dirty="0" smtClean="0"/>
              <a:t>		</a:t>
            </a:r>
            <a:r>
              <a:rPr lang="en-US" sz="4400" u="sng" dirty="0" smtClean="0"/>
              <a:t>Objective pronouns</a:t>
            </a:r>
          </a:p>
          <a:p>
            <a:r>
              <a:rPr lang="en-US" sz="3200" dirty="0" smtClean="0"/>
              <a:t>(always a subject for a verb) 			(never a subject)</a:t>
            </a:r>
          </a:p>
          <a:p>
            <a:endParaRPr lang="en-US" sz="800" dirty="0"/>
          </a:p>
          <a:p>
            <a:r>
              <a:rPr lang="en-US" sz="4400" dirty="0" smtClean="0"/>
              <a:t>		I 							me</a:t>
            </a:r>
          </a:p>
          <a:p>
            <a:r>
              <a:rPr lang="en-US" sz="4400" dirty="0" smtClean="0"/>
              <a:t>		you 						you</a:t>
            </a:r>
          </a:p>
          <a:p>
            <a:r>
              <a:rPr lang="en-US" sz="4400" dirty="0" smtClean="0"/>
              <a:t>		h</a:t>
            </a:r>
            <a:r>
              <a:rPr lang="en-US" sz="4400" dirty="0" smtClean="0"/>
              <a:t>e 							him</a:t>
            </a:r>
          </a:p>
          <a:p>
            <a:r>
              <a:rPr lang="en-US" sz="4400" dirty="0" smtClean="0"/>
              <a:t>		she 						her</a:t>
            </a:r>
          </a:p>
          <a:p>
            <a:r>
              <a:rPr lang="en-US" sz="4400" dirty="0" smtClean="0"/>
              <a:t>		i</a:t>
            </a:r>
            <a:r>
              <a:rPr lang="en-US" sz="4400" dirty="0" smtClean="0"/>
              <a:t>t 							it</a:t>
            </a:r>
          </a:p>
          <a:p>
            <a:r>
              <a:rPr lang="en-US" sz="4400" dirty="0" smtClean="0"/>
              <a:t>		we 							us</a:t>
            </a:r>
          </a:p>
          <a:p>
            <a:r>
              <a:rPr lang="en-US" sz="4400" dirty="0" smtClean="0"/>
              <a:t>		t</a:t>
            </a:r>
            <a:r>
              <a:rPr lang="en-US" sz="4400" dirty="0" smtClean="0"/>
              <a:t>hey 						them</a:t>
            </a:r>
            <a:endParaRPr lang="en-US" sz="4400" dirty="0" smtClean="0"/>
          </a:p>
          <a:p>
            <a:endParaRPr lang="en-US" sz="3600" dirty="0"/>
          </a:p>
        </p:txBody>
      </p:sp>
    </p:spTree>
    <p:extLst>
      <p:ext uri="{BB962C8B-B14F-4D97-AF65-F5344CB8AC3E}">
        <p14:creationId xmlns:p14="http://schemas.microsoft.com/office/powerpoint/2010/main" val="792114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374</Words>
  <Application>Microsoft Office PowerPoint</Application>
  <PresentationFormat>Widescreen</PresentationFormat>
  <Paragraphs>83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Antelope Valley Union High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Toohey</dc:creator>
  <cp:lastModifiedBy>Paul Toohey</cp:lastModifiedBy>
  <cp:revision>14</cp:revision>
  <dcterms:created xsi:type="dcterms:W3CDTF">2017-09-25T15:34:43Z</dcterms:created>
  <dcterms:modified xsi:type="dcterms:W3CDTF">2017-09-25T19:48:02Z</dcterms:modified>
</cp:coreProperties>
</file>