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Comic Sans MS" panose="030F0702030302020204" pitchFamily="66" charset="0"/>
      <p:regular r:id="rId9"/>
      <p:bold r:id="rId10"/>
      <p:italic r:id="rId11"/>
      <p:boldItalic r:id="rId12"/>
    </p:embeddedFont>
    <p:embeddedFont>
      <p:font typeface="Merriweather" panose="020B0604020202020204" charset="0"/>
      <p:regular r:id="rId13"/>
      <p:bold r:id="rId14"/>
      <p:italic r:id="rId15"/>
      <p:boldItalic r:id="rId16"/>
    </p:embeddedFont>
    <p:embeddedFont>
      <p:font typeface="Roboto"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01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1396d8a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1396d8a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81396d8af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81396d8af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1357bc840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1357bc84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1396d8af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81396d8af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1396d8afa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1396d8afa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Homestead Strike</a:t>
            </a:r>
            <a:endParaRPr/>
          </a:p>
        </p:txBody>
      </p:sp>
      <p:sp>
        <p:nvSpPr>
          <p:cNvPr id="65" name="Google Shape;65;p13"/>
          <p:cNvSpPr txBox="1">
            <a:spLocks noGrp="1"/>
          </p:cNvSpPr>
          <p:nvPr>
            <p:ph type="subTitle" idx="1"/>
          </p:nvPr>
        </p:nvSpPr>
        <p:spPr>
          <a:xfrm>
            <a:off x="4572000" y="3882535"/>
            <a:ext cx="4242600" cy="7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Donnie Requeña and Adrian Brito </a:t>
            </a:r>
            <a:endParaRPr/>
          </a:p>
        </p:txBody>
      </p:sp>
      <p:pic>
        <p:nvPicPr>
          <p:cNvPr id="66" name="Google Shape;66;p13" descr="Image result for homestead strike"/>
          <p:cNvPicPr preferRelativeResize="0"/>
          <p:nvPr/>
        </p:nvPicPr>
        <p:blipFill>
          <a:blip r:embed="rId3">
            <a:alphaModFix/>
          </a:blip>
          <a:stretch>
            <a:fillRect/>
          </a:stretch>
        </p:blipFill>
        <p:spPr>
          <a:xfrm>
            <a:off x="311700" y="1298875"/>
            <a:ext cx="3327701" cy="1582600"/>
          </a:xfrm>
          <a:prstGeom prst="rect">
            <a:avLst/>
          </a:prstGeom>
          <a:noFill/>
          <a:ln>
            <a:noFill/>
          </a:ln>
        </p:spPr>
      </p:pic>
      <p:pic>
        <p:nvPicPr>
          <p:cNvPr id="67" name="Google Shape;67;p13" descr="Image result for homestead strike"/>
          <p:cNvPicPr preferRelativeResize="0"/>
          <p:nvPr/>
        </p:nvPicPr>
        <p:blipFill>
          <a:blip r:embed="rId4">
            <a:alphaModFix/>
          </a:blip>
          <a:stretch>
            <a:fillRect/>
          </a:stretch>
        </p:blipFill>
        <p:spPr>
          <a:xfrm>
            <a:off x="4700350" y="1127246"/>
            <a:ext cx="1476850" cy="1004250"/>
          </a:xfrm>
          <a:prstGeom prst="rect">
            <a:avLst/>
          </a:prstGeom>
          <a:noFill/>
          <a:ln>
            <a:noFill/>
          </a:ln>
        </p:spPr>
      </p:pic>
      <p:pic>
        <p:nvPicPr>
          <p:cNvPr id="68" name="Google Shape;68;p13" descr="Image result for homestead strike"/>
          <p:cNvPicPr preferRelativeResize="0"/>
          <p:nvPr/>
        </p:nvPicPr>
        <p:blipFill>
          <a:blip r:embed="rId5">
            <a:alphaModFix/>
          </a:blip>
          <a:stretch>
            <a:fillRect/>
          </a:stretch>
        </p:blipFill>
        <p:spPr>
          <a:xfrm>
            <a:off x="6593900" y="483475"/>
            <a:ext cx="1744638" cy="1004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a:t>
            </a:r>
            <a:endParaRPr/>
          </a:p>
          <a:p>
            <a:pPr marL="0" lvl="0" indent="0" algn="l" rtl="0">
              <a:spcBef>
                <a:spcPts val="0"/>
              </a:spcBef>
              <a:spcAft>
                <a:spcPts val="0"/>
              </a:spcAft>
              <a:buNone/>
            </a:pPr>
            <a:r>
              <a:rPr lang="en"/>
              <a:t>      And</a:t>
            </a:r>
            <a:endParaRPr/>
          </a:p>
          <a:p>
            <a:pPr marL="0" lvl="0" indent="0" algn="l" rtl="0">
              <a:spcBef>
                <a:spcPts val="0"/>
              </a:spcBef>
              <a:spcAft>
                <a:spcPts val="0"/>
              </a:spcAft>
              <a:buNone/>
            </a:pPr>
            <a:r>
              <a:rPr lang="en"/>
              <a:t>           Where?</a:t>
            </a:r>
            <a:endParaRPr/>
          </a:p>
        </p:txBody>
      </p:sp>
      <p:sp>
        <p:nvSpPr>
          <p:cNvPr id="74" name="Google Shape;74;p1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When: The Homestead strike occurred on July 1st, 1892 in the golden age of steel production; the prime ruling of Andrew Carnegie’s steel company. The strike ended in November, 1892.</a:t>
            </a:r>
            <a:endParaRPr sz="1700"/>
          </a:p>
          <a:p>
            <a:pPr marL="0" lvl="0" indent="0" algn="l" rtl="0">
              <a:spcBef>
                <a:spcPts val="1600"/>
              </a:spcBef>
              <a:spcAft>
                <a:spcPts val="0"/>
              </a:spcAft>
              <a:buNone/>
            </a:pPr>
            <a:r>
              <a:rPr lang="en" sz="1700"/>
              <a:t>Where: The “Homestead Strike” has nothing to do with homesteads, Homestead refers to the location of the strike, Homestead Pennsylvania at the prime headquarters of Carnegie Steel company.</a:t>
            </a:r>
            <a:endParaRPr sz="1700"/>
          </a:p>
          <a:p>
            <a:pPr marL="0" lvl="0" indent="0" algn="l" rtl="0">
              <a:spcBef>
                <a:spcPts val="1600"/>
              </a:spcBef>
              <a:spcAft>
                <a:spcPts val="1600"/>
              </a:spcAft>
              <a:buNone/>
            </a:pPr>
            <a:endParaRPr sz="1700"/>
          </a:p>
        </p:txBody>
      </p:sp>
      <p:pic>
        <p:nvPicPr>
          <p:cNvPr id="75" name="Google Shape;75;p14"/>
          <p:cNvPicPr preferRelativeResize="0"/>
          <p:nvPr/>
        </p:nvPicPr>
        <p:blipFill>
          <a:blip r:embed="rId3">
            <a:alphaModFix/>
          </a:blip>
          <a:stretch>
            <a:fillRect/>
          </a:stretch>
        </p:blipFill>
        <p:spPr>
          <a:xfrm>
            <a:off x="620312" y="1983500"/>
            <a:ext cx="3089324" cy="2508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Who</a:t>
            </a:r>
            <a:endParaRPr/>
          </a:p>
          <a:p>
            <a:pPr marL="0" lvl="0" indent="0" algn="l" rtl="0">
              <a:spcBef>
                <a:spcPts val="0"/>
              </a:spcBef>
              <a:spcAft>
                <a:spcPts val="0"/>
              </a:spcAft>
              <a:buNone/>
            </a:pPr>
            <a:r>
              <a:rPr lang="en"/>
              <a:t>       And</a:t>
            </a:r>
            <a:endParaRPr/>
          </a:p>
          <a:p>
            <a:pPr marL="0" lvl="0" indent="0" algn="l" rtl="0">
              <a:spcBef>
                <a:spcPts val="0"/>
              </a:spcBef>
              <a:spcAft>
                <a:spcPts val="0"/>
              </a:spcAft>
              <a:buNone/>
            </a:pPr>
            <a:r>
              <a:rPr lang="en"/>
              <a:t>  How?</a:t>
            </a:r>
            <a:endParaRPr/>
          </a:p>
        </p:txBody>
      </p:sp>
      <p:sp>
        <p:nvSpPr>
          <p:cNvPr id="81" name="Google Shape;81;p15"/>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Who: The prime authority of the Homestead Strike were the workers of the Carnegie Steel Company who found Carnegie’s motive to break the union unethical.</a:t>
            </a:r>
            <a:endParaRPr sz="1600"/>
          </a:p>
          <a:p>
            <a:pPr marL="0" lvl="0" indent="0" algn="l" rtl="0">
              <a:spcBef>
                <a:spcPts val="1600"/>
              </a:spcBef>
              <a:spcAft>
                <a:spcPts val="1600"/>
              </a:spcAft>
              <a:buNone/>
            </a:pPr>
            <a:r>
              <a:rPr lang="en" sz="1600"/>
              <a:t>How: The workers struck by grouping in tens of thousands of workers, a mass majority armed, up against Henry Frick’s militia of guards. The workers won the gruesome war between Henry Frick’s “army” and themselves, but ultimately resulted in hundreds of strikers being arrested. In the end, the workers got sympathy and many were released from jail with labor laws going into effect.</a:t>
            </a:r>
            <a:endParaRPr sz="1600"/>
          </a:p>
        </p:txBody>
      </p:sp>
      <p:pic>
        <p:nvPicPr>
          <p:cNvPr id="82" name="Google Shape;82;p15"/>
          <p:cNvPicPr preferRelativeResize="0"/>
          <p:nvPr/>
        </p:nvPicPr>
        <p:blipFill>
          <a:blip r:embed="rId3">
            <a:alphaModFix/>
          </a:blip>
          <a:stretch>
            <a:fillRect/>
          </a:stretch>
        </p:blipFill>
        <p:spPr>
          <a:xfrm>
            <a:off x="471000" y="2220950"/>
            <a:ext cx="3387950" cy="2214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rPr>
              <a:t>What </a:t>
            </a:r>
            <a:endParaRPr>
              <a:solidFill>
                <a:srgbClr val="FFFFFF"/>
              </a:solidFill>
            </a:endParaRPr>
          </a:p>
          <a:p>
            <a:pPr marL="0" lvl="0" indent="0" algn="l" rtl="0">
              <a:spcBef>
                <a:spcPts val="0"/>
              </a:spcBef>
              <a:spcAft>
                <a:spcPts val="0"/>
              </a:spcAft>
              <a:buNone/>
            </a:pPr>
            <a:r>
              <a:rPr lang="en">
                <a:solidFill>
                  <a:srgbClr val="FFFFFF"/>
                </a:solidFill>
              </a:rPr>
              <a:t>and </a:t>
            </a:r>
            <a:endParaRPr>
              <a:solidFill>
                <a:srgbClr val="FFFFFF"/>
              </a:solidFill>
            </a:endParaRPr>
          </a:p>
          <a:p>
            <a:pPr marL="0" lvl="0" indent="0" algn="ctr" rtl="0">
              <a:spcBef>
                <a:spcPts val="0"/>
              </a:spcBef>
              <a:spcAft>
                <a:spcPts val="0"/>
              </a:spcAft>
              <a:buNone/>
            </a:pPr>
            <a:r>
              <a:rPr lang="en">
                <a:solidFill>
                  <a:srgbClr val="FFFFFF"/>
                </a:solidFill>
              </a:rPr>
              <a:t>Why?</a:t>
            </a:r>
            <a:endParaRPr>
              <a:solidFill>
                <a:srgbClr val="FFFFFF"/>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8" name="Google Shape;88;p1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What: The Homestead Strike was a strike on the Carnegie Steel Company, one of the most dominating corporations at the time, that resulted in ten thousand armed strikers, leaving 16 dead and many injured.</a:t>
            </a:r>
            <a:endParaRPr sz="1600"/>
          </a:p>
          <a:p>
            <a:pPr marL="0" lvl="0" indent="0" algn="l" rtl="0">
              <a:spcBef>
                <a:spcPts val="1600"/>
              </a:spcBef>
              <a:spcAft>
                <a:spcPts val="1600"/>
              </a:spcAft>
              <a:buNone/>
            </a:pPr>
            <a:r>
              <a:rPr lang="en" sz="1600"/>
              <a:t>Why: The Homestead act occurred due to Andrew Carnegie longing to break a union that had caused a previous strike in results for a 3 year labor contract. After Carnegie’s manager, Henry C. Frick, raised working standards, workers were uncooperative and were forced outside factories, resulting in the unions spark of the strike. </a:t>
            </a:r>
            <a:endParaRPr sz="1600"/>
          </a:p>
        </p:txBody>
      </p:sp>
      <p:pic>
        <p:nvPicPr>
          <p:cNvPr id="89" name="Google Shape;89;p16"/>
          <p:cNvPicPr preferRelativeResize="0"/>
          <p:nvPr/>
        </p:nvPicPr>
        <p:blipFill>
          <a:blip r:embed="rId3">
            <a:alphaModFix/>
          </a:blip>
          <a:stretch>
            <a:fillRect/>
          </a:stretch>
        </p:blipFill>
        <p:spPr>
          <a:xfrm>
            <a:off x="639813" y="2090625"/>
            <a:ext cx="3050324" cy="25089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15 Facts</a:t>
            </a:r>
            <a:endParaRPr/>
          </a:p>
        </p:txBody>
      </p:sp>
      <p:sp>
        <p:nvSpPr>
          <p:cNvPr id="95" name="Google Shape;95;p17"/>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AutoNum type="arabicPeriod"/>
            </a:pPr>
            <a:r>
              <a:rPr lang="en"/>
              <a:t>The Homestead Strike was located in Homestead, Pennsylvania, July 1st, 1892.</a:t>
            </a:r>
            <a:endParaRPr/>
          </a:p>
          <a:p>
            <a:pPr marL="457200" lvl="0" indent="-311150" algn="l" rtl="0">
              <a:spcBef>
                <a:spcPts val="0"/>
              </a:spcBef>
              <a:spcAft>
                <a:spcPts val="0"/>
              </a:spcAft>
              <a:buSzPts val="1300"/>
              <a:buAutoNum type="arabicPeriod"/>
            </a:pPr>
            <a:r>
              <a:rPr lang="en"/>
              <a:t>Andrew Carnegie was the main cause of the Homestead Strike.</a:t>
            </a:r>
            <a:endParaRPr/>
          </a:p>
          <a:p>
            <a:pPr marL="457200" lvl="0" indent="-311150" algn="l" rtl="0">
              <a:spcBef>
                <a:spcPts val="0"/>
              </a:spcBef>
              <a:spcAft>
                <a:spcPts val="0"/>
              </a:spcAft>
              <a:buSzPts val="1300"/>
              <a:buAutoNum type="arabicPeriod"/>
            </a:pPr>
            <a:r>
              <a:rPr lang="en"/>
              <a:t>In 1889, workers had hosted a different strike for a 3 year contract that led up to the Homestead Strike.</a:t>
            </a:r>
            <a:endParaRPr/>
          </a:p>
          <a:p>
            <a:pPr marL="457200" lvl="0" indent="-311150" algn="l" rtl="0">
              <a:spcBef>
                <a:spcPts val="0"/>
              </a:spcBef>
              <a:spcAft>
                <a:spcPts val="0"/>
              </a:spcAft>
              <a:buSzPts val="1300"/>
              <a:buFont typeface="Comic Sans MS"/>
              <a:buAutoNum type="arabicPeriod"/>
            </a:pPr>
            <a:r>
              <a:rPr lang="en">
                <a:latin typeface="Comic Sans MS"/>
                <a:ea typeface="Comic Sans MS"/>
                <a:cs typeface="Comic Sans MS"/>
                <a:sym typeface="Comic Sans MS"/>
              </a:rPr>
              <a:t>The Carnegie Steel Company was one of the largest and profitable steel companies in the US.</a:t>
            </a:r>
            <a:endParaRPr>
              <a:latin typeface="Comic Sans MS"/>
              <a:ea typeface="Comic Sans MS"/>
              <a:cs typeface="Comic Sans MS"/>
              <a:sym typeface="Comic Sans MS"/>
            </a:endParaRPr>
          </a:p>
          <a:p>
            <a:pPr marL="457200" lvl="0" indent="-311150" algn="l" rtl="0">
              <a:spcBef>
                <a:spcPts val="0"/>
              </a:spcBef>
              <a:spcAft>
                <a:spcPts val="0"/>
              </a:spcAft>
              <a:buSzPts val="1300"/>
              <a:buFont typeface="Comic Sans MS"/>
              <a:buAutoNum type="arabicPeriod"/>
            </a:pPr>
            <a:r>
              <a:rPr lang="en">
                <a:latin typeface="Comic Sans MS"/>
                <a:ea typeface="Comic Sans MS"/>
                <a:cs typeface="Comic Sans MS"/>
                <a:sym typeface="Comic Sans MS"/>
              </a:rPr>
              <a:t>The union consisted of skilled workers and craftsmen, they also had the support of 3,000 nonunion workers.</a:t>
            </a:r>
            <a:endParaRPr>
              <a:latin typeface="Comic Sans MS"/>
              <a:ea typeface="Comic Sans MS"/>
              <a:cs typeface="Comic Sans MS"/>
              <a:sym typeface="Comic Sans MS"/>
            </a:endParaRPr>
          </a:p>
          <a:p>
            <a:pPr marL="457200" lvl="0" indent="-311150" algn="l" rtl="0">
              <a:spcBef>
                <a:spcPts val="0"/>
              </a:spcBef>
              <a:spcAft>
                <a:spcPts val="0"/>
              </a:spcAft>
              <a:buSzPts val="1300"/>
              <a:buFont typeface="Comic Sans MS"/>
              <a:buAutoNum type="arabicPeriod"/>
            </a:pPr>
            <a:r>
              <a:rPr lang="en">
                <a:latin typeface="Comic Sans MS"/>
                <a:ea typeface="Comic Sans MS"/>
                <a:cs typeface="Comic Sans MS"/>
                <a:sym typeface="Comic Sans MS"/>
              </a:rPr>
              <a:t>When Fricks wage cut campaign was rejected he locked the workers out and surrounded the plant with barbed wire.</a:t>
            </a:r>
            <a:endParaRPr>
              <a:latin typeface="Comic Sans MS"/>
              <a:ea typeface="Comic Sans MS"/>
              <a:cs typeface="Comic Sans MS"/>
              <a:sym typeface="Comic Sans MS"/>
            </a:endParaRPr>
          </a:p>
          <a:p>
            <a:pPr marL="457200" lvl="0" indent="-311150" algn="l" rtl="0">
              <a:spcBef>
                <a:spcPts val="0"/>
              </a:spcBef>
              <a:spcAft>
                <a:spcPts val="0"/>
              </a:spcAft>
              <a:buSzPts val="1300"/>
              <a:buFont typeface="Comic Sans MS"/>
              <a:buAutoNum type="arabicPeriod"/>
            </a:pPr>
            <a:r>
              <a:rPr lang="en">
                <a:latin typeface="Comic Sans MS"/>
                <a:ea typeface="Comic Sans MS"/>
                <a:cs typeface="Comic Sans MS"/>
                <a:sym typeface="Comic Sans MS"/>
              </a:rPr>
              <a:t>The workers called the plant “Fort Frick”.</a:t>
            </a:r>
            <a:endParaRPr>
              <a:latin typeface="Comic Sans MS"/>
              <a:ea typeface="Comic Sans MS"/>
              <a:cs typeface="Comic Sans MS"/>
              <a:sym typeface="Comic Sans MS"/>
            </a:endParaRPr>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body" idx="1"/>
          </p:nvPr>
        </p:nvSpPr>
        <p:spPr>
          <a:xfrm>
            <a:off x="4650750" y="185250"/>
            <a:ext cx="4166400" cy="477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ic Sans MS"/>
                <a:ea typeface="Comic Sans MS"/>
                <a:cs typeface="Comic Sans MS"/>
                <a:sym typeface="Comic Sans MS"/>
              </a:rPr>
              <a:t>8.	On July 2nd Frick fired all 3,800 workers.</a:t>
            </a:r>
            <a:endParaRPr>
              <a:latin typeface="Comic Sans MS"/>
              <a:ea typeface="Comic Sans MS"/>
              <a:cs typeface="Comic Sans MS"/>
              <a:sym typeface="Comic Sans MS"/>
            </a:endParaRPr>
          </a:p>
          <a:p>
            <a:pPr marL="0" lvl="0" indent="0" algn="l" rtl="0">
              <a:spcBef>
                <a:spcPts val="1600"/>
              </a:spcBef>
              <a:spcAft>
                <a:spcPts val="0"/>
              </a:spcAft>
              <a:buNone/>
            </a:pPr>
            <a:r>
              <a:rPr lang="en">
                <a:latin typeface="Comic Sans MS"/>
                <a:ea typeface="Comic Sans MS"/>
                <a:cs typeface="Comic Sans MS"/>
                <a:sym typeface="Comic Sans MS"/>
              </a:rPr>
              <a:t>9.	In the early hours of july 6th, 300 Pinkerton     agents traveled upriver to occupy the plant.</a:t>
            </a:r>
            <a:endParaRPr>
              <a:latin typeface="Comic Sans MS"/>
              <a:ea typeface="Comic Sans MS"/>
              <a:cs typeface="Comic Sans MS"/>
              <a:sym typeface="Comic Sans MS"/>
            </a:endParaRPr>
          </a:p>
          <a:p>
            <a:pPr marL="0" lvl="0" indent="0" algn="l" rtl="0">
              <a:spcBef>
                <a:spcPts val="1600"/>
              </a:spcBef>
              <a:spcAft>
                <a:spcPts val="0"/>
              </a:spcAft>
              <a:buNone/>
            </a:pPr>
            <a:r>
              <a:rPr lang="en">
                <a:latin typeface="Comic Sans MS"/>
                <a:ea typeface="Comic Sans MS"/>
                <a:cs typeface="Comic Sans MS"/>
                <a:sym typeface="Comic Sans MS"/>
              </a:rPr>
              <a:t>10.	The nonunion labour workers who were replacing the previous workers were called “scabs”.</a:t>
            </a:r>
            <a:endParaRPr>
              <a:latin typeface="Comic Sans MS"/>
              <a:ea typeface="Comic Sans MS"/>
              <a:cs typeface="Comic Sans MS"/>
              <a:sym typeface="Comic Sans MS"/>
            </a:endParaRPr>
          </a:p>
          <a:p>
            <a:pPr marL="0" lvl="0" indent="0" algn="l" rtl="0">
              <a:spcBef>
                <a:spcPts val="1600"/>
              </a:spcBef>
              <a:spcAft>
                <a:spcPts val="0"/>
              </a:spcAft>
              <a:buNone/>
            </a:pPr>
            <a:r>
              <a:rPr lang="en">
                <a:latin typeface="Comic Sans MS"/>
                <a:ea typeface="Comic Sans MS"/>
                <a:cs typeface="Comic Sans MS"/>
                <a:sym typeface="Comic Sans MS"/>
              </a:rPr>
              <a:t>11.	Thousands of workers stormed the plant and went for the dock.</a:t>
            </a:r>
            <a:endParaRPr>
              <a:latin typeface="Comic Sans MS"/>
              <a:ea typeface="Comic Sans MS"/>
              <a:cs typeface="Comic Sans MS"/>
              <a:sym typeface="Comic Sans MS"/>
            </a:endParaRPr>
          </a:p>
          <a:p>
            <a:pPr marL="0" lvl="0" indent="0" algn="l" rtl="0">
              <a:spcBef>
                <a:spcPts val="1600"/>
              </a:spcBef>
              <a:spcAft>
                <a:spcPts val="0"/>
              </a:spcAft>
              <a:buNone/>
            </a:pPr>
            <a:r>
              <a:rPr lang="en">
                <a:latin typeface="Comic Sans MS"/>
                <a:ea typeface="Comic Sans MS"/>
                <a:cs typeface="Comic Sans MS"/>
                <a:sym typeface="Comic Sans MS"/>
              </a:rPr>
              <a:t>12.	After 12 hours of exchanging shots, the Pinkertons surrendered.</a:t>
            </a:r>
            <a:endParaRPr>
              <a:latin typeface="Comic Sans MS"/>
              <a:ea typeface="Comic Sans MS"/>
              <a:cs typeface="Comic Sans MS"/>
              <a:sym typeface="Comic Sans MS"/>
            </a:endParaRPr>
          </a:p>
          <a:p>
            <a:pPr marL="0" lvl="0" indent="0" algn="l" rtl="0">
              <a:spcBef>
                <a:spcPts val="1600"/>
              </a:spcBef>
              <a:spcAft>
                <a:spcPts val="0"/>
              </a:spcAft>
              <a:buNone/>
            </a:pPr>
            <a:r>
              <a:rPr lang="en">
                <a:latin typeface="Comic Sans MS"/>
                <a:ea typeface="Comic Sans MS"/>
                <a:cs typeface="Comic Sans MS"/>
                <a:sym typeface="Comic Sans MS"/>
              </a:rPr>
              <a:t>13.	The Pinkertons were jailed for protection.</a:t>
            </a:r>
            <a:endParaRPr>
              <a:latin typeface="Comic Sans MS"/>
              <a:ea typeface="Comic Sans MS"/>
              <a:cs typeface="Comic Sans MS"/>
              <a:sym typeface="Comic Sans MS"/>
            </a:endParaRPr>
          </a:p>
          <a:p>
            <a:pPr marL="0" lvl="0" indent="0" algn="l" rtl="0">
              <a:spcBef>
                <a:spcPts val="1600"/>
              </a:spcBef>
              <a:spcAft>
                <a:spcPts val="0"/>
              </a:spcAft>
              <a:buNone/>
            </a:pPr>
            <a:r>
              <a:rPr lang="en">
                <a:latin typeface="Comic Sans MS"/>
                <a:ea typeface="Comic Sans MS"/>
                <a:cs typeface="Comic Sans MS"/>
                <a:sym typeface="Comic Sans MS"/>
              </a:rPr>
              <a:t>14.	The battle resulted in at least three dead Pinkertons and seven dead workers.</a:t>
            </a:r>
            <a:endParaRPr>
              <a:latin typeface="Comic Sans MS"/>
              <a:ea typeface="Comic Sans MS"/>
              <a:cs typeface="Comic Sans MS"/>
              <a:sym typeface="Comic Sans MS"/>
            </a:endParaRPr>
          </a:p>
          <a:p>
            <a:pPr marL="0" lvl="0" indent="0" algn="l" rtl="0">
              <a:spcBef>
                <a:spcPts val="1600"/>
              </a:spcBef>
              <a:spcAft>
                <a:spcPts val="1600"/>
              </a:spcAft>
              <a:buNone/>
            </a:pPr>
            <a:r>
              <a:rPr lang="en">
                <a:latin typeface="Comic Sans MS"/>
                <a:ea typeface="Comic Sans MS"/>
                <a:cs typeface="Comic Sans MS"/>
                <a:sym typeface="Comic Sans MS"/>
              </a:rPr>
              <a:t>15.	By July 15th the plant was again operational with replacement workers.</a:t>
            </a:r>
            <a:endParaRPr>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532</Words>
  <Application>Microsoft Office PowerPoint</Application>
  <PresentationFormat>On-screen Show (16:9)</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Comic Sans MS</vt:lpstr>
      <vt:lpstr>Arial</vt:lpstr>
      <vt:lpstr>Merriweather</vt:lpstr>
      <vt:lpstr>Roboto</vt:lpstr>
      <vt:lpstr>Paradigm</vt:lpstr>
      <vt:lpstr>Homestead Strike</vt:lpstr>
      <vt:lpstr>When       And            Where?</vt:lpstr>
      <vt:lpstr>           Who        And   How?</vt:lpstr>
      <vt:lpstr>What  and  Why?  </vt:lpstr>
      <vt:lpstr>15 Facts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Homestead Strike</dc:title>
  <dc:creator>David Perry</dc:creator>
  <cp:lastModifiedBy>David Perry</cp:lastModifiedBy>
  <cp:revision>1</cp:revision>
  <dcterms:modified xsi:type="dcterms:W3CDTF">2020-03-13T18:51:39Z</dcterms:modified>
</cp:coreProperties>
</file>