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Montserrat"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01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15bc4af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15bc4af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815bc4aff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815bc4aff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16caea190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16caea19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16caea190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16caea19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3"/>
          <p:cNvSpPr/>
          <p:nvPr/>
        </p:nvSpPr>
        <p:spPr>
          <a:xfrm>
            <a:off x="0" y="0"/>
            <a:ext cx="9144000" cy="3980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3"/>
          <p:cNvSpPr txBox="1">
            <a:spLocks noGrp="1"/>
          </p:cNvSpPr>
          <p:nvPr>
            <p:ph type="title"/>
          </p:nvPr>
        </p:nvSpPr>
        <p:spPr>
          <a:xfrm>
            <a:off x="838350" y="4094725"/>
            <a:ext cx="7467300" cy="9621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3200"/>
              <a:buNone/>
              <a:defRPr sz="3200">
                <a:solidFill>
                  <a:schemeClr val="dk1"/>
                </a:solidFill>
              </a:defRPr>
            </a:lvl1pPr>
            <a:lvl2pPr lvl="1" algn="ctr">
              <a:lnSpc>
                <a:spcPct val="100000"/>
              </a:lnSpc>
              <a:spcBef>
                <a:spcPts val="0"/>
              </a:spcBef>
              <a:spcAft>
                <a:spcPts val="0"/>
              </a:spcAft>
              <a:buClr>
                <a:schemeClr val="dk1"/>
              </a:buClr>
              <a:buSzPts val="3200"/>
              <a:buNone/>
              <a:defRPr sz="3200">
                <a:solidFill>
                  <a:schemeClr val="dk1"/>
                </a:solidFill>
              </a:defRPr>
            </a:lvl2pPr>
            <a:lvl3pPr lvl="2" algn="ctr">
              <a:lnSpc>
                <a:spcPct val="100000"/>
              </a:lnSpc>
              <a:spcBef>
                <a:spcPts val="0"/>
              </a:spcBef>
              <a:spcAft>
                <a:spcPts val="0"/>
              </a:spcAft>
              <a:buClr>
                <a:schemeClr val="dk1"/>
              </a:buClr>
              <a:buSzPts val="3200"/>
              <a:buNone/>
              <a:defRPr sz="3200">
                <a:solidFill>
                  <a:schemeClr val="dk1"/>
                </a:solidFill>
              </a:defRPr>
            </a:lvl3pPr>
            <a:lvl4pPr lvl="3" algn="ctr">
              <a:lnSpc>
                <a:spcPct val="100000"/>
              </a:lnSpc>
              <a:spcBef>
                <a:spcPts val="0"/>
              </a:spcBef>
              <a:spcAft>
                <a:spcPts val="0"/>
              </a:spcAft>
              <a:buClr>
                <a:schemeClr val="dk1"/>
              </a:buClr>
              <a:buSzPts val="3200"/>
              <a:buNone/>
              <a:defRPr sz="3200">
                <a:solidFill>
                  <a:schemeClr val="dk1"/>
                </a:solidFill>
              </a:defRPr>
            </a:lvl4pPr>
            <a:lvl5pPr lvl="4" algn="ctr">
              <a:lnSpc>
                <a:spcPct val="100000"/>
              </a:lnSpc>
              <a:spcBef>
                <a:spcPts val="0"/>
              </a:spcBef>
              <a:spcAft>
                <a:spcPts val="0"/>
              </a:spcAft>
              <a:buClr>
                <a:schemeClr val="dk1"/>
              </a:buClr>
              <a:buSzPts val="3200"/>
              <a:buNone/>
              <a:defRPr sz="3200">
                <a:solidFill>
                  <a:schemeClr val="dk1"/>
                </a:solidFill>
              </a:defRPr>
            </a:lvl5pPr>
            <a:lvl6pPr lvl="5" algn="ctr">
              <a:lnSpc>
                <a:spcPct val="100000"/>
              </a:lnSpc>
              <a:spcBef>
                <a:spcPts val="0"/>
              </a:spcBef>
              <a:spcAft>
                <a:spcPts val="0"/>
              </a:spcAft>
              <a:buClr>
                <a:schemeClr val="dk1"/>
              </a:buClr>
              <a:buSzPts val="3200"/>
              <a:buNone/>
              <a:defRPr sz="3200">
                <a:solidFill>
                  <a:schemeClr val="dk1"/>
                </a:solidFill>
              </a:defRPr>
            </a:lvl6pPr>
            <a:lvl7pPr lvl="6" algn="ctr">
              <a:lnSpc>
                <a:spcPct val="100000"/>
              </a:lnSpc>
              <a:spcBef>
                <a:spcPts val="0"/>
              </a:spcBef>
              <a:spcAft>
                <a:spcPts val="0"/>
              </a:spcAft>
              <a:buClr>
                <a:schemeClr val="dk1"/>
              </a:buClr>
              <a:buSzPts val="3200"/>
              <a:buNone/>
              <a:defRPr sz="3200">
                <a:solidFill>
                  <a:schemeClr val="dk1"/>
                </a:solidFill>
              </a:defRPr>
            </a:lvl7pPr>
            <a:lvl8pPr lvl="7" algn="ctr">
              <a:lnSpc>
                <a:spcPct val="100000"/>
              </a:lnSpc>
              <a:spcBef>
                <a:spcPts val="0"/>
              </a:spcBef>
              <a:spcAft>
                <a:spcPts val="0"/>
              </a:spcAft>
              <a:buClr>
                <a:schemeClr val="dk1"/>
              </a:buClr>
              <a:buSzPts val="3200"/>
              <a:buNone/>
              <a:defRPr sz="3200">
                <a:solidFill>
                  <a:schemeClr val="dk1"/>
                </a:solidFill>
              </a:defRPr>
            </a:lvl8pPr>
            <a:lvl9pPr lvl="8" algn="ctr">
              <a:lnSpc>
                <a:spcPct val="100000"/>
              </a:lnSpc>
              <a:spcBef>
                <a:spcPts val="0"/>
              </a:spcBef>
              <a:spcAft>
                <a:spcPts val="0"/>
              </a:spcAft>
              <a:buClr>
                <a:schemeClr val="dk1"/>
              </a:buClr>
              <a:buSzPts val="3200"/>
              <a:buNone/>
              <a:defRPr sz="3200">
                <a:solidFill>
                  <a:schemeClr val="dk1"/>
                </a:solidFill>
              </a:defRPr>
            </a:lvl9pPr>
          </a:lstStyle>
          <a:p>
            <a:endParaRPr/>
          </a:p>
        </p:txBody>
      </p:sp>
      <p:sp>
        <p:nvSpPr>
          <p:cNvPr id="54" name="Google Shape;54;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1"/>
                </a:solidFill>
              </a:defRPr>
            </a:lvl1pPr>
            <a:lvl2pPr lvl="1" algn="r">
              <a:lnSpc>
                <a:spcPct val="100000"/>
              </a:lnSpc>
              <a:spcAft>
                <a:spcPts val="0"/>
              </a:spcAft>
              <a:buNone/>
              <a:defRPr sz="1000">
                <a:solidFill>
                  <a:schemeClr val="dk1"/>
                </a:solidFill>
              </a:defRPr>
            </a:lvl2pPr>
            <a:lvl3pPr lvl="2" algn="r">
              <a:lnSpc>
                <a:spcPct val="100000"/>
              </a:lnSpc>
              <a:spcAft>
                <a:spcPts val="0"/>
              </a:spcAft>
              <a:buNone/>
              <a:defRPr sz="1000">
                <a:solidFill>
                  <a:schemeClr val="dk1"/>
                </a:solidFill>
              </a:defRPr>
            </a:lvl3pPr>
            <a:lvl4pPr lvl="3" algn="r">
              <a:lnSpc>
                <a:spcPct val="100000"/>
              </a:lnSpc>
              <a:spcAft>
                <a:spcPts val="0"/>
              </a:spcAft>
              <a:buNone/>
              <a:defRPr sz="1000">
                <a:solidFill>
                  <a:schemeClr val="dk1"/>
                </a:solidFill>
              </a:defRPr>
            </a:lvl4pPr>
            <a:lvl5pPr lvl="4" algn="r">
              <a:lnSpc>
                <a:spcPct val="100000"/>
              </a:lnSpc>
              <a:spcAft>
                <a:spcPts val="0"/>
              </a:spcAft>
              <a:buNone/>
              <a:defRPr sz="1000">
                <a:solidFill>
                  <a:schemeClr val="dk1"/>
                </a:solidFill>
              </a:defRPr>
            </a:lvl5pPr>
            <a:lvl6pPr lvl="5" algn="r">
              <a:lnSpc>
                <a:spcPct val="100000"/>
              </a:lnSpc>
              <a:spcAft>
                <a:spcPts val="0"/>
              </a:spcAft>
              <a:buNone/>
              <a:defRPr sz="1000">
                <a:solidFill>
                  <a:schemeClr val="dk1"/>
                </a:solidFill>
              </a:defRPr>
            </a:lvl6pPr>
            <a:lvl7pPr lvl="6" algn="r">
              <a:lnSpc>
                <a:spcPct val="100000"/>
              </a:lnSpc>
              <a:spcAft>
                <a:spcPts val="0"/>
              </a:spcAft>
              <a:buNone/>
              <a:defRPr sz="1000">
                <a:solidFill>
                  <a:schemeClr val="dk1"/>
                </a:solidFill>
              </a:defRPr>
            </a:lvl7pPr>
            <a:lvl8pPr lvl="7" algn="r">
              <a:lnSpc>
                <a:spcPct val="100000"/>
              </a:lnSpc>
              <a:spcAft>
                <a:spcPts val="0"/>
              </a:spcAft>
              <a:buNone/>
              <a:defRPr sz="1000">
                <a:solidFill>
                  <a:schemeClr val="dk1"/>
                </a:solidFill>
              </a:defRPr>
            </a:lvl8pPr>
            <a:lvl9pPr lvl="8" algn="r">
              <a:lnSpc>
                <a:spcPct val="100000"/>
              </a:lnSpc>
              <a:spcAft>
                <a:spcPts val="0"/>
              </a:spcAft>
              <a:buNone/>
              <a:defRPr sz="10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0000"/>
            </a:gs>
            <a:gs pos="100000">
              <a:srgbClr val="F1C232"/>
            </a:gs>
          </a:gsLst>
          <a:lin ang="5400012" scaled="0"/>
        </a:grad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311700" y="1436250"/>
            <a:ext cx="8520600" cy="1135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Triangle Shirtwaist Fire </a:t>
            </a:r>
            <a:endParaRPr/>
          </a:p>
        </p:txBody>
      </p:sp>
      <p:sp>
        <p:nvSpPr>
          <p:cNvPr id="60" name="Google Shape;60;p14"/>
          <p:cNvSpPr txBox="1">
            <a:spLocks noGrp="1"/>
          </p:cNvSpPr>
          <p:nvPr>
            <p:ph type="subTitle" idx="1"/>
          </p:nvPr>
        </p:nvSpPr>
        <p:spPr>
          <a:xfrm>
            <a:off x="311700" y="257175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By: Arianna Gonzalez &amp; Aaron Eubanks</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0000"/>
            </a:gs>
            <a:gs pos="100000">
              <a:srgbClr val="F1C232"/>
            </a:gs>
          </a:gsLst>
          <a:lin ang="5400012" scaled="0"/>
        </a:gra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solidFill>
                  <a:srgbClr val="000000"/>
                </a:solidFill>
              </a:rPr>
              <a:t>On March 25, 1911, the Triangle Shirtwaist Company factory in New York City burned and ended up killing 146 workers. It is remembered as one of the most infamous incidents in American industrial history, as the deaths were largely preventable–most of the victims died as a result of neglected safety features and locked doors within the factory building. The tragedy brought widespread attention to the dangerous sweatshop conditions of factories, and led to the development of a series of laws and regulations that better protected the safety of workers.</a:t>
            </a:r>
            <a:endParaRPr sz="2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0000"/>
            </a:gs>
            <a:gs pos="100000">
              <a:srgbClr val="F1C232"/>
            </a:gs>
          </a:gsLst>
          <a:lin ang="5400012" scaled="0"/>
        </a:gradFill>
        <a:effectLst/>
      </p:bgPr>
    </p:bg>
    <p:spTree>
      <p:nvGrpSpPr>
        <p:cNvPr id="1" name="Shape 69"/>
        <p:cNvGrpSpPr/>
        <p:nvPr/>
      </p:nvGrpSpPr>
      <p:grpSpPr>
        <a:xfrm>
          <a:off x="0" y="0"/>
          <a:ext cx="0" cy="0"/>
          <a:chOff x="0" y="0"/>
          <a:chExt cx="0" cy="0"/>
        </a:xfrm>
      </p:grpSpPr>
      <p:sp>
        <p:nvSpPr>
          <p:cNvPr id="70" name="Google Shape;70;p16"/>
          <p:cNvSpPr txBox="1">
            <a:spLocks noGrp="1"/>
          </p:cNvSpPr>
          <p:nvPr>
            <p:ph type="body" idx="1"/>
          </p:nvPr>
        </p:nvSpPr>
        <p:spPr>
          <a:xfrm>
            <a:off x="311700" y="1029450"/>
            <a:ext cx="8520600" cy="3084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solidFill>
                  <a:srgbClr val="000000"/>
                </a:solidFill>
              </a:rPr>
              <a:t>There were logical reasons for most of the laws that were set. One being the locked doors, the doors were locked to prevent theft and unauthorized break-ins this was a common prevention at the time. After the fire laws were set, they helped prevent any other fires. A few laws that were enforced were mandatory fire drills,sprinkler system installations,regulated working conditions and limited working conditions for children. All these laws help prevent any other future fires and more importantly increased the safety of many workers then and now.</a:t>
            </a:r>
            <a:endParaRPr sz="2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0000"/>
            </a:gs>
            <a:gs pos="100000">
              <a:srgbClr val="F1C232"/>
            </a:gs>
          </a:gsLst>
          <a:lin ang="5400012" scaled="0"/>
        </a:gradFill>
        <a:effectLst/>
      </p:bgPr>
    </p:bg>
    <p:spTree>
      <p:nvGrpSpPr>
        <p:cNvPr id="1" name="Shape 74"/>
        <p:cNvGrpSpPr/>
        <p:nvPr/>
      </p:nvGrpSpPr>
      <p:grpSpPr>
        <a:xfrm>
          <a:off x="0" y="0"/>
          <a:ext cx="0" cy="0"/>
          <a:chOff x="0" y="0"/>
          <a:chExt cx="0" cy="0"/>
        </a:xfrm>
      </p:grpSpPr>
      <p:sp>
        <p:nvSpPr>
          <p:cNvPr id="75" name="Google Shape;75;p17"/>
          <p:cNvSpPr txBox="1">
            <a:spLocks noGrp="1"/>
          </p:cNvSpPr>
          <p:nvPr>
            <p:ph type="body" idx="1"/>
          </p:nvPr>
        </p:nvSpPr>
        <p:spPr>
          <a:xfrm>
            <a:off x="311700" y="92400"/>
            <a:ext cx="8520600" cy="4984800"/>
          </a:xfrm>
          <a:prstGeom prst="rect">
            <a:avLst/>
          </a:prstGeom>
        </p:spPr>
        <p:txBody>
          <a:bodyPr spcFirstLastPara="1" wrap="square" lIns="91425" tIns="91425" rIns="91425" bIns="91425" anchor="t" anchorCtr="0">
            <a:noAutofit/>
          </a:bodyPr>
          <a:lstStyle/>
          <a:p>
            <a:pPr marL="457200" lvl="0" indent="-317500" algn="l" rtl="0">
              <a:lnSpc>
                <a:spcPct val="142857"/>
              </a:lnSpc>
              <a:spcBef>
                <a:spcPts val="0"/>
              </a:spcBef>
              <a:spcAft>
                <a:spcPts val="0"/>
              </a:spcAft>
              <a:buClr>
                <a:srgbClr val="000000"/>
              </a:buClr>
              <a:buSzPts val="1400"/>
              <a:buChar char="●"/>
            </a:pPr>
            <a:r>
              <a:rPr lang="en" sz="1400">
                <a:solidFill>
                  <a:srgbClr val="000000"/>
                </a:solidFill>
              </a:rPr>
              <a:t>At the factory workers made clothing, working 13 hour days for a paltry 13 cents per hour. Most of the workers were teenage girls, immigrants from Italy and Russia.</a:t>
            </a:r>
            <a:endParaRPr sz="1400">
              <a:solidFill>
                <a:srgbClr val="000000"/>
              </a:solidFill>
            </a:endParaRPr>
          </a:p>
          <a:p>
            <a:pPr marL="457200" lvl="0" indent="-317500" algn="l" rtl="0">
              <a:lnSpc>
                <a:spcPct val="142857"/>
              </a:lnSpc>
              <a:spcBef>
                <a:spcPts val="0"/>
              </a:spcBef>
              <a:spcAft>
                <a:spcPts val="0"/>
              </a:spcAft>
              <a:buClr>
                <a:srgbClr val="000000"/>
              </a:buClr>
              <a:buSzPts val="1400"/>
              <a:buChar char="●"/>
            </a:pPr>
            <a:r>
              <a:rPr lang="en" sz="1400">
                <a:solidFill>
                  <a:srgbClr val="000000"/>
                </a:solidFill>
              </a:rPr>
              <a:t>In 1910, the workers at the Triangle Shirtwaist Factory joined forces with hundreds of small factories, striking for better work conditions and higher pay. This was the largest strike of women workers the country had seen.</a:t>
            </a:r>
            <a:endParaRPr sz="1400">
              <a:solidFill>
                <a:srgbClr val="000000"/>
              </a:solidFill>
            </a:endParaRPr>
          </a:p>
          <a:p>
            <a:pPr marL="457200" lvl="0" indent="-317500" algn="l" rtl="0">
              <a:lnSpc>
                <a:spcPct val="142857"/>
              </a:lnSpc>
              <a:spcBef>
                <a:spcPts val="0"/>
              </a:spcBef>
              <a:spcAft>
                <a:spcPts val="0"/>
              </a:spcAft>
              <a:buClr>
                <a:srgbClr val="000000"/>
              </a:buClr>
              <a:buSzPts val="1400"/>
              <a:buChar char="●"/>
            </a:pPr>
            <a:r>
              <a:rPr lang="en" sz="1400">
                <a:solidFill>
                  <a:srgbClr val="000000"/>
                </a:solidFill>
              </a:rPr>
              <a:t>The owners, Harris and Blanck, struck back, hiring policemen to beat the women. Anne Morgan, daughter of banker, J.P. Morgan, was appalled by their treatment and organized protests with other wealthy New York women. The owners eventually agreed to shorter hours and better pay, but they did not improve working conditions.</a:t>
            </a:r>
            <a:endParaRPr sz="1400">
              <a:solidFill>
                <a:srgbClr val="000000"/>
              </a:solidFill>
            </a:endParaRPr>
          </a:p>
          <a:p>
            <a:pPr marL="457200" lvl="0" indent="-317500" algn="l" rtl="0">
              <a:lnSpc>
                <a:spcPct val="142857"/>
              </a:lnSpc>
              <a:spcBef>
                <a:spcPts val="0"/>
              </a:spcBef>
              <a:spcAft>
                <a:spcPts val="0"/>
              </a:spcAft>
              <a:buClr>
                <a:srgbClr val="000000"/>
              </a:buClr>
              <a:buSzPts val="1400"/>
              <a:buChar char="●"/>
            </a:pPr>
            <a:r>
              <a:rPr lang="en" sz="1400">
                <a:solidFill>
                  <a:srgbClr val="000000"/>
                </a:solidFill>
              </a:rPr>
              <a:t>On March 25, 1911, a fire started on the eighth floor of the factory. The owners escaped, but the workers on the ninth floor were unaware of the fire and kept working until smoke began billowing into their workspace.</a:t>
            </a:r>
            <a:endParaRPr sz="1400">
              <a:solidFill>
                <a:srgbClr val="000000"/>
              </a:solidFill>
            </a:endParaRPr>
          </a:p>
          <a:p>
            <a:pPr marL="457200" lvl="0" indent="-317500" algn="l" rtl="0">
              <a:lnSpc>
                <a:spcPct val="142857"/>
              </a:lnSpc>
              <a:spcBef>
                <a:spcPts val="0"/>
              </a:spcBef>
              <a:spcAft>
                <a:spcPts val="0"/>
              </a:spcAft>
              <a:buClr>
                <a:srgbClr val="000000"/>
              </a:buClr>
              <a:buSzPts val="1400"/>
              <a:buChar char="●"/>
            </a:pPr>
            <a:r>
              <a:rPr lang="en" sz="1400">
                <a:solidFill>
                  <a:srgbClr val="000000"/>
                </a:solidFill>
              </a:rPr>
              <a:t>A few workers were able to reach an elevator. Some of the workers climbed onto a fire escape, which crumpled under their weight, falling 100 feet to the ground below. The only other door was locked. As the fire engulfed the workroom, factory workers jumped out the windows to their deaths.</a:t>
            </a:r>
            <a:endParaRPr sz="1400">
              <a:solidFill>
                <a:srgbClr val="000000"/>
              </a:solidFill>
            </a:endParaRPr>
          </a:p>
          <a:p>
            <a:pPr marL="457200" lvl="0" indent="-317500" algn="l" rtl="0">
              <a:lnSpc>
                <a:spcPct val="142857"/>
              </a:lnSpc>
              <a:spcBef>
                <a:spcPts val="0"/>
              </a:spcBef>
              <a:spcAft>
                <a:spcPts val="0"/>
              </a:spcAft>
              <a:buClr>
                <a:srgbClr val="000000"/>
              </a:buClr>
              <a:buSzPts val="1400"/>
              <a:buChar char="●"/>
            </a:pPr>
            <a:r>
              <a:rPr lang="en" sz="1400">
                <a:solidFill>
                  <a:srgbClr val="000000"/>
                </a:solidFill>
              </a:rPr>
              <a:t>Of the 240 workers on the ninth floor, 146 perished. Over half of them were teenagers.</a:t>
            </a:r>
            <a:endParaRPr sz="1400">
              <a:solidFill>
                <a:srgbClr val="000000"/>
              </a:solidFill>
            </a:endParaRPr>
          </a:p>
          <a:p>
            <a:pPr marL="457200" lvl="0" indent="0" algn="l" rtl="0">
              <a:spcBef>
                <a:spcPts val="800"/>
              </a:spcBef>
              <a:spcAft>
                <a:spcPts val="1600"/>
              </a:spcAft>
              <a:buNone/>
            </a:pPr>
            <a:endParaRPr sz="1400">
              <a:solidFill>
                <a:srgbClr val="000000"/>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CC0000"/>
            </a:gs>
            <a:gs pos="100000">
              <a:srgbClr val="F1C232"/>
            </a:gs>
          </a:gsLst>
          <a:lin ang="5400012" scaled="0"/>
        </a:gradFill>
        <a:effectLst/>
      </p:bgPr>
    </p:bg>
    <p:spTree>
      <p:nvGrpSpPr>
        <p:cNvPr id="1" name="Shape 79"/>
        <p:cNvGrpSpPr/>
        <p:nvPr/>
      </p:nvGrpSpPr>
      <p:grpSpPr>
        <a:xfrm>
          <a:off x="0" y="0"/>
          <a:ext cx="0" cy="0"/>
          <a:chOff x="0" y="0"/>
          <a:chExt cx="0" cy="0"/>
        </a:xfrm>
      </p:grpSpPr>
      <p:pic>
        <p:nvPicPr>
          <p:cNvPr id="80" name="Google Shape;80;p18" descr="Related image"/>
          <p:cNvPicPr preferRelativeResize="0"/>
          <p:nvPr/>
        </p:nvPicPr>
        <p:blipFill rotWithShape="1">
          <a:blip r:embed="rId3">
            <a:alphaModFix/>
          </a:blip>
          <a:srcRect l="4913" r="4922"/>
          <a:stretch/>
        </p:blipFill>
        <p:spPr>
          <a:xfrm>
            <a:off x="0" y="1163274"/>
            <a:ext cx="4562575" cy="3980225"/>
          </a:xfrm>
          <a:prstGeom prst="rect">
            <a:avLst/>
          </a:prstGeom>
          <a:noFill/>
          <a:ln>
            <a:noFill/>
          </a:ln>
        </p:spPr>
      </p:pic>
      <p:pic>
        <p:nvPicPr>
          <p:cNvPr id="81" name="Google Shape;81;p18" descr="Image result for triangle shirtwaist fire building"/>
          <p:cNvPicPr preferRelativeResize="0"/>
          <p:nvPr/>
        </p:nvPicPr>
        <p:blipFill rotWithShape="1">
          <a:blip r:embed="rId4">
            <a:alphaModFix/>
          </a:blip>
          <a:srcRect l="17903" r="17903"/>
          <a:stretch/>
        </p:blipFill>
        <p:spPr>
          <a:xfrm>
            <a:off x="4572000" y="1163274"/>
            <a:ext cx="4562576" cy="3980225"/>
          </a:xfrm>
          <a:prstGeom prst="rect">
            <a:avLst/>
          </a:prstGeom>
          <a:noFill/>
          <a:ln>
            <a:noFill/>
          </a:ln>
        </p:spPr>
      </p:pic>
      <p:sp>
        <p:nvSpPr>
          <p:cNvPr id="82" name="Google Shape;82;p18"/>
          <p:cNvSpPr txBox="1">
            <a:spLocks noGrp="1"/>
          </p:cNvSpPr>
          <p:nvPr>
            <p:ph type="title"/>
          </p:nvPr>
        </p:nvSpPr>
        <p:spPr>
          <a:xfrm>
            <a:off x="838350" y="201175"/>
            <a:ext cx="7467300" cy="96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Pictures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On-screen Show (16:9)</PresentationFormat>
  <Paragraphs>11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Montserrat</vt:lpstr>
      <vt:lpstr>Arial</vt:lpstr>
      <vt:lpstr>Simple Light</vt:lpstr>
      <vt:lpstr>Triangle Shirtwaist Fire </vt:lpstr>
      <vt:lpstr>PowerPoint Presentation</vt:lpstr>
      <vt:lpstr>PowerPoint Presentation</vt:lpstr>
      <vt:lpstr>PowerPoint Presentation</vt:lpstr>
      <vt:lpstr>Pictures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Triangle Shirtwaist Fire </dc:title>
  <dc:creator>David Perry</dc:creator>
  <cp:lastModifiedBy>David Perry</cp:lastModifiedBy>
  <cp:revision>1</cp:revision>
  <dcterms:modified xsi:type="dcterms:W3CDTF">2020-03-13T20:22:24Z</dcterms:modified>
</cp:coreProperties>
</file>