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4" d="100"/>
          <a:sy n="104" d="100"/>
        </p:scale>
        <p:origin x="12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0AE2F7-525E-4D25-8410-06D6AD773F8F}" type="datetimeFigureOut">
              <a:rPr lang="en-US" smtClean="0"/>
              <a:pPr/>
              <a:t>2/15/2019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5FD69A2-22B9-485D-A06F-7A4FB0D60D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0AE2F7-525E-4D25-8410-06D6AD773F8F}"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0AE2F7-525E-4D25-8410-06D6AD773F8F}"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0AE2F7-525E-4D25-8410-06D6AD773F8F}"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0AE2F7-525E-4D25-8410-06D6AD773F8F}"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69A2-22B9-485D-A06F-7A4FB0D60D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0AE2F7-525E-4D25-8410-06D6AD773F8F}"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0AE2F7-525E-4D25-8410-06D6AD773F8F}" type="datetimeFigureOut">
              <a:rPr lang="en-US" smtClean="0"/>
              <a:pPr/>
              <a:t>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0AE2F7-525E-4D25-8410-06D6AD773F8F}" type="datetimeFigureOut">
              <a:rPr lang="en-US" smtClean="0"/>
              <a:pPr/>
              <a:t>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AE2F7-525E-4D25-8410-06D6AD773F8F}" type="datetimeFigureOut">
              <a:rPr lang="en-US" smtClean="0"/>
              <a:pPr/>
              <a:t>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0AE2F7-525E-4D25-8410-06D6AD773F8F}"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69A2-22B9-485D-A06F-7A4FB0D60D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0AE2F7-525E-4D25-8410-06D6AD773F8F}"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5FD69A2-22B9-485D-A06F-7A4FB0D60D2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0AE2F7-525E-4D25-8410-06D6AD773F8F}" type="datetimeFigureOut">
              <a:rPr lang="en-US" smtClean="0"/>
              <a:pPr/>
              <a:t>2/15/2019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FD69A2-22B9-485D-A06F-7A4FB0D60D2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pCHpOBhipPjwgM&amp;tbnid=wBtrAXO9IND5dM:&amp;ved=0CAUQjRw&amp;url=http://thepulseofism.net/cg/page/3/&amp;ei=2USqUvGeMJLxoATHoIGwDg&amp;psig=AFQjCNE1LDQi6mZsZ7cZ9MFhRzDazQcmuw&amp;ust=1386976850282960"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7851648" cy="1600200"/>
          </a:xfrm>
        </p:spPr>
        <p:txBody>
          <a:bodyPr/>
          <a:lstStyle/>
          <a:p>
            <a:pPr algn="ctr"/>
            <a:r>
              <a:rPr lang="en-US" dirty="0" smtClean="0"/>
              <a:t>Motivation Project</a:t>
            </a:r>
            <a:br>
              <a:rPr lang="en-US" dirty="0" smtClean="0"/>
            </a:br>
            <a:r>
              <a:rPr lang="en-US" sz="4800" dirty="0" smtClean="0"/>
              <a:t>Setting Goals</a:t>
            </a:r>
            <a:endParaRPr lang="en-US" dirty="0"/>
          </a:p>
        </p:txBody>
      </p:sp>
      <p:sp>
        <p:nvSpPr>
          <p:cNvPr id="3" name="Subtitle 2"/>
          <p:cNvSpPr>
            <a:spLocks noGrp="1"/>
          </p:cNvSpPr>
          <p:nvPr>
            <p:ph type="subTitle" idx="1"/>
          </p:nvPr>
        </p:nvSpPr>
        <p:spPr>
          <a:xfrm>
            <a:off x="457200" y="2667000"/>
            <a:ext cx="7854696" cy="2334064"/>
          </a:xfrm>
        </p:spPr>
        <p:txBody>
          <a:bodyPr>
            <a:normAutofit/>
          </a:bodyPr>
          <a:lstStyle/>
          <a:p>
            <a:pPr algn="l"/>
            <a:r>
              <a:rPr lang="en-US" dirty="0" smtClean="0"/>
              <a:t>-End of the year academic goal</a:t>
            </a:r>
          </a:p>
          <a:p>
            <a:pPr algn="l"/>
            <a:r>
              <a:rPr lang="en-US" dirty="0" smtClean="0"/>
              <a:t>-End of the year personal goal</a:t>
            </a:r>
          </a:p>
          <a:p>
            <a:pPr algn="l"/>
            <a:r>
              <a:rPr lang="en-US" dirty="0" smtClean="0"/>
              <a:t>-Two year goal</a:t>
            </a:r>
          </a:p>
          <a:p>
            <a:pPr algn="l"/>
            <a:r>
              <a:rPr lang="en-US" dirty="0" smtClean="0"/>
              <a:t>-Five year goal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53312"/>
          </a:xfrm>
        </p:spPr>
        <p:txBody>
          <a:bodyPr>
            <a:normAutofit fontScale="90000"/>
          </a:bodyPr>
          <a:lstStyle/>
          <a:p>
            <a:pPr algn="ctr"/>
            <a:r>
              <a:rPr lang="en-US" dirty="0" smtClean="0"/>
              <a:t>I am attending AVC and have a full time job</a:t>
            </a:r>
            <a:endParaRPr lang="en-US" dirty="0"/>
          </a:p>
        </p:txBody>
      </p:sp>
      <p:pic>
        <p:nvPicPr>
          <p:cNvPr id="4" name="Content Placeholder 3" descr="imagesCA5JEV84.jpg"/>
          <p:cNvPicPr>
            <a:picLocks noGrp="1" noChangeAspect="1"/>
          </p:cNvPicPr>
          <p:nvPr>
            <p:ph idx="1"/>
          </p:nvPr>
        </p:nvPicPr>
        <p:blipFill>
          <a:blip r:embed="rId2" cstate="print"/>
          <a:stretch>
            <a:fillRect/>
          </a:stretch>
        </p:blipFill>
        <p:spPr>
          <a:xfrm>
            <a:off x="533400" y="3124200"/>
            <a:ext cx="4115403" cy="2038350"/>
          </a:xfrm>
        </p:spPr>
      </p:pic>
      <p:pic>
        <p:nvPicPr>
          <p:cNvPr id="5" name="Picture 4" descr="untitled.png"/>
          <p:cNvPicPr>
            <a:picLocks noChangeAspect="1"/>
          </p:cNvPicPr>
          <p:nvPr/>
        </p:nvPicPr>
        <p:blipFill>
          <a:blip r:embed="rId3" cstate="print"/>
          <a:stretch>
            <a:fillRect/>
          </a:stretch>
        </p:blipFill>
        <p:spPr>
          <a:xfrm>
            <a:off x="4724399" y="2978928"/>
            <a:ext cx="3617183" cy="235507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851648" cy="990600"/>
          </a:xfrm>
        </p:spPr>
        <p:txBody>
          <a:bodyPr/>
          <a:lstStyle/>
          <a:p>
            <a:pPr algn="ctr"/>
            <a:r>
              <a:rPr lang="en-US" dirty="0" smtClean="0"/>
              <a:t>Five Year Goal</a:t>
            </a:r>
            <a:endParaRPr lang="en-US" dirty="0"/>
          </a:p>
        </p:txBody>
      </p:sp>
      <p:sp>
        <p:nvSpPr>
          <p:cNvPr id="3" name="Subtitle 2"/>
          <p:cNvSpPr>
            <a:spLocks noGrp="1"/>
          </p:cNvSpPr>
          <p:nvPr>
            <p:ph type="subTitle" idx="1"/>
          </p:nvPr>
        </p:nvSpPr>
        <p:spPr>
          <a:xfrm>
            <a:off x="457200" y="2057400"/>
            <a:ext cx="7854696" cy="1191064"/>
          </a:xfrm>
        </p:spPr>
        <p:txBody>
          <a:bodyPr/>
          <a:lstStyle/>
          <a:p>
            <a:pPr algn="l"/>
            <a:r>
              <a:rPr lang="en-US" dirty="0" smtClean="0"/>
              <a:t>My five year goal is to know what I want to do with my life and to be going to school for it.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81600"/>
          </a:xfrm>
        </p:spPr>
        <p:txBody>
          <a:bodyPr/>
          <a:lstStyle/>
          <a:p>
            <a:r>
              <a:rPr lang="en-US" dirty="0" smtClean="0"/>
              <a:t>This goal is important to me because it is what I'm going to choose to do for the rest of my life.</a:t>
            </a:r>
          </a:p>
          <a:p>
            <a:r>
              <a:rPr lang="en-US" dirty="0" smtClean="0"/>
              <a:t>When I achieve this goal I will be very proud of myself and I will be content with life.</a:t>
            </a:r>
          </a:p>
          <a:p>
            <a:r>
              <a:rPr lang="en-US" dirty="0" smtClean="0"/>
              <a:t>At that point there in my life there wont be much to sacrifice except time and money.</a:t>
            </a:r>
          </a:p>
          <a:p>
            <a:r>
              <a:rPr lang="en-US" dirty="0" smtClean="0"/>
              <a:t>Obstacles in achieving this goal would also be time and money. Time because I need to work and money because school is expensive.</a:t>
            </a:r>
          </a:p>
          <a:p>
            <a:r>
              <a:rPr lang="en-US" dirty="0" smtClean="0"/>
              <a:t>To overcome these obstacles I am just going to have to manage everything as much as I possibly can.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 am going to school for my future career </a:t>
            </a:r>
            <a:endParaRPr lang="en-US" dirty="0"/>
          </a:p>
        </p:txBody>
      </p:sp>
      <p:pic>
        <p:nvPicPr>
          <p:cNvPr id="6" name="Content Placeholder 5" descr="guitar.jpg"/>
          <p:cNvPicPr>
            <a:picLocks noGrp="1" noChangeAspect="1"/>
          </p:cNvPicPr>
          <p:nvPr>
            <p:ph idx="1"/>
          </p:nvPr>
        </p:nvPicPr>
        <p:blipFill>
          <a:blip r:embed="rId2" cstate="print"/>
          <a:stretch>
            <a:fillRect/>
          </a:stretch>
        </p:blipFill>
        <p:spPr>
          <a:xfrm rot="16200000">
            <a:off x="-288808" y="3260607"/>
            <a:ext cx="4082818" cy="2133602"/>
          </a:xfrm>
        </p:spPr>
      </p:pic>
      <p:sp>
        <p:nvSpPr>
          <p:cNvPr id="1026" name="AutoShape 2" descr="data:image/jpeg;base64,/9j/4AAQSkZJRgABAQAAAQABAAD/2wCEAAkGBhQSERQUEhQWFBUWFxYYGBYUGBwYFxYYHRkYFiAYHR4cHCYeGhkjHRgcIC8gIycpLSwtFx4xNTAqNSYtLCkBCQoKDgwOGg8PGi0kHyQvKiw0LC8sLCwsLCwtMC0pLCwsLy8sLCwpLCwsKSwpLCwsLCwsLCwsLCwpLCksLCwsLP/AABEIAKABOwMBIgACEQEDEQH/xAAcAAACAgMBAQAAAAAAAAAAAAAABwUGAQMEAgj/xABIEAACAgAEBAQEAwMJBQYHAAABAgMRAAQSIQUGMUEHEyJRMmFxgRRCkVKhsRUjU2JykrLB0TM0gtLwFhckNWPxGFRzdKOz4f/EABoBAAIDAQEAAAAAAAAAAAAAAAMEAAECBQb/xAAzEQABAwIFAQYEBQUAAAAAAAABAAIRAyEEEjFBURMFYXGBkfAUIqHRIzKxweEVQlKC8f/aAAwDAQACEQMRAD8AeODBgxFEYMUnjHPjxTyqsYeKEhWo7s1CwDexW73FVdm+nXy7z6mZkMboYm7BjfqBClGsAhrPt/lespiVUwYVrwYwDjOMq0YwTjOKZ4j8RP4OdUJFLTVantsD3HuMZcYErbG53Bqs03F41IBNkkjbeq648R8bjLadwT0sdd6sV/nXS8IuLgTNkzmfxDahDJL5dN+Uj06tXswN13rGOWuDNnNV5l4yHC0dT2KX1XrG41jb2B32rAc75iE/8JRgnqaW0K+hFa+mM4U/hRxN41nDszKJCDZLVQAsD/PDXBwVjswSVan03lsys4MVjxB5tbh2U89YxIxdUCsSoBYHc0LNV0wq38ZM5J6knhg90khZtJ/qMobUPk1EdN+pZp0HvEhALgE+8GPnfMeNnEPMYo8eizpDRL07XRu/vi2ct+PUbALnoyjX/tIVtK+aliw+14I7C1GiYWRUaU3MGOLhPGIczEJYJFkjPRlN/Y9wfkd8Q3OHP+W4co85i0jC1iTd2+fsq/M/vwqbWRFZScRcXNOVYgDMQ2TQBkUEn6Eg79vfthTjxT4jnZljgiXLROwUuULsASF6t6SfUOi976YDDpISYBlRGoPR2jCuaNghwBfYUSOwparWcw2bPhf9EdlIO1MJz5fNo4JRlcA0SpDAH22743YQ0XPMuQmZDO8aOden8MkqWdiLEiuAK2FmhWGVy1z9DmNKtLHrb4QQ8Jb6LJ8X/CzY0K2mYESsmnwVb8GMA4hOa+JTwxocsqu7ORpYEllWOSQqtMPWdFCzV/qGAJshKcwYW0PN/EszEJuHfhM0l6XjdHhnib2ZWm0/cN9Lx08M4px12Pnw5PLRqLaR9T7DrSpMb+5A+eCdIjUhZzJgYML7kjxGbPZ6SBSrxJEz+YIzEXYMi7KZGISmPXf6YYOMPYWGCrBlGMXjOEh45cRkizcPluyXGb0nrRFX79f341Sp9R2VU52USncTgwm+Jcwy8R4KHhJE8BXXpPqoULHfcCvuPfEh4EZx5IsyzsXOpBbGzVNt+/GzQIaXE6Ks14TVwYMGALaMGIvmTjYymWkmI1FaCJ01uxCqv3YjCt4lxvNFgZMxmGkZlUR5ZvKTUxoIigWevVj88L1sQykQDqdkzQwr68lug1JTmwYSudlz0MbSSLxJEUWzGbYD+/joy3M2aycisssk4YorQzuX1FmCgIxFo9sPcHv74x8W0ODXAieQijAvc0uYQY4KcWDGFxnDaRWnMZtIxbsqDpbEAX7b98aX4tCACZYwGuiXWjWxo3viL5h4C89lWAsICdRVlCtrKgqCdL7BgKJrr7U3/tEi6WVJAf8AbkrHM3YaUkO7My6QtEr8dGgbxoNnRSw1K5OK5ZY8zmI3kHlu5kQhgUpttLG9iDpNGr+fXEXleGoWVoNAk2YLG5LhiOoYgb/p9e+LBJx4eXZjksIzKqwsvlinjeWOgRZbXat3MRAPU6BxdFITy5hGvr8sozpq0mQsdhrY0TpLAXQ2BIJBIVOyuMymBwbiijLRmaaMsBRbzFIvrRa6LVV/rjubikQCkyoA3wkutN22N7/bC4PF/wASVRY5dTNl4zIodHYjzCEdm3CnyyWo9hbGxiX4HkXmWdoxpLNKjrMZLsgqQCxJIQ7VpIJ1EMbwMthWI5V5xSuMcPacTxAAGRJVDXWpiuw0nf4q/U4uiA0L69/rir8ZgMchOtVJ9S2N2bVQQC7bc/br7DAXiVtjsplJfhs+amrJxzOFKOvlsyqgTdmUkjYbe+N08ec4eECytCJWLAROjepQos0DRphid5gysmUzQzsMa2Q/mxuLVHbUjmlIJQnewdiaOI7KJJxGSESJHFDCW1vECpIYgkepjbbGgPcnC8RaTK7ucO/EDG9O06T37q1cj8NaLIo5GozPJJRNGh6Q3uSdJIr5e+Gfkj/Nr9B2I/jvio5KJmKIQsZGlVhqisdehvZqA3I6V03xcYI9KgdaAGDsaQuLWqZ3FyoHjhCz8OREUszZiEKqiySQ4AAHUnCXzvL0eVOnNzVKPiggUSOnenYsqK3yBYjvWPqabLqxUsASp1LYujRFj50SPvj5kzHBmynFY1z6kJ+JVnZh6ZEMgJcH8ykGz9wcdbCVPlLeL+KTqC8o/wCyYMSyGPMRI4tHmfLqHHuqu8ZYfQ4u0HgYrZIOJmOZcKyD0iIXR0kbk+nckN22vv1c1eF2Z4ln58ws8awlUETNbXS6SgA+FQymz/WsA4lfDfkHOZaRZc7OxESvHDAJC6qp2Lb7KKAoDf3rpi31zlkOvwqDL6K1clcqLw7KLAp1tZZ3qtbnqa7CgAPkBj52bi02Y4hLM5BkLOxLjVoVWulB2tQtAHH1TWEp4h8jplc5+JiYBcwJgYztpkK2SD+yetdj8unNe+5c7f8AdMsE2ChuVeKqzzCc3EYkIr0sS9OD6bpg1AEWAZN7BFd3FeeIs0qRvDI8as41SMgDktWskMhGndbAqiwrFd4UGiGlwq6xCAWKtTxgC1o3ZF38rHfHLmIzFTbxqJAxYSmqskgIJGst7ViqbKTXuFrxF/fCt5eQDdTcubhl1RPDYCqw3HpjY6l37tpWjVdRvteN/KHMkWXJhjiaWKUI5hmAkSzRv/0mINX6gdtrxDtrDmRVDK0EY+NVohT1s9N+vyw2/CTlkQZMSSRgSyhPUepRFXTV9BdkfY4CKVPKCN4OvrZEdUdv74VyyOREYATUq/sEkhfkL3H0usVvxK4AuchggeXyVae/MIBrTFKa3IG/1xbximeKOaaLLwSLA2Y0zgmNNQJBjlG5VSQN/b7jDNEQ4BqXcZF1ycB5MTKCNclxFkCDVKjFJY5a3ZtBP839VPt9TDcx56fiHFXyfnSQ5CIBZniIQF9GsoznrZOnT7AmsQXCuYY1zy5k8MzULMPLkYebKgSgLC6Fa7A/N0vY3jv5y45DKIojksxmkRmkPlpJCoYk6dwtHY70o7WbsYcyuD739EORCmeRuT4MjxR/w8ryo8Em5C6UGuIhQwa3YdzQH3wzcK/kDjxnzxJyUmTVYXFsZGDFnjAHrQUfofthoYXrzm+bVbbEWRhTeJ/ADmuIRppBX8Ow1EhdDFl0tZIG1E7+xHfDZwk/GjiTZfiOVlTqqXXvTA1/10IBxrDgl9lT9FIZLkNuFxlknDSSAK6HdSGOmqKkG7O509O+JHw9RMnLLECHMuh2EYNxsdYIZTsosEbMaIIodBYkzuWzuTR5nEa5iNupCk+k2RfsBq+y30xXfC/luLKZiYRZhcyHjW2AIZArWLvpq1k0O6/povLmuzaqogiEy8RXNPGxlMpPOdzGhKj9pzsq/diBiVxycT4XFmE8ueNZEsHS4tbHTbCqIkFx3m7Nywh5Z3cRlZCjKkWmSiPSpiOoAsaGonviKaQP5Q9OooJXeTQREARTOQAXJAsi99RHfFhznCcu0+YQZdYmE50xhAjRop0ptXRgNXsdXfHjh3BIFU+flZZG1GjHPCqhBsoo73p6k++OUKzeoWudBG5XaNB4pNe1kg7D35KHLoHVfQyGEyl9MZoLfyIJNLXzPfGvI511jXMRs6kSeYkahCQVGnV/s2A36AgDa98TGY4Bl/513jMaEgIjSKxVQtFmZaBslvtXfF58PeQcrJljPmMrExmctGHjHpiFKtAjbUBq/wCLGqbus/K10xvt7+yzUb0KedzYzWib+fvdTXhdn8zmMiJ81IXaV2aPUFGmMHSPhUAk0Tdd8XDHiCBUUKgCqoACqKAA7ADoMe8dNcdGMVjODEUWKwVgvGbxFFisFYzgxFEY05nKq4F9RuCNip9we2N2DEUVVzXKjjZGBW9wdjVqe4I1UunV/WJrc3oy3KUg0qPLjUdlUL23oJ19VMNxRHe8XHBiKKNy3BwiABjqAAD0vpF3SitKj5V/AYkhgwYiiMeWjB6i8ZvBeIoisZwYxeIos4juNcDjzUZSRQ1hgCQDRIK3v9cSF4LxRAIgqwY0Sa/+HxqA/FpspX/d99zd3r3YdAewxtm8BGbX/wCJiGvR8OWrTp29P856b7++HAMZrGcqvMlBL4DFi5OZhAcqSEywXTp7JT+i+/vhtwRBVCjoAAPoBWPdYziw2DKomUYMGDGlSxWCsZxi8RRFYzjF4LxFFnFe5g5FyudkEmYj1sBpG/QYsOMYsEi4VESoJeScqIDB5YKGhvuwAugCegAJAA9z7nGzgfKUGTLGAMus2wLWGPufc/PEzeC8XnOkqQs4MGDGVaiuNcrZbN6TmIVkK3pbdWAPbUpBr5XWIz/uy4d/8v8A/kl/58WjBii0HULQc4aFVzK+HfD42DLlkJBsayzgH3p2IvE9BllTVpAGpixruTW/7hjbgxAANFRJOqMGDBi1SMaszNpW+p2AHuTsB+uNhOKLz9x2ZY2MEiQoiEmZySxJ9NRqoY3+UOQB6tru8RReOeuaZMkYVjy65iWaQRqXunkP5V9gLA+9dicWHk3jDZnLLKyMhNgo1nQynQ62dyAwI3x86Z/ik07XM8soUjdnPw1uASdhe+3+mLn4Wc7Llsw8UupIZm9IY2kR23Zm9xf7vbGcyuE9capsyqC2YKPdiB/HHJn+ORQ5dswzXEoDFkBfYmrGm769sLHxK584fnuHzQpI5k9LoGikA1Kb6ldrFj74pzgFYbKtXPHPL5TyjlxFKH1aty2mqr4T3s/pitSeK2dVBI2XiCMaBOrr9NV9sK/gfAopcm8pQmRZwh3IGgxl+gI3tTieyfBsmsS15sUpvzCF8xTRNBbcVQwjVqlrjf36rsYWi1zGksBHN59E9uV+JvmMrFNIArSLqpboCzXXfpWJXHzvm+ZM1wbOR+VO02XljjmET/CUf8umzoYUaIPti/cQ8ecjGwCLLNtZZVAA2uvUQSe3TDdN/wAolcqo35zGkplYwxxWOVPEfKcQOmBmEgFmN1IYD6i1P64sz9MFBB0Q4hJLmfxKzcmZZMsWjCkqFWyTX0xHR+IXEYnRpHfTfRgQGrqN9sRjZ38PxBpGUkJIWruetda23xY+Lc+5POSIczlWoULsAAWd+5vfA5Xo+k1oAFORGu6b3LvF/wAVl45q06xdY38UlKwysuzKjkH5hSR+/HNy1HCuWjGXNxV6b7C+n26Y78xMEVmbYKCT9ALONnRefMB9hvol1y7kPxerXmpFkv4Q27DrYs79+mJvljKZiDNSRSFzFpYqW3DUygEHejR6YhOJNlpl89VaC5Sism+4UNqZe3X8u4+eN/8AKuYWPNZeZgxjiLBwfV1St9rFN33xyaZawidtwdfFehrNfVDgND/aRdtwJBGsFMLHBxrjsOUiM2YkWNB3bufYDqxPsMc/KmZaTKRM7FmIayeppiP4DC85v4l689n5lEgyci5XJxPvGsxClpivRmBYEX2T6Y7FM5wCvOVWmm4tOxI9F0cS8aH8xEgyjIr2RLmjo9ABYyCNfUUCgm73rHnO+InF4gsv8neZAyhwwSRXCkXTqGcow72K+e+E5keZJo8w2ZJEkzBreUa/UwrVR2JHa9vl2x2f9uM3JKGzGZzUi36ljmMRI9hQKr9lw10u5KdROjlfxrymacRzA5WQmh5hBjJ6Vr2o/wBoD64Yd4+ZJ+Hx56OWdJGYxAtJ5gJnijvZpNyMxEvQyKQ6jqpFAN3wb4vLJk5IJzb5WUw2TfpABAvvW4v2AwJ7ALhFY4mxUn4gczTZSOPyANTlyWbfSiLqNDuxB/QHvWFvBz/mpJF1ZiZfMsK66AquOqNEU2+tnqDe+LP428TEUWX06jKHdhp6CLSFk1bHY6lH3+WFjKVlY+UQ3mqCtV/tAK0/2ipAA7tpGBI8wBCu+d5ozMcJd8xmqCksP5tbPZVbywQSd9QOwBxt4Xzhn4N5AzAI0miVhKrKq6iokADo9e+ofLFdznDWkgy4bzdWm2J3CraIzEORuqtY6n0+14l+YM2BCYomJ0LcvlvTrClBwD+2VtQCKu/bEUa4kgJyZTMB0Rx0ZVYfQgH/ADxw805hkyWadGKssEzKw2KkRsQR8wcdfDlQRRiP4AiBP7Okaf3VjXxniCwZeWWT4I0dmB7gAmvv0++LGqwUoOBzvmMm8/8ALWa8yKHzJYl30HcBdR2snYYxzVO+UyvmLxrNNM8SSxRNY1qxA6jYUL7/AJceeXOGtJl4Im2l4nmTPLWxGXjYmvkCdTDHjjeXaHLq9apeE5uiCL1ZeR7W/cWK+hODZ/xMuyL8OPhep/dr/rpPqnPwmQtBExNkxoST1JKg3jrxoyOZWSNHTdHVWUj9kgEfuOPHEs55UTyAaioJAur+V0a/TACYuUILhzfMixyNH5cjFaBK6a3AbuwPQjtjfw3jazMyhWRlANPVkGxY0kgixX6e4xSOOcbqdWMaIzqbAaRg1FQCajoEAEfO8aIeYWSRHUKGV9HVzdkKVNR2AbG5rcA7jr5wdpVviNjT5A2T3Qbk4crznuYkjkKaHcgAnRpoXuAdTDet/oR7498O48szlAjqQur1aaIsD8rH3wvU5hIstoLEozEs4syb3Xl2BX2AX5YlOXeNkPK6xKzatJJeRSqgL6QDHRFgtY63iUu0qxr/AIkNp+4UdQYGfLdyYODGAcZx6NIrg4lkHloCTSn5lrdvkSCDp+QxV+fOV8xPlljy6xely5AGnUQjKNidzv8AtYu+DEN7KL5paNo2CSBlYFFYVXqtVK7/AEsjY0Rivx5BpJCqjexdX30j7k3QH/8AL+luaOTIc6tsNEoG0gAJ23AYdHW+x3HUEHfEHyT4c/hpDLmAhdWPlqhLKD/SksLLb0oPwDuSSxCKUGyIXyFI+G2UmiyKw5hdLxsRpsEhTTi66H1Hb6Y8eJ2Snl4fLDlYjJJKVSloEITbGyR2FffFuxisELZELAN1878Pyuc4blWinyyxiSUOGlCSaiFK6QpsChvfzx645np2gAOTgVdQImV40ZtjQKoLAN3VXth1czcnw57R5xcCPVQQgdau9j7Ygv8Aueyf7U398f8ALhN9BxdMe/VdSjiKTabQSQRwFR+VvCyfiDxZrPSr5OlQkcZJZkTYJ0pV2+ZO/wBcNfiHJeSnYNLlonYCrKC6qu3XbbfHVwTgq5WJYo2YooIAYg1uW6gD3xI4ZYwQJXPqPlxg2XLw/hcUC6IY0jX2RQo/djobpj1jBGCARohJL8R5oyWYzenNZZVIbS8l0KBsnr1O/wBTivc8/gtcf4HToptVVd+mrrt1/fhj8y+EMeYmMkT+VfUAWL/6/wCulR2V8EFDqXn1KDutdR7dMYIK7lLEYdkODiIGit/h1/5dl/7OJricBeGRF6sjqL9ypH+eM8OySxRiNVCquwA9v9cdNY2RIhcdz5eXjmUrkyMqxeTLlpSBIXBU1vQWvhII27Y65IJn/GTyRNErQ1Te9p0sC/hxZuceBvmYkEdakbVR2vauuInN5DickbRv5ZVhRFqNvrjlOolhLYJ40Xfp4oVWh8tBJvJNrg28YU3yZ/uUX/F/jbEBz9yQ2YymcSHdpHjzCr7yooRl/wCNVFf1r98Wjl3h7QZdInq1vcdDZ1f519sSeOnRlrG+AXCxJD6ryNCT+q+SuG8v+cJF82OKaNq8rMMItQ76WalDqRurV1Fd8aTwbS4WSeBLNFg/mhfmfJD4+nOP8iZLOnVmMujv+2LR/uykE/e8QsXgvwxTfkM3yaWSv3MMOCsN0iaSWPDuHxZeF04bmhnM7mR5IWKMmoyQWJDikWgLJBN1uADhueG3K4yOSVS4kkkYyyup1Au1bA9wAAL7mz3xN8I4Bl8qujLwxxL30KBf1PU/fHcFrptgLnyihsJPeKbrPn/L1GlhWIhWANyF2I3B9W0e22xxScvwKrS5EjcoYzYvV5YLMp0227rsCP4HDY454czzZuWePMogkZG0tHqI0rGOvzMat/wjHBB4UZlQKzUXUHaKuhU/4kBv5DAiCum19DKA4X/778lRsv5/8wZMzIWBIQrSMAEW9ityEq9G+os73eNGUyQjaSW5A0oCOXIFrJeoC1rYKQD3roMX5fCfNKtJm4lI00fJuiCGuvqB9KGPSeFWa6HNxsOlGPolOugXe2lyo9rPvioKJ1cL/h9f58lcuR8xr4flTd1EiH6oNBv52uKb4l80DNE8Ly4fzXmiSZtNIiGnJ1e3Qn5A4uvKPAnymWWGR1kILsXUabLuznbt8WK7nORs8udzOZymdSAZgoWUwhz6F0jdj9envg9OJkrl1rkworhXAos/m5W8ySKHLrHl8uI28tmVQQSLFlTV7ddXyxr4lwCLKZsReY8kGchkgmZ28xkbbSzEDYAlavpviZy3I2ebN5XMZvPJOMuzMqiEIfUuk7r9uvtjweRc/FmMzLlM+kK5iZpSpgDmz8z8sZyDm6b+Nd+XL8sRHl97rk8L+bgix8MzAkGZiaVFtToZELH4vkAR9hhjT5dXUq4DKwog9CPbFFyfImf/ABkWazGejmeJJET+ZC1rUjsaO5vfF+Xpvi6kEyEiyYuqDxPLQ+e6hERY7Sg5tiQjaiLFULHfrjmTIIYi+kEQmpCrs2pGtg5HZk6Gr9JPsMMGTJIxsopPuVBP8Me48uq7KoUfIAfwxwj2WXVHuc+ztoiOI8E78QA0AC4S9zHDVj0I6hWapW1OwKqdaCMC+1Atv1vHbwLLwGVkdI2Bt1YuSVry000TVEm+vfF0lyqN8Sq31AP8ceUySDoii/ZQP8saZ2aWVxUDvlAiI2+6o1wWFsX5W4YzgGDHYSyMF44OJZedq8mVY6u9Ueu/b8wrENPzFPlSPxkYaMmhNBdD+0p3H/VXgTqgZ+YW52RWUi/8pE8bq0YMc+Sz8cqB43Dqe6m//Y/LG/VggIN0MggwVnBjF4geL83RxP5UYM8xNCOPej/WPb+OMue1glxWmU3VDDQp68F4gcvBnn9TyQw/1FjMhHyLFhv9MTv1xGuzbKPbl3B8Fm8F4onMXP8AKsrwZWIFlJUzSnTGGHXSDWqqNm6FE9MRmX8Q81CdU4SVF2kVEMcgsWHWzpdCOh2uj064o1Wgp9nZld7cwjwm/wDHnCZ14zjm4fnVmjSRDauoZT02IvHTgi5xBBgowY8SShQSSAACSTsAB3PsMVHOeLHD4y4M2rSSLRSwYjT8JGx61fT0n5XFbWl2gVxwYpvDPFnh8zafOMZ/9VSq/wB7dR9yMW+OUMAVIIO4INgj3B74ijmubqIXqsFYzeDEWUYMYJxQOJ+JLNKqZGF8wv4efMFkXUH0F40QV0DOps/F0AFk1FEwLwYX/I/MOcZ0hzUEpzEgM00klpFDGWIjjUUQHK76BVb2bumBiKIwYMQnGuOMh8rLhZJ7HpYlQARfXSQTVErYIUlu28UU1eMBh2xRIM3F56/iJpjpnJSRgvlK4DAx6wOlUtkCyhIJ3rLZjLQmOPLzMxS1EiKrRxGTyowzlAoYgKAAbssC3vjULMq+YMQ/BeLu5KTKEkFkILLBbr1bUDewbo9ErsMTF4ytIwYxeK9mOfMqjlNZJF7qpINe3v8AXp88VMLQaXaBWLBivZHnvKSC/M0f2xX7xa/vxLjikOnX5sen9rWun363WIDOijmluoXVgx4hnV1DIwZSLDKbBHuCNiMerxays4Mcee4vFD/tHCmrrqa96G9fPEBJ4mZFTRmX7vGP3Fwf3YqQtBjiJhWvBiH4dzXlpgCkq7++w+l/DfyvEveLVFpGqzgwYMRUjHiWIMCrAEEUQRYI9se8GIoljx3gE0WZK5KGeNT3RvQ30I+EfJjipO5JJJJN7kmzeHyRhP8AOXDBBm5FX4WpwPbVuR+t/uxxMbhumM7TuvSdnYvqnpuF413PiuXh0OZdG8nzWQEBhGT3vsD8vbDJ5T4MsMalYDGzKdZkYGQG9hsKo9aFfTHrkfhgiykZHxSDzGP16D7Ch+uLAMN4TDBgDybx6Ln47GGo402iBPr4oGKf4i8eaFIo1cRrK385ITWmMEWorcs116QSAGO3XFxwqvGTIqHgmkjd0IZCUk06SPUBTKy7gnoAfT3w+dFxa7ixhIVayU5V3GYlXVbDUsoDepkVx0NAaQwsD4a3BrHviUoCsW9K0DoVtThX1Vv0LsCSWuhragxJOOLMyI0kjP5Ckm4mLkhhYosqkgHR+0BZHQnG6GcmIVKzCzoSOFIwzalQBW+JdTSEAhb9L9KwnlOi9gztfBvYK2eDuN9tAJsmV4a8dMkTZeRlEsNVGoIKRkDSpsUSvTuRte+LHxbmHL5ZSZ5kj2umYaj22X4m+wOKjyHwbUxziRxqXllXVbktEKW1tiPU6k37AYk+eOQo8+hYejMKtRydjVkI47pZ69Re3sW2ghq8yKor1C94gEk24S18QefJM6QkOqPK3+YUZW9236CjS/KzvsKW0NfCBd9TvQ74ZS+DmbMAU5mIHYmPS5jv9ot1LdPy1sPYYp/NPJ2Z4c6tmNLxuKEsQYopv4WsDST1/wDbA3B2q9Dg8RhmDpjn3fnwURo99/mcSHCOPz5Yn8NM8XuFPpJ+am1J+2ILMZxqplIBIGpWsV+lk/p98df4GSHSsiPGH9S+ajKWX3F9cYggSugcRRqv6Zbbv/n9Uz+CeN4GiPNx+oWJJUO1dmCVf1F/T2wyOA8wQ5yISwNqQ7bgqQfYg4png3wFFybZggM+YZgbHwojMgT9QSfex7YYaIAAAKA6AdBhgTF15PE9MVCKYgSVwcwcYjyuWlnm+CNSSO7dgo+bEgD64UvIPAZeLq8k0kmXyUTGODK5VzEl/Eem5AvdjuST0qsW3xuyjvwmTQCQkkbuB+wG3P0BIJ+mObwm5iysfCIQZo0aMyCRWYBg5kY/D1JYEVQN3Q3xEsrLyVy2+SikieaSZfOcxmVy5WLYKtn6G698WLHiGTUoNEWLo9R8j88e8WojFW4jE2WizOZn0yMqMEZAFk0ku1aiBp+JVAsgaLv1HFpxV+cZo8xBmMtr0uEDNsOl3tqFMaF7XW30NhUVCcB4E6wI4Qu8qMxkZgEQMzSaCGJUjW13pYC704huZFlgEUeZCNmHgkCHLoykuGLaG0Lpa9iCKIYdPVib4MsWZyTDzrkdRHJ53qRPRbIEbaqF7i9wxO+8PxPgyZQtJJnvTErxqiFi1sjAbNIQhDEgBQfhFaexN1iAr0mQE6QTxFEk0J6yhc0B0W2AHUjUQTpYgVeJ7FV5S4rHDBlMu50yNEhVaJ2INXt6SdLbH267jFqOBlbCWPiPz08TtBESoX4yNi3SxY3CjUBtVm+w3U9vMJJGhaTVpUOgICNWwFAg7A+k9hhk+KXJ7mRplFo5u/2W9j7C9wT7kdQLoPD8/NlyqGIsoPw0QxsgmmHToRdH4ji2RFtff0Q8UDIDpDIGgm+89+vlouTIZGcgstooDm2tVOlQ5UbbsQRQHWxjuj4BJLJU88aKpkUyF1cDQgkYAA77EC/dgOuOiZ83eotHGNI9JZegNi7s3sB70AMbIYHnYf8AhoJHOqipcAkkUAFP5d6A99+gorY1dpylWsDhlYSe6LJp+E3D/Ky0gE7TR+ZSAiggoE6QSaDagfn/ABn+buO/hMq8vsG3G5FKzkgHvSmr2si9saeR+BNlcqqSadbHUwT4VsABBZJIVQBfffHXzNwQZrLvERdg7dLBUqRfa1Yi+xo9sAcSV0KYa0gDTv8A3Xzlk5MzxrPJA0mkSsTVkoigFixF+tgB1O5PcDozX5D4BlLgzMqeaANRmnKSbiwaUqBfXphazcFznB84syIW8prD6TRU2CsijdQQSD239JPXFszXiZwbNHzs5w92nIAYjQ4NCgA3mLt9QMZC06ZuoziHJmTin8zh/GMtEldJZfWv9W0FOv1H1vDS5B4yWVYWzOXzRANtl2LKhHQEEenULNdAUatiAqK4wRxCcHIZEQRLsAne/wA0jk6QflYr54c/hRyM2SiLybu9k/XYd99KgULoksxobYi02cpnT90whjOMDGcaQkYMGDEURik818jSZjMGWJ0GoKGD3sQK2oHaq2xdsGBVaTarcrkajXfRdmZquLgvDvIgjivVoUC/c9T9rOO3BgwQAAQEJzi4klGOLi3CYszE0Uyh0bqD79iD1BHvjtwYtZImxSqz3g0FkuFi6e0kmkj66Y/UPoyn54l8h4bWR5pCoK9KH1MKI0g0BGtEjbUaZvUGZmN+wYqAgjD0wZAWvLwKiqqAKqgAKNgANgB8sbMGDFo6MaM5kkmRo5UWRGFMri1PfcHG/BiKKAyPImRhlMseWjVz3qwvT4VPpU7dQBiU4hwuKdDHNGsiH8rgMPrv0Pzx14MRWXE3JXFwzhEeXUJCNEYFLGPgXqTQ9yTZx24MGIqUDzhxCeKEfhofOdm0lSpdQlG7AI67D74ofLXB5Y83HIeFww+q2kWBgyjckpbkKx6bDvhtYMYLSTMpqniGsplhYCeTMrC4zgwY2lUYjeLZFirNCEEpCrqbYlA1lNWlqsX2IF9MSWDEUVGbliA5sRPHJreIOzxsyRK4sWi/lroDfcDettPAuV8mQskeXkciUIzTbSCwG8w3u3qq2J6AkGtjfsFY1mKqFG8H4c6IonZZXQtofTTBeg+hI61Q7dMSeDBjKteXQEUdwe2IHOcj5SQ2YtJ/qEqP0Gw+wxYMGKIBWmuc3QqrHw2yV35Zv31b4mMjwCCEERxKLFE9SR7EmyR8sSODEgKy9zhBK8xxhQABQAAAHQD2x6wYMWsLnzORSQU6Bq6WLr6e32xFvyZlCbMIv6t/ricwYkLQe4aFcOV4LDGQUjAI6E7kfQmyPtjsjjAFAADfpt13/jj1gxFRJOqMGDBiKkYMR3H835WVmcbFY3r+1RA/fWF/yozHNQBnYrHHJI1sx2/nDvvvs8f6DA3PDSAjMpF7S7hNHBhULm3HD5pNTap8wo+I3snmkDfYXYxzGZ2zaprfyxIqt626REJfX9gOcDOIaI74+s/ZHbg3mb6T9In9fom/eM4TWV41O8k8hkbU0bgmz+dQlVdAK7pVAVp+eMTZmd2giWRloJpLOyhTKBIrEjf4nABNj0VtihiAdAocG4GCR9fP0TV41xyPKoHl1Uf2RZ/S9/tviDy3idkpG0ozsd9gvsCe5obA4meNx/8AhzqokFDZHfUu49sJvw3z0UM2YknIEavHqLCwLMwG31Ix0qVNrmFx1C5VSoWuA5Te43zZBlD/ADxYCgbAvY6vnf5G+lY5OFc/5XMuEhZmJIF6aG5A63vuR0vriB5t5qymbysy5eRZJFhnY0NwghkBNkdLYfriA8MeOZfK5dXzLBAZJwpIv1VATW222LFEZCSDKo1fniRCcWDELwnnDLZltMEms9NlagaLUTVAkKT9jiawsQRYpgEHRBxTOaPE/L5SXyFVp5vzKhCrHtfrY9DW9AEjvW17fEvi02Xy0ZhYoHmWN3Xqqsr1R/LbBRfXfaicJ2fKRrISY7LBnMhJYlrsjdr1Em7sX+7C1WtlOUapvD0Oqfp5pgy+LExZdOWjVSfzOxZu/TQCv3B+gxaeV+d0zjmPy3ikVdZDUykAgHSw60WHUA74SmY/nVJZho60FpgQeoOs7719z7Xi0eGfG48rPpkLP5uhBK9649TaVU0xUozirAB6E2NwOnUdPzFMV8E6mwuymxjzTpxqnnVBqdgoHUsaHt1ONuIDnr/cZfqn+NcMVX5GF3ASVGn1KjWckD1UpBxOJzpSRGPsrAn9xx14Vnh//vq/2H/hhpjAcLXNdmYiEzj8KMLVyAzaVz53iEcI1SyJGpNW7BRfWrJ67Y1ZLjMExIimjkIFkRurEDpZo7Yonjv/AOXxf/cJ/wDrkxVvAP8A3vM//RH+MYaXLNSH5E8cc+fz6QoXkbSooXRO5IUbAE7kgY6MQPOjD8IwumLR+XteqQOHVasbenc9gCe2MvOVpKZptzOAK2HnDK95K+ZSQD/BjL82ZYEgybgkGkc7gkEWFrqCPtik50ExkavYSELZ0EUxAvrW4HyxsgkBaRlcNG0jmM1RZWYtfXcEk17gA98cj+ou6eeBrELrf09maJKYHDuKRzqWibUAdJ2Io0DVEA9CD98deKzyKaikDNcnmkuKoC1ULW59JVQb+ZHbFlOOrTfnYHcrlVWBjy0bIJwYR/PPMU2cmmMZb8Nl2CbNS2W0Bzv6mYg17Be296+W+Z5Zs5l2mzAiEMTIrSPSWI2RS1n1MzMpN9ftgoEp09nvFLqSNJI40IHiZ0T0vBePnbjK5nLZkiWdjOAC7I7EhmBJXV3Oki6FC67Y7OUOaWgzcDTyzNEmpaDFgqtexBO6gnUep9HyxQuYCK/st7aPXDgW+af2DEEvOmUMcUnnDRM5SMlWtmDaSKqwAdrIrce+J3EXKII1WnNZpY1LuQqjqT2xHQ805ZgT5oABr1bH6gHesQvOXGn1/hourAaq6nV0Uf8AXcYqGZy7RuyOKZTRHzw7Rwoe2XFIVsUWOhoTJbmrLAEiVTQJoXZ+Q9zjfwnjceZBMd7VYYUR/l+hxQc/kYPw6Sws+osFZGIOk0T2A9tsSvKXDMwsiOp0xMoZu4YdKr9r59v3Yj6DAwkH1VMxDy8Aj0V5wYwMZwkn1V/ELN6MmRYBd41F96Ouv0Q4oEHFPKeTy5EpoWisg7r5SoK2tTaL1+eHJLArCmUMPYgH+ONX8nRf0af3R/pgTqeYz793TFOtkaWke7fZKCDiYqGNnTyo5i/Q2AWVjdDe/UB7Y1cPkQMWeZVLRy2TqNSFHjA2XvYa/nhyfydF/Rp/dH+mD+Tov6NP7o/0xjoC3d75RfizeN/D7d6S0ZQQyVIut2A072FvWTemq1KgAFnYnElkvLkzyF8wDGjDSzaq8tD5gQAj0bKAboeknfa2v/J0X9Gn90f6YyuRjG4RB9FH+mIKAEBR2LLpMXvxvA47lmfLrIhVt1b5kfPqNxig8V8PIMtrzETOuzXHfoa1Yb1QPW+mGHWIXmXl9s0FCzNDQYGhqu67E10BG4PXasOU3lp1sudUYHDRIrlkGWCTLpBJM7urAo5RF9DLT6Rb3+z8sdU3D2y0yQZ4MsF2FQlYlf02WHUmvzG+obcCsMvlvwwGSkDx5hiLUlStXpIPUMD0sdx6jYOJHm3kcZ4+qXQpCggLqPpJI3Jobm9gD13o1h44lueBolBQdl713ctcKyqRq2XRQBtZA1Ka3HsNj22N3uDZnMVDl3kR8ppCZpmVaoMvQerbZhY9XRrqtqxbxhB8TYynGaXEKN5j4Kubys2Xc0JUK3+yeob7EA/bCATKuG0OQwjKxk9w4apOtHSCmkH596w/eZfxBy0gygHnMNKkkDTexYXtYHT511ws8p4UZiZ448xUWXFtIVcGR6Oyirot1LfM98KVWlxAAT+Er9B2fi8d6qkgOl+nrFhdqBIWyB2N306afni1eGfLscs5aRxcDLIsQG791dm7qj2NI7hb2q7DzT4XZc5R0yWWQTkx6GaRrjpwSVLsdPpsUKu98eeTOVs5lcz5jomho9DesE/ErAih1Hq22BvGRTyuFkziO0HYilkdaDPjaP2TCxBc6xFslKFBJ9Job7B1J/didxgjB6jM7S3lc6lU6b2v4IPolLybn0izaNIwVaZb7AkbX8sNVM0hFhlI9wRWObM8Cgk3eGNj7lRf69ccknJuTZHQwIUcAMu9MAwYd/cA/bCuFoPoDLII+qex2Kp4o9QAh0RFoS/8cOYIHy8WXSRXk80OVQhtKhXX1V0ssNvriN8A8s34jMyaTo8pV1V6dWsHTfvQ6YZmV8P+Hxm1ycF/NA3+K8TIyigKFGkKbAT0juKobVv0w6uN0yX5ivWYmCKzHooJP0AvFE4rxVsw/mhG0op8qNqDEkWWNEgE7KN9gD+0cXyeEOrKejAg/QisQK8lRAACWfbb41/5cJ4ulUqtysIjddPC1KdN2Z+uypsCqrh/V64lLHR8T65AxNA/CV0jfZa98ep0R3QsX0qspbSh9IWJ3EgtdnUotbjqR3wyOG8PWCNY0sqt1qNk2SxJ+5OPedyoljeNr0urKaNGmBU/uOBfAN6gqT5bcQjfHmMsee6oPCeIPE6TaDZGmWMVbLfberU+oWehYd8XReJebljNED6o2ZQR6ro0PreI8cmR/wBLN/fX/lxK8M4asEaxoWKr01GzguEpVKILXkRshYurSqnMyZXz2uevJiBAWdpXmk2/KkShfqADIx9qxGAW1UTbUVUWxB22+Z3odzWPpODl/LozskEStICHKooLA9Qdtwe/vgyvL2Wi0+XBEhQkqVjUFSepBqxeHbTKeHauVrmtbrfXc+XgB4L5xzkzyu8hBJa2v5M1FvoD6b+VY0ICCdtzYG/tsB+n8cfS7cCy5XSYYtJUpWha0E6tPT4dW9e++NK8rZQBgMtCAwAYeWu4HQHbtWLnhW3tUZcrmWGl/wCOLeC+fIuLyK0DH1DLsCgG1VL5pHfcknf6e2PpDI5nzI0etJZQSt2VJFlTXcHb7Y4xyxldSv8Ah4dSVpPlra10rbasd8GXVBpRQo32Aob74pI4zFNxBaWtiJ3nUzwFTucOFyJMMzHZrSTW+ll6H6dP0xBxZ+OXMmTMCke9QWzR00CO/XfDMzEOpWWytgi16i/b54r+V5FhXVrLSX0s6So+3U4dpV2hsP8ACy4VXDuLpZ4qi5pFViEbWt7NRFjtYPfFl5X4/MXihCao1XSa6jvrJ+XtiaPJGWo+lrrY6jt88dXBuXI8uNrYkgkt7ixYHQdTjVXEU3sjUrFLD1GPnRSoxnBgxz10l//Z">
            <a:hlinkClick r:id="rId3"/>
          </p:cNvPr>
          <p:cNvSpPr>
            <a:spLocks noChangeAspect="1" noChangeArrowheads="1"/>
          </p:cNvSpPr>
          <p:nvPr/>
        </p:nvSpPr>
        <p:spPr bwMode="auto">
          <a:xfrm>
            <a:off x="28575" y="-1371600"/>
            <a:ext cx="5619750" cy="2857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7" descr="schools.png"/>
          <p:cNvPicPr>
            <a:picLocks noChangeAspect="1"/>
          </p:cNvPicPr>
          <p:nvPr/>
        </p:nvPicPr>
        <p:blipFill>
          <a:blip r:embed="rId4" cstate="print"/>
          <a:stretch>
            <a:fillRect/>
          </a:stretch>
        </p:blipFill>
        <p:spPr>
          <a:xfrm>
            <a:off x="3071813" y="2971800"/>
            <a:ext cx="5250656" cy="2667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838200"/>
          </a:xfrm>
        </p:spPr>
        <p:txBody>
          <a:bodyPr>
            <a:normAutofit/>
          </a:bodyPr>
          <a:lstStyle/>
          <a:p>
            <a:pPr algn="l"/>
            <a:r>
              <a:rPr lang="en-US" sz="4800" dirty="0" smtClean="0"/>
              <a:t>End of the Year Academic Goal</a:t>
            </a:r>
            <a:endParaRPr lang="en-US" sz="4800" dirty="0"/>
          </a:p>
        </p:txBody>
      </p:sp>
      <p:sp>
        <p:nvSpPr>
          <p:cNvPr id="3" name="Subtitle 2"/>
          <p:cNvSpPr>
            <a:spLocks noGrp="1"/>
          </p:cNvSpPr>
          <p:nvPr>
            <p:ph type="subTitle" idx="1"/>
          </p:nvPr>
        </p:nvSpPr>
        <p:spPr>
          <a:xfrm>
            <a:off x="533400" y="2057400"/>
            <a:ext cx="7854696" cy="2209800"/>
          </a:xfrm>
        </p:spPr>
        <p:txBody>
          <a:bodyPr/>
          <a:lstStyle/>
          <a:p>
            <a:pPr algn="l"/>
            <a:r>
              <a:rPr lang="en-US" sz="2800" dirty="0" smtClean="0"/>
              <a:t>My “end of the year academic goal” is to graduate Lancaster High School with a 3.0 Grade Point Average</a:t>
            </a:r>
            <a:r>
              <a:rPr lang="en-US" dirty="0" smtClean="0"/>
              <a:t>. At the moment I have a 2.9.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normAutofit/>
          </a:bodyPr>
          <a:lstStyle/>
          <a:p>
            <a:r>
              <a:rPr lang="en-US" sz="1800" dirty="0" smtClean="0"/>
              <a:t>My goal of graduating </a:t>
            </a:r>
            <a:r>
              <a:rPr lang="en-US" sz="1800" dirty="0" err="1" smtClean="0"/>
              <a:t>LnHS</a:t>
            </a:r>
            <a:r>
              <a:rPr lang="en-US" sz="1800" dirty="0" smtClean="0"/>
              <a:t> with a 3.0 is important to me because I messed up my freshman year and I didn’t think I would come close, but now I know I can do it. It is also important to me because it would look good better than my </a:t>
            </a:r>
            <a:r>
              <a:rPr lang="en-US" sz="1800" dirty="0" err="1" smtClean="0"/>
              <a:t>gpa</a:t>
            </a:r>
            <a:r>
              <a:rPr lang="en-US" sz="1800" dirty="0" smtClean="0"/>
              <a:t> now, for </a:t>
            </a:r>
            <a:r>
              <a:rPr lang="en-US" sz="1800" dirty="0" err="1" smtClean="0"/>
              <a:t>calleges</a:t>
            </a:r>
            <a:r>
              <a:rPr lang="en-US" sz="1800" dirty="0" smtClean="0"/>
              <a:t>.</a:t>
            </a:r>
          </a:p>
          <a:p>
            <a:r>
              <a:rPr lang="en-US" sz="1800" dirty="0" smtClean="0"/>
              <a:t>How I would feel when I achieve this goal would be accomplished and relieved.</a:t>
            </a:r>
          </a:p>
          <a:p>
            <a:r>
              <a:rPr lang="en-US" sz="1800" dirty="0" smtClean="0"/>
              <a:t>There are definitely some sacrifices I would have to make to reach this goal. I need to manage my social life a little better, and I need to work harder.</a:t>
            </a:r>
          </a:p>
          <a:p>
            <a:r>
              <a:rPr lang="en-US" sz="1800" dirty="0" smtClean="0"/>
              <a:t>My social life is definitely going to be the biggest obstacle  in achieving my goal. It is going to be difficult for me to tell people “No I cant hang out, I have homework.” Another obstacle will be me wanting to be lazy but I just can’t do that.</a:t>
            </a:r>
          </a:p>
          <a:p>
            <a:r>
              <a:rPr lang="en-US" sz="1800" dirty="0" smtClean="0"/>
              <a:t>To overcome these obstacles will just take willpower and self discipline.</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a:bodyPr>
          <a:lstStyle/>
          <a:p>
            <a:r>
              <a:rPr lang="en-US" sz="4400" dirty="0" smtClean="0"/>
              <a:t>I am graduating with a 3.0</a:t>
            </a:r>
            <a:endParaRPr lang="en-US" sz="4400" dirty="0"/>
          </a:p>
        </p:txBody>
      </p:sp>
      <p:pic>
        <p:nvPicPr>
          <p:cNvPr id="4" name="Content Placeholder 3" descr="untitled.png"/>
          <p:cNvPicPr>
            <a:picLocks noGrp="1" noChangeAspect="1"/>
          </p:cNvPicPr>
          <p:nvPr>
            <p:ph idx="1"/>
          </p:nvPr>
        </p:nvPicPr>
        <p:blipFill>
          <a:blip r:embed="rId2" cstate="print"/>
          <a:stretch>
            <a:fillRect/>
          </a:stretch>
        </p:blipFill>
        <p:spPr>
          <a:xfrm>
            <a:off x="2743200" y="1600200"/>
            <a:ext cx="2895600" cy="2362200"/>
          </a:xfrm>
        </p:spPr>
      </p:pic>
      <p:pic>
        <p:nvPicPr>
          <p:cNvPr id="5" name="Picture 4" descr="uu.png"/>
          <p:cNvPicPr>
            <a:picLocks noChangeAspect="1"/>
          </p:cNvPicPr>
          <p:nvPr/>
        </p:nvPicPr>
        <p:blipFill>
          <a:blip r:embed="rId3" cstate="print"/>
          <a:stretch>
            <a:fillRect/>
          </a:stretch>
        </p:blipFill>
        <p:spPr>
          <a:xfrm>
            <a:off x="1524000" y="4191000"/>
            <a:ext cx="5181600" cy="23622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51648" cy="1828800"/>
          </a:xfrm>
        </p:spPr>
        <p:txBody>
          <a:bodyPr>
            <a:normAutofit/>
          </a:bodyPr>
          <a:lstStyle/>
          <a:p>
            <a:pPr algn="ctr"/>
            <a:r>
              <a:rPr lang="en-US" dirty="0" smtClean="0"/>
              <a:t>End of the Year Personal Goal</a:t>
            </a:r>
            <a:endParaRPr lang="en-US" dirty="0"/>
          </a:p>
        </p:txBody>
      </p:sp>
      <p:sp>
        <p:nvSpPr>
          <p:cNvPr id="3" name="Subtitle 2"/>
          <p:cNvSpPr>
            <a:spLocks noGrp="1"/>
          </p:cNvSpPr>
          <p:nvPr>
            <p:ph type="subTitle" idx="1"/>
          </p:nvPr>
        </p:nvSpPr>
        <p:spPr/>
        <p:txBody>
          <a:bodyPr/>
          <a:lstStyle/>
          <a:p>
            <a:pPr algn="l"/>
            <a:r>
              <a:rPr lang="en-US" dirty="0" smtClean="0"/>
              <a:t>My “end of the year personal goal” is to be able to bench 275 pounds and to squat 365 pounds. My Max bench now is 235 and my max squat is 335.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389120"/>
          </a:xfrm>
        </p:spPr>
        <p:txBody>
          <a:bodyPr>
            <a:normAutofit/>
          </a:bodyPr>
          <a:lstStyle/>
          <a:p>
            <a:r>
              <a:rPr lang="en-US" sz="1800" dirty="0" smtClean="0"/>
              <a:t>These two goals are important to me because I love weightlifting and I love seeing my max numbers go up. These are just goals that I want to reach by the end of the school year.</a:t>
            </a:r>
          </a:p>
          <a:p>
            <a:r>
              <a:rPr lang="en-US" sz="1800" dirty="0" smtClean="0"/>
              <a:t>How I will feel when I achieve this goal will be proud of how hard I worked and extremely happy that I reached my goal.</a:t>
            </a:r>
          </a:p>
          <a:p>
            <a:r>
              <a:rPr lang="en-US" sz="1800" dirty="0" smtClean="0"/>
              <a:t>There aren’t many sacrifices I would have to make to reach my goal. I guess I would just have to sacrifice a little more time to being at the gym rather than doing other things.</a:t>
            </a:r>
          </a:p>
          <a:p>
            <a:r>
              <a:rPr lang="en-US" sz="1800" dirty="0" smtClean="0"/>
              <a:t>Obstacles that can get in the way of achieving my goal would be either sickness, laziness or just random events I would have to attend rather than going to the gym.</a:t>
            </a:r>
          </a:p>
          <a:p>
            <a:r>
              <a:rPr lang="en-US" sz="1800" dirty="0" smtClean="0"/>
              <a:t>To overcome the obstacle I listed I would just have to stay healthy, keep working hard, and trying to attend the gym as much possible</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can bench 275 and squat 365</a:t>
            </a:r>
            <a:endParaRPr lang="en-US" dirty="0"/>
          </a:p>
        </p:txBody>
      </p:sp>
      <p:pic>
        <p:nvPicPr>
          <p:cNvPr id="4" name="Content Placeholder 3" descr="bench-max.jpg"/>
          <p:cNvPicPr>
            <a:picLocks noGrp="1" noChangeAspect="1"/>
          </p:cNvPicPr>
          <p:nvPr>
            <p:ph idx="1"/>
          </p:nvPr>
        </p:nvPicPr>
        <p:blipFill>
          <a:blip r:embed="rId2" cstate="print"/>
          <a:stretch>
            <a:fillRect/>
          </a:stretch>
        </p:blipFill>
        <p:spPr>
          <a:xfrm>
            <a:off x="0" y="1828800"/>
            <a:ext cx="4286250" cy="2857500"/>
          </a:xfrm>
        </p:spPr>
      </p:pic>
      <p:pic>
        <p:nvPicPr>
          <p:cNvPr id="5" name="Picture 4" descr="leadImage.jpg"/>
          <p:cNvPicPr>
            <a:picLocks noChangeAspect="1"/>
          </p:cNvPicPr>
          <p:nvPr/>
        </p:nvPicPr>
        <p:blipFill>
          <a:blip r:embed="rId3" cstate="print"/>
          <a:stretch>
            <a:fillRect/>
          </a:stretch>
        </p:blipFill>
        <p:spPr>
          <a:xfrm>
            <a:off x="4288370" y="4419600"/>
            <a:ext cx="4698998" cy="22859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851648" cy="914400"/>
          </a:xfrm>
        </p:spPr>
        <p:txBody>
          <a:bodyPr/>
          <a:lstStyle/>
          <a:p>
            <a:pPr algn="ctr"/>
            <a:r>
              <a:rPr lang="en-US" dirty="0" smtClean="0"/>
              <a:t>Two Year Goal</a:t>
            </a:r>
            <a:endParaRPr lang="en-US" dirty="0"/>
          </a:p>
        </p:txBody>
      </p:sp>
      <p:sp>
        <p:nvSpPr>
          <p:cNvPr id="3" name="Subtitle 2"/>
          <p:cNvSpPr>
            <a:spLocks noGrp="1"/>
          </p:cNvSpPr>
          <p:nvPr>
            <p:ph type="subTitle" idx="1"/>
          </p:nvPr>
        </p:nvSpPr>
        <p:spPr>
          <a:xfrm>
            <a:off x="533400" y="2438400"/>
            <a:ext cx="7854696" cy="1752600"/>
          </a:xfrm>
        </p:spPr>
        <p:txBody>
          <a:bodyPr/>
          <a:lstStyle/>
          <a:p>
            <a:pPr algn="l"/>
            <a:r>
              <a:rPr lang="en-US" dirty="0" smtClean="0"/>
              <a:t>My two year goal is to be finishing up my transfer classes at AVC and to have a full time job.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334000"/>
          </a:xfrm>
        </p:spPr>
        <p:txBody>
          <a:bodyPr/>
          <a:lstStyle/>
          <a:p>
            <a:r>
              <a:rPr lang="en-US" dirty="0" smtClean="0"/>
              <a:t>This goal is important to me because I want to be able to pay for my schooling and I want to finish the classes I need to transfer to another school.</a:t>
            </a:r>
          </a:p>
          <a:p>
            <a:r>
              <a:rPr lang="en-US" dirty="0" smtClean="0"/>
              <a:t>When I achieve this goal I will be very happy with myself and very proud of myself for doing it myself</a:t>
            </a:r>
          </a:p>
          <a:p>
            <a:r>
              <a:rPr lang="en-US" dirty="0" smtClean="0"/>
              <a:t>At that point in my life I will basically have to sacrifice my social life for the most part.</a:t>
            </a:r>
          </a:p>
          <a:p>
            <a:r>
              <a:rPr lang="en-US" dirty="0" smtClean="0"/>
              <a:t>There will be a lot of obstacles getting in my way of this goal. The main obstacle will be money</a:t>
            </a:r>
          </a:p>
          <a:p>
            <a:r>
              <a:rPr lang="en-US" dirty="0" smtClean="0"/>
              <a:t>How I will overcome that main obstacle of money is having a full time job and maybe some student loans.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TotalTime>
  <Words>739</Words>
  <Application>Microsoft Office PowerPoint</Application>
  <PresentationFormat>On-screen Show (4:3)</PresentationFormat>
  <Paragraphs>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Constantia</vt:lpstr>
      <vt:lpstr>Wingdings 2</vt:lpstr>
      <vt:lpstr>Flow</vt:lpstr>
      <vt:lpstr>Motivation Project Setting Goals</vt:lpstr>
      <vt:lpstr>End of the Year Academic Goal</vt:lpstr>
      <vt:lpstr>PowerPoint Presentation</vt:lpstr>
      <vt:lpstr>I am graduating with a 3.0</vt:lpstr>
      <vt:lpstr>End of the Year Personal Goal</vt:lpstr>
      <vt:lpstr>PowerPoint Presentation</vt:lpstr>
      <vt:lpstr>I can bench 275 and squat 365</vt:lpstr>
      <vt:lpstr>Two Year Goal</vt:lpstr>
      <vt:lpstr>PowerPoint Presentation</vt:lpstr>
      <vt:lpstr>I am attending AVC and have a full time job</vt:lpstr>
      <vt:lpstr>Five Year Goal</vt:lpstr>
      <vt:lpstr>PowerPoint Presentation</vt:lpstr>
      <vt:lpstr>I am going to school for my future career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dc:creator>
  <cp:lastModifiedBy>David Perry</cp:lastModifiedBy>
  <cp:revision>24</cp:revision>
  <dcterms:created xsi:type="dcterms:W3CDTF">2013-12-10T00:16:30Z</dcterms:created>
  <dcterms:modified xsi:type="dcterms:W3CDTF">2019-02-15T17:29:44Z</dcterms:modified>
</cp:coreProperties>
</file>